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305" r:id="rId4"/>
    <p:sldId id="297" r:id="rId5"/>
    <p:sldId id="291" r:id="rId6"/>
    <p:sldId id="292" r:id="rId7"/>
    <p:sldId id="298" r:id="rId8"/>
    <p:sldId id="293" r:id="rId9"/>
    <p:sldId id="306" r:id="rId10"/>
    <p:sldId id="299" r:id="rId11"/>
    <p:sldId id="300" r:id="rId12"/>
    <p:sldId id="294" r:id="rId13"/>
    <p:sldId id="301" r:id="rId14"/>
    <p:sldId id="302" r:id="rId15"/>
    <p:sldId id="295" r:id="rId16"/>
    <p:sldId id="296" r:id="rId17"/>
    <p:sldId id="303" r:id="rId18"/>
    <p:sldId id="30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9" d="100"/>
          <a:sy n="49" d="100"/>
        </p:scale>
        <p:origin x="64" y="20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6/17/2021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6/17/2021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6/17/2021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6/17/2021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6/17/2021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3EA5-5805-44E7-97BE-3F7406B3AE35}"/>
              </a:ext>
            </a:extLst>
          </p:cNvPr>
          <p:cNvSpPr>
            <a:spLocks noGrp="1"/>
          </p:cNvSpPr>
          <p:nvPr>
            <p:ph type="ctrTitle"/>
          </p:nvPr>
        </p:nvSpPr>
        <p:spPr/>
        <p:txBody>
          <a:bodyPr/>
          <a:lstStyle/>
          <a:p>
            <a:r>
              <a:rPr lang="en-US" dirty="0"/>
              <a:t>The Vietnam War</a:t>
            </a:r>
          </a:p>
        </p:txBody>
      </p:sp>
      <p:sp>
        <p:nvSpPr>
          <p:cNvPr id="3" name="Subtitle 2">
            <a:extLst>
              <a:ext uri="{FF2B5EF4-FFF2-40B4-BE49-F238E27FC236}">
                <a16:creationId xmlns:a16="http://schemas.microsoft.com/office/drawing/2014/main" id="{5C03B5BF-23E4-4133-9AB0-12F363A54818}"/>
              </a:ext>
            </a:extLst>
          </p:cNvPr>
          <p:cNvSpPr>
            <a:spLocks noGrp="1"/>
          </p:cNvSpPr>
          <p:nvPr>
            <p:ph type="subTitle" idx="1"/>
          </p:nvPr>
        </p:nvSpPr>
        <p:spPr/>
        <p:txBody>
          <a:bodyPr/>
          <a:lstStyle/>
          <a:p>
            <a:r>
              <a:rPr lang="en-US" dirty="0"/>
              <a:t>An Introduction</a:t>
            </a:r>
          </a:p>
        </p:txBody>
      </p:sp>
    </p:spTree>
    <p:extLst>
      <p:ext uri="{BB962C8B-B14F-4D97-AF65-F5344CB8AC3E}">
        <p14:creationId xmlns:p14="http://schemas.microsoft.com/office/powerpoint/2010/main" val="2515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89AB-686D-47C0-A357-0DA1BB19F29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2FD79E6-9074-4770-B5F7-434DC4F6B882}"/>
              </a:ext>
            </a:extLst>
          </p:cNvPr>
          <p:cNvPicPr>
            <a:picLocks noGrp="1" noChangeAspect="1"/>
          </p:cNvPicPr>
          <p:nvPr>
            <p:ph idx="1"/>
          </p:nvPr>
        </p:nvPicPr>
        <p:blipFill>
          <a:blip r:embed="rId2"/>
          <a:stretch>
            <a:fillRect/>
          </a:stretch>
        </p:blipFill>
        <p:spPr>
          <a:xfrm>
            <a:off x="1522136" y="261176"/>
            <a:ext cx="9147727" cy="6335648"/>
          </a:xfrm>
          <a:prstGeom prst="rect">
            <a:avLst/>
          </a:prstGeom>
        </p:spPr>
      </p:pic>
    </p:spTree>
    <p:extLst>
      <p:ext uri="{BB962C8B-B14F-4D97-AF65-F5344CB8AC3E}">
        <p14:creationId xmlns:p14="http://schemas.microsoft.com/office/powerpoint/2010/main" val="216070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0233-14E9-4935-81A9-E442327D4C2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D66A28C-0AB0-4D93-A2F1-401B4E06973D}"/>
              </a:ext>
            </a:extLst>
          </p:cNvPr>
          <p:cNvPicPr>
            <a:picLocks noGrp="1" noChangeAspect="1"/>
          </p:cNvPicPr>
          <p:nvPr>
            <p:ph idx="1"/>
          </p:nvPr>
        </p:nvPicPr>
        <p:blipFill>
          <a:blip r:embed="rId2"/>
          <a:stretch>
            <a:fillRect/>
          </a:stretch>
        </p:blipFill>
        <p:spPr>
          <a:xfrm>
            <a:off x="2182260" y="193866"/>
            <a:ext cx="8638140" cy="6470267"/>
          </a:xfrm>
          <a:prstGeom prst="rect">
            <a:avLst/>
          </a:prstGeom>
        </p:spPr>
      </p:pic>
    </p:spTree>
    <p:extLst>
      <p:ext uri="{BB962C8B-B14F-4D97-AF65-F5344CB8AC3E}">
        <p14:creationId xmlns:p14="http://schemas.microsoft.com/office/powerpoint/2010/main" val="274037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F66D-6A27-4412-BCFB-B9B9D129065C}"/>
              </a:ext>
            </a:extLst>
          </p:cNvPr>
          <p:cNvSpPr>
            <a:spLocks noGrp="1"/>
          </p:cNvSpPr>
          <p:nvPr>
            <p:ph type="title"/>
          </p:nvPr>
        </p:nvSpPr>
        <p:spPr>
          <a:xfrm>
            <a:off x="1390650" y="685800"/>
            <a:ext cx="9886950" cy="1485900"/>
          </a:xfrm>
        </p:spPr>
        <p:txBody>
          <a:bodyPr>
            <a:normAutofit/>
          </a:bodyPr>
          <a:lstStyle/>
          <a:p>
            <a:r>
              <a:rPr lang="en-US" dirty="0"/>
              <a:t>Tet Offensive</a:t>
            </a:r>
          </a:p>
        </p:txBody>
      </p:sp>
      <p:pic>
        <p:nvPicPr>
          <p:cNvPr id="4" name="Picture 3">
            <a:extLst>
              <a:ext uri="{FF2B5EF4-FFF2-40B4-BE49-F238E27FC236}">
                <a16:creationId xmlns:a16="http://schemas.microsoft.com/office/drawing/2014/main" id="{9ACC3ADE-CBBD-48B4-A24B-424F2C21F302}"/>
              </a:ext>
            </a:extLst>
          </p:cNvPr>
          <p:cNvPicPr>
            <a:picLocks noChangeAspect="1"/>
          </p:cNvPicPr>
          <p:nvPr/>
        </p:nvPicPr>
        <p:blipFill rotWithShape="1">
          <a:blip r:embed="rId2"/>
          <a:srcRect l="20794" r="17561" b="2"/>
          <a:stretch/>
        </p:blipFill>
        <p:spPr>
          <a:xfrm>
            <a:off x="1390649" y="2401556"/>
            <a:ext cx="3211495" cy="3466681"/>
          </a:xfrm>
          <a:prstGeom prst="rect">
            <a:avLst/>
          </a:prstGeom>
        </p:spPr>
      </p:pic>
      <p:sp>
        <p:nvSpPr>
          <p:cNvPr id="3" name="Content Placeholder 2">
            <a:extLst>
              <a:ext uri="{FF2B5EF4-FFF2-40B4-BE49-F238E27FC236}">
                <a16:creationId xmlns:a16="http://schemas.microsoft.com/office/drawing/2014/main" id="{AF757365-4190-4412-B7D5-A01831D3AE00}"/>
              </a:ext>
            </a:extLst>
          </p:cNvPr>
          <p:cNvSpPr>
            <a:spLocks noGrp="1"/>
          </p:cNvSpPr>
          <p:nvPr>
            <p:ph idx="1"/>
          </p:nvPr>
        </p:nvSpPr>
        <p:spPr>
          <a:xfrm>
            <a:off x="5100824" y="2286000"/>
            <a:ext cx="6176776" cy="3581400"/>
          </a:xfrm>
        </p:spPr>
        <p:txBody>
          <a:bodyPr>
            <a:normAutofit/>
          </a:bodyPr>
          <a:lstStyle/>
          <a:p>
            <a:r>
              <a:rPr lang="en-US" dirty="0"/>
              <a:t>On January 31, 1968, the North sent 70,000 troops into the South.  The Americans were able to hold their ground but there were heavy losses and American General Westmoreland called for 200,000 more troops.</a:t>
            </a:r>
          </a:p>
          <a:p>
            <a:r>
              <a:rPr lang="en-US" dirty="0"/>
              <a:t>The American public was stunned by the losses and the call for more troops.</a:t>
            </a:r>
          </a:p>
        </p:txBody>
      </p:sp>
    </p:spTree>
    <p:extLst>
      <p:ext uri="{BB962C8B-B14F-4D97-AF65-F5344CB8AC3E}">
        <p14:creationId xmlns:p14="http://schemas.microsoft.com/office/powerpoint/2010/main" val="3869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9563-204A-44A6-A7E3-C8B99692255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0D49500-99CE-4586-BC5D-2042C6F1AC88}"/>
              </a:ext>
            </a:extLst>
          </p:cNvPr>
          <p:cNvPicPr>
            <a:picLocks noGrp="1" noChangeAspect="1"/>
          </p:cNvPicPr>
          <p:nvPr>
            <p:ph idx="1"/>
          </p:nvPr>
        </p:nvPicPr>
        <p:blipFill>
          <a:blip r:embed="rId2"/>
          <a:stretch>
            <a:fillRect/>
          </a:stretch>
        </p:blipFill>
        <p:spPr>
          <a:xfrm>
            <a:off x="2101955" y="437321"/>
            <a:ext cx="7988090" cy="5983357"/>
          </a:xfrm>
          <a:prstGeom prst="rect">
            <a:avLst/>
          </a:prstGeom>
        </p:spPr>
      </p:pic>
    </p:spTree>
    <p:extLst>
      <p:ext uri="{BB962C8B-B14F-4D97-AF65-F5344CB8AC3E}">
        <p14:creationId xmlns:p14="http://schemas.microsoft.com/office/powerpoint/2010/main" val="191241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2F6E-F622-4D40-9734-A5A5B4E0A5A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07E1956-9CC7-4D2B-8773-7BE5FAF68877}"/>
              </a:ext>
            </a:extLst>
          </p:cNvPr>
          <p:cNvPicPr>
            <a:picLocks noGrp="1" noChangeAspect="1"/>
          </p:cNvPicPr>
          <p:nvPr>
            <p:ph idx="1"/>
          </p:nvPr>
        </p:nvPicPr>
        <p:blipFill>
          <a:blip r:embed="rId2"/>
          <a:stretch>
            <a:fillRect/>
          </a:stretch>
        </p:blipFill>
        <p:spPr>
          <a:xfrm>
            <a:off x="1759782" y="452851"/>
            <a:ext cx="8672435" cy="5952298"/>
          </a:xfrm>
          <a:prstGeom prst="rect">
            <a:avLst/>
          </a:prstGeom>
        </p:spPr>
      </p:pic>
    </p:spTree>
    <p:extLst>
      <p:ext uri="{BB962C8B-B14F-4D97-AF65-F5344CB8AC3E}">
        <p14:creationId xmlns:p14="http://schemas.microsoft.com/office/powerpoint/2010/main" val="144944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FF7D3-4528-4FF4-8705-2CB524BE8A32}"/>
              </a:ext>
            </a:extLst>
          </p:cNvPr>
          <p:cNvSpPr>
            <a:spLocks noGrp="1"/>
          </p:cNvSpPr>
          <p:nvPr>
            <p:ph type="title"/>
          </p:nvPr>
        </p:nvSpPr>
        <p:spPr>
          <a:xfrm>
            <a:off x="784743" y="685800"/>
            <a:ext cx="5793475" cy="1485900"/>
          </a:xfrm>
        </p:spPr>
        <p:txBody>
          <a:bodyPr>
            <a:normAutofit/>
          </a:bodyPr>
          <a:lstStyle/>
          <a:p>
            <a:r>
              <a:rPr lang="en-US" dirty="0"/>
              <a:t>My Lai Massacre</a:t>
            </a:r>
          </a:p>
        </p:txBody>
      </p:sp>
      <p:sp>
        <p:nvSpPr>
          <p:cNvPr id="3" name="Content Placeholder 2">
            <a:extLst>
              <a:ext uri="{FF2B5EF4-FFF2-40B4-BE49-F238E27FC236}">
                <a16:creationId xmlns:a16="http://schemas.microsoft.com/office/drawing/2014/main" id="{5692D698-04DF-4EDA-ACD0-BC23B59C77A1}"/>
              </a:ext>
            </a:extLst>
          </p:cNvPr>
          <p:cNvSpPr>
            <a:spLocks noGrp="1"/>
          </p:cNvSpPr>
          <p:nvPr>
            <p:ph idx="1"/>
          </p:nvPr>
        </p:nvSpPr>
        <p:spPr>
          <a:xfrm>
            <a:off x="784743" y="2286000"/>
            <a:ext cx="5793475" cy="3581400"/>
          </a:xfrm>
        </p:spPr>
        <p:txBody>
          <a:bodyPr>
            <a:normAutofit/>
          </a:bodyPr>
          <a:lstStyle/>
          <a:p>
            <a:r>
              <a:rPr lang="en-US" sz="2400" dirty="0"/>
              <a:t>The next few years brought more carnage including the revelation that American soldiers had killed more than 400 unarmed civilians in the village of My Lai.</a:t>
            </a:r>
          </a:p>
          <a:p>
            <a:r>
              <a:rPr lang="en-US" sz="2400" dirty="0"/>
              <a:t>Anti-war protests escalated culminating in 1969 when 250,000 protestors met in Washington D.C.</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B5540B65-5D52-4C75-890E-7402C8BEB8E7}"/>
              </a:ext>
            </a:extLst>
          </p:cNvPr>
          <p:cNvPicPr>
            <a:picLocks noChangeAspect="1"/>
          </p:cNvPicPr>
          <p:nvPr/>
        </p:nvPicPr>
        <p:blipFill rotWithShape="1">
          <a:blip r:embed="rId2"/>
          <a:srcRect b="351"/>
          <a:stretch/>
        </p:blipFill>
        <p:spPr>
          <a:xfrm>
            <a:off x="7612260" y="10"/>
            <a:ext cx="4579739" cy="6857990"/>
          </a:xfrm>
          <a:prstGeom prst="rect">
            <a:avLst/>
          </a:prstGeom>
        </p:spPr>
      </p:pic>
    </p:spTree>
    <p:extLst>
      <p:ext uri="{BB962C8B-B14F-4D97-AF65-F5344CB8AC3E}">
        <p14:creationId xmlns:p14="http://schemas.microsoft.com/office/powerpoint/2010/main" val="60995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3B15-36D4-4283-AC12-996414B9A3A4}"/>
              </a:ext>
            </a:extLst>
          </p:cNvPr>
          <p:cNvSpPr>
            <a:spLocks noGrp="1"/>
          </p:cNvSpPr>
          <p:nvPr>
            <p:ph type="title"/>
          </p:nvPr>
        </p:nvSpPr>
        <p:spPr>
          <a:xfrm>
            <a:off x="6389914" y="685800"/>
            <a:ext cx="5127172" cy="1485900"/>
          </a:xfrm>
        </p:spPr>
        <p:txBody>
          <a:bodyPr>
            <a:normAutofit/>
          </a:bodyPr>
          <a:lstStyle/>
          <a:p>
            <a:r>
              <a:rPr lang="en-US" dirty="0"/>
              <a:t>Ending the Conflict</a:t>
            </a:r>
          </a:p>
        </p:txBody>
      </p:sp>
      <p:sp>
        <p:nvSpPr>
          <p:cNvPr id="9"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E9A7F46A-2FFB-490C-972F-F9540E1D9B34}"/>
              </a:ext>
            </a:extLst>
          </p:cNvPr>
          <p:cNvPicPr>
            <a:picLocks noChangeAspect="1"/>
          </p:cNvPicPr>
          <p:nvPr/>
        </p:nvPicPr>
        <p:blipFill>
          <a:blip r:embed="rId2"/>
          <a:stretch>
            <a:fillRect/>
          </a:stretch>
        </p:blipFill>
        <p:spPr>
          <a:xfrm>
            <a:off x="1023562" y="1369706"/>
            <a:ext cx="5071256" cy="3798546"/>
          </a:xfrm>
          <a:prstGeom prst="rect">
            <a:avLst/>
          </a:prstGeom>
        </p:spPr>
      </p:pic>
      <p:sp>
        <p:nvSpPr>
          <p:cNvPr id="3" name="Content Placeholder 2">
            <a:extLst>
              <a:ext uri="{FF2B5EF4-FFF2-40B4-BE49-F238E27FC236}">
                <a16:creationId xmlns:a16="http://schemas.microsoft.com/office/drawing/2014/main" id="{C38851B6-B906-4228-B75E-69F1F4B566B3}"/>
              </a:ext>
            </a:extLst>
          </p:cNvPr>
          <p:cNvSpPr>
            <a:spLocks noGrp="1"/>
          </p:cNvSpPr>
          <p:nvPr>
            <p:ph idx="1"/>
          </p:nvPr>
        </p:nvSpPr>
        <p:spPr>
          <a:xfrm>
            <a:off x="6389914" y="2286000"/>
            <a:ext cx="5127172" cy="3581400"/>
          </a:xfrm>
        </p:spPr>
        <p:txBody>
          <a:bodyPr>
            <a:normAutofit fontScale="92500"/>
          </a:bodyPr>
          <a:lstStyle/>
          <a:p>
            <a:r>
              <a:rPr lang="en-US" sz="2400" dirty="0"/>
              <a:t>In 1973, the United States and North Vietnam concluded a peace treaty.</a:t>
            </a:r>
          </a:p>
          <a:p>
            <a:r>
              <a:rPr lang="en-US" sz="2400" dirty="0"/>
              <a:t>The war lasted until 1975, when the North Vietnamese defeated the South, capturing the capital of Saigon and renaming it Ho Chi Minh City.</a:t>
            </a:r>
          </a:p>
          <a:p>
            <a:r>
              <a:rPr lang="en-US" sz="2400" dirty="0"/>
              <a:t>An estimated 2 million Vietnamese were killed and other 3 million were wounded.  12 million became refugees.</a:t>
            </a:r>
          </a:p>
          <a:p>
            <a:pPr marL="0" indent="0">
              <a:buNone/>
            </a:pPr>
            <a:endParaRPr lang="en-US" dirty="0"/>
          </a:p>
        </p:txBody>
      </p:sp>
    </p:spTree>
    <p:extLst>
      <p:ext uri="{BB962C8B-B14F-4D97-AF65-F5344CB8AC3E}">
        <p14:creationId xmlns:p14="http://schemas.microsoft.com/office/powerpoint/2010/main" val="406808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3D2A-F3BC-4A28-A4CD-CA7D1439C15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100FE2A-AB8E-486C-8784-26CA23F94D68}"/>
              </a:ext>
            </a:extLst>
          </p:cNvPr>
          <p:cNvPicPr>
            <a:picLocks noGrp="1" noChangeAspect="1"/>
          </p:cNvPicPr>
          <p:nvPr>
            <p:ph idx="1"/>
          </p:nvPr>
        </p:nvPicPr>
        <p:blipFill>
          <a:blip r:embed="rId2"/>
          <a:stretch>
            <a:fillRect/>
          </a:stretch>
        </p:blipFill>
        <p:spPr>
          <a:xfrm>
            <a:off x="1360476" y="685800"/>
            <a:ext cx="9459924" cy="5297557"/>
          </a:xfrm>
          <a:prstGeom prst="rect">
            <a:avLst/>
          </a:prstGeom>
        </p:spPr>
      </p:pic>
    </p:spTree>
    <p:extLst>
      <p:ext uri="{BB962C8B-B14F-4D97-AF65-F5344CB8AC3E}">
        <p14:creationId xmlns:p14="http://schemas.microsoft.com/office/powerpoint/2010/main" val="65071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CCFBD-60A6-4C2E-A389-F65072B60763}"/>
              </a:ext>
            </a:extLst>
          </p:cNvPr>
          <p:cNvSpPr>
            <a:spLocks noGrp="1"/>
          </p:cNvSpPr>
          <p:nvPr>
            <p:ph type="title"/>
          </p:nvPr>
        </p:nvSpPr>
        <p:spPr>
          <a:xfrm>
            <a:off x="1371600" y="1281916"/>
            <a:ext cx="9601200" cy="1485900"/>
          </a:xfrm>
        </p:spPr>
        <p:txBody>
          <a:bodyPr>
            <a:normAutofit/>
          </a:bodyPr>
          <a:lstStyle/>
          <a:p>
            <a:r>
              <a:rPr lang="en-US" dirty="0"/>
              <a:t>Continuity and Change</a:t>
            </a:r>
          </a:p>
        </p:txBody>
      </p:sp>
      <p:sp>
        <p:nvSpPr>
          <p:cNvPr id="3" name="Content Placeholder 2">
            <a:extLst>
              <a:ext uri="{FF2B5EF4-FFF2-40B4-BE49-F238E27FC236}">
                <a16:creationId xmlns:a16="http://schemas.microsoft.com/office/drawing/2014/main" id="{7D4D661C-DE47-475E-87FC-952F727D47A7}"/>
              </a:ext>
            </a:extLst>
          </p:cNvPr>
          <p:cNvSpPr>
            <a:spLocks noGrp="1"/>
          </p:cNvSpPr>
          <p:nvPr>
            <p:ph idx="1"/>
          </p:nvPr>
        </p:nvSpPr>
        <p:spPr>
          <a:xfrm>
            <a:off x="1371600" y="2920620"/>
            <a:ext cx="9601200" cy="2946779"/>
          </a:xfrm>
        </p:spPr>
        <p:txBody>
          <a:bodyPr>
            <a:normAutofit/>
          </a:bodyPr>
          <a:lstStyle/>
          <a:p>
            <a:r>
              <a:rPr lang="en-US" sz="2400" dirty="0"/>
              <a:t>The United States, along with many other Western nations, fought a series of wars against communism in the 20</a:t>
            </a:r>
            <a:r>
              <a:rPr lang="en-US" sz="2400" baseline="30000" dirty="0"/>
              <a:t>th</a:t>
            </a:r>
            <a:r>
              <a:rPr lang="en-US" sz="2400" dirty="0"/>
              <a:t> Century.  Moving into the 21</a:t>
            </a:r>
            <a:r>
              <a:rPr lang="en-US" sz="2400" baseline="30000" dirty="0"/>
              <a:t>st</a:t>
            </a:r>
            <a:r>
              <a:rPr lang="en-US" sz="2400" dirty="0"/>
              <a:t> Century, the United States, Canada, and others have fought wars against fundamentalist Muslim regimes (War on Terror, ISIS).  Should nations like Canada continue to fight wars to limit the spread of certain ideologies?  Explain.</a:t>
            </a:r>
          </a:p>
        </p:txBody>
      </p:sp>
    </p:spTree>
    <p:extLst>
      <p:ext uri="{BB962C8B-B14F-4D97-AF65-F5344CB8AC3E}">
        <p14:creationId xmlns:p14="http://schemas.microsoft.com/office/powerpoint/2010/main" val="33828845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CA6DC-1334-4CF4-9DDB-4F0AAD28FD78}"/>
              </a:ext>
            </a:extLst>
          </p:cNvPr>
          <p:cNvSpPr>
            <a:spLocks noGrp="1"/>
          </p:cNvSpPr>
          <p:nvPr>
            <p:ph type="title"/>
          </p:nvPr>
        </p:nvSpPr>
        <p:spPr>
          <a:xfrm>
            <a:off x="784743" y="685800"/>
            <a:ext cx="5958837" cy="1485900"/>
          </a:xfrm>
        </p:spPr>
        <p:txBody>
          <a:bodyPr>
            <a:normAutofit/>
          </a:bodyPr>
          <a:lstStyle/>
          <a:p>
            <a:r>
              <a:rPr lang="en-US" dirty="0"/>
              <a:t>Colonialism</a:t>
            </a:r>
          </a:p>
        </p:txBody>
      </p:sp>
      <p:sp>
        <p:nvSpPr>
          <p:cNvPr id="3" name="Content Placeholder 2">
            <a:extLst>
              <a:ext uri="{FF2B5EF4-FFF2-40B4-BE49-F238E27FC236}">
                <a16:creationId xmlns:a16="http://schemas.microsoft.com/office/drawing/2014/main" id="{F73A2176-28D9-4219-9142-DF6728A7C202}"/>
              </a:ext>
            </a:extLst>
          </p:cNvPr>
          <p:cNvSpPr>
            <a:spLocks noGrp="1"/>
          </p:cNvSpPr>
          <p:nvPr>
            <p:ph idx="1"/>
          </p:nvPr>
        </p:nvSpPr>
        <p:spPr>
          <a:xfrm>
            <a:off x="784743" y="1637923"/>
            <a:ext cx="5958837" cy="3581400"/>
          </a:xfrm>
        </p:spPr>
        <p:txBody>
          <a:bodyPr>
            <a:noAutofit/>
          </a:bodyPr>
          <a:lstStyle/>
          <a:p>
            <a:r>
              <a:rPr lang="en-US" sz="2400" dirty="0"/>
              <a:t>Vietnam was a French colony since the 1850s.</a:t>
            </a:r>
          </a:p>
          <a:p>
            <a:r>
              <a:rPr lang="en-US" sz="2400" dirty="0"/>
              <a:t>It was invaded by the Japanese during WW2.  After WW2, Ho Chi Minh set up a communist government in the north, while a western-backed government was established in the south.  Both sides wanted a unified nation, but one wanted it modeled on communism and the other wanted closer ties with the West.</a:t>
            </a:r>
          </a:p>
          <a:p>
            <a:r>
              <a:rPr lang="en-US" sz="2400" dirty="0"/>
              <a:t>In 1954 communist forces forced the French out of Vietnam.</a:t>
            </a:r>
          </a:p>
        </p:txBody>
      </p:sp>
      <p:sp>
        <p:nvSpPr>
          <p:cNvPr id="11" name="Rectangle 10">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3E3F0288-DC9D-431F-B24A-3EF75FA21754}"/>
              </a:ext>
            </a:extLst>
          </p:cNvPr>
          <p:cNvPicPr>
            <a:picLocks noChangeAspect="1"/>
          </p:cNvPicPr>
          <p:nvPr/>
        </p:nvPicPr>
        <p:blipFill>
          <a:blip r:embed="rId2"/>
          <a:stretch>
            <a:fillRect/>
          </a:stretch>
        </p:blipFill>
        <p:spPr>
          <a:xfrm>
            <a:off x="8252340" y="1189013"/>
            <a:ext cx="3299579" cy="4479221"/>
          </a:xfrm>
          <a:prstGeom prst="rect">
            <a:avLst/>
          </a:prstGeom>
        </p:spPr>
      </p:pic>
    </p:spTree>
    <p:extLst>
      <p:ext uri="{BB962C8B-B14F-4D97-AF65-F5344CB8AC3E}">
        <p14:creationId xmlns:p14="http://schemas.microsoft.com/office/powerpoint/2010/main" val="261531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0FDBC02-48C1-48B7-BF61-2D10CC72F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62AAD0-42E1-4737-9C88-868AC0C1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A582B3-A3B3-49D5-BBF0-98FEA4C2F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143F64-D44C-4123-A2E1-FEC1C3F30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DB13B9-D0D4-4393-AFAB-2B39448B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C79723D-22C5-49E3-9EEC-57B4F5B9B1F5}"/>
              </a:ext>
            </a:extLst>
          </p:cNvPr>
          <p:cNvPicPr>
            <a:picLocks noGrp="1" noChangeAspect="1"/>
          </p:cNvPicPr>
          <p:nvPr>
            <p:ph idx="1"/>
          </p:nvPr>
        </p:nvPicPr>
        <p:blipFill rotWithShape="1">
          <a:blip r:embed="rId2"/>
          <a:srcRect r="13282" b="-1"/>
          <a:stretch/>
        </p:blipFill>
        <p:spPr>
          <a:xfrm>
            <a:off x="160867" y="160867"/>
            <a:ext cx="11870265" cy="6536266"/>
          </a:xfrm>
          <a:prstGeom prst="rect">
            <a:avLst/>
          </a:prstGeom>
        </p:spPr>
      </p:pic>
    </p:spTree>
    <p:extLst>
      <p:ext uri="{BB962C8B-B14F-4D97-AF65-F5344CB8AC3E}">
        <p14:creationId xmlns:p14="http://schemas.microsoft.com/office/powerpoint/2010/main" val="106372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49986DBC-B5E9-4EA3-A270-420F29CA00C2}"/>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27650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33BA2-1274-4348-B3B1-79B0082DB04D}"/>
              </a:ext>
            </a:extLst>
          </p:cNvPr>
          <p:cNvSpPr>
            <a:spLocks noGrp="1"/>
          </p:cNvSpPr>
          <p:nvPr>
            <p:ph type="title"/>
          </p:nvPr>
        </p:nvSpPr>
        <p:spPr>
          <a:xfrm>
            <a:off x="1023562" y="685800"/>
            <a:ext cx="10493524" cy="1485900"/>
          </a:xfrm>
        </p:spPr>
        <p:txBody>
          <a:bodyPr>
            <a:normAutofit/>
          </a:bodyPr>
          <a:lstStyle/>
          <a:p>
            <a:r>
              <a:rPr lang="en-US" dirty="0"/>
              <a:t>The Viet Cong</a:t>
            </a:r>
          </a:p>
        </p:txBody>
      </p:sp>
      <p:sp>
        <p:nvSpPr>
          <p:cNvPr id="9" name="Rectangle 8">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5665DAE-4EEF-4FF6-A3E9-B2237CE4EEEB}"/>
              </a:ext>
            </a:extLst>
          </p:cNvPr>
          <p:cNvSpPr>
            <a:spLocks noGrp="1"/>
          </p:cNvSpPr>
          <p:nvPr>
            <p:ph idx="1"/>
          </p:nvPr>
        </p:nvSpPr>
        <p:spPr>
          <a:xfrm>
            <a:off x="1023562" y="1716273"/>
            <a:ext cx="5993464" cy="4810539"/>
          </a:xfrm>
        </p:spPr>
        <p:txBody>
          <a:bodyPr>
            <a:normAutofit lnSpcReduction="10000"/>
          </a:bodyPr>
          <a:lstStyle/>
          <a:p>
            <a:r>
              <a:rPr lang="en-US" sz="2400" dirty="0"/>
              <a:t>Viet Cong is short for Vietnamese communists.</a:t>
            </a:r>
          </a:p>
          <a:p>
            <a:r>
              <a:rPr lang="en-US" sz="2400" dirty="0"/>
              <a:t>Domino Theory – belief that if one Southeast Asian country fell to communism, many other countries would follow.</a:t>
            </a:r>
          </a:p>
          <a:p>
            <a:r>
              <a:rPr lang="en-US" sz="2400" dirty="0"/>
              <a:t>Containment – The West were prepared to use their resources to contain the spread of communism</a:t>
            </a:r>
          </a:p>
          <a:p>
            <a:r>
              <a:rPr lang="en-US" sz="2400" dirty="0"/>
              <a:t>Intervention – Intervention to stop communism included: financial aid, political backing and at times military support.</a:t>
            </a:r>
          </a:p>
        </p:txBody>
      </p:sp>
      <p:pic>
        <p:nvPicPr>
          <p:cNvPr id="4" name="Picture 3">
            <a:extLst>
              <a:ext uri="{FF2B5EF4-FFF2-40B4-BE49-F238E27FC236}">
                <a16:creationId xmlns:a16="http://schemas.microsoft.com/office/drawing/2014/main" id="{7BD213B5-1D5B-46DB-B203-6EB427224850}"/>
              </a:ext>
            </a:extLst>
          </p:cNvPr>
          <p:cNvPicPr>
            <a:picLocks noChangeAspect="1"/>
          </p:cNvPicPr>
          <p:nvPr/>
        </p:nvPicPr>
        <p:blipFill>
          <a:blip r:embed="rId2"/>
          <a:stretch>
            <a:fillRect/>
          </a:stretch>
        </p:blipFill>
        <p:spPr>
          <a:xfrm>
            <a:off x="6411641" y="2692019"/>
            <a:ext cx="5105445" cy="2859049"/>
          </a:xfrm>
          <a:prstGeom prst="rect">
            <a:avLst/>
          </a:prstGeom>
        </p:spPr>
      </p:pic>
    </p:spTree>
    <p:extLst>
      <p:ext uri="{BB962C8B-B14F-4D97-AF65-F5344CB8AC3E}">
        <p14:creationId xmlns:p14="http://schemas.microsoft.com/office/powerpoint/2010/main" val="141235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E1212-203A-452A-BB34-A51556616DBA}"/>
              </a:ext>
            </a:extLst>
          </p:cNvPr>
          <p:cNvSpPr>
            <a:spLocks noGrp="1"/>
          </p:cNvSpPr>
          <p:nvPr>
            <p:ph type="title"/>
          </p:nvPr>
        </p:nvSpPr>
        <p:spPr>
          <a:xfrm>
            <a:off x="5100824" y="685800"/>
            <a:ext cx="6176776" cy="1485900"/>
          </a:xfrm>
        </p:spPr>
        <p:txBody>
          <a:bodyPr>
            <a:normAutofit/>
          </a:bodyPr>
          <a:lstStyle/>
          <a:p>
            <a:r>
              <a:rPr lang="en-US" dirty="0"/>
              <a:t>War Begins</a:t>
            </a:r>
          </a:p>
        </p:txBody>
      </p:sp>
      <p:pic>
        <p:nvPicPr>
          <p:cNvPr id="4" name="Picture 3">
            <a:extLst>
              <a:ext uri="{FF2B5EF4-FFF2-40B4-BE49-F238E27FC236}">
                <a16:creationId xmlns:a16="http://schemas.microsoft.com/office/drawing/2014/main" id="{D4B26814-2B26-4F5B-AB9A-8E0F27261A12}"/>
              </a:ext>
            </a:extLst>
          </p:cNvPr>
          <p:cNvPicPr>
            <a:picLocks noChangeAspect="1"/>
          </p:cNvPicPr>
          <p:nvPr/>
        </p:nvPicPr>
        <p:blipFill rotWithShape="1">
          <a:blip r:embed="rId2"/>
          <a:srcRect l="33835" r="2392"/>
          <a:stretch/>
        </p:blipFill>
        <p:spPr>
          <a:xfrm>
            <a:off x="-1" y="10"/>
            <a:ext cx="4373546" cy="6857990"/>
          </a:xfrm>
          <a:prstGeom prst="rect">
            <a:avLst/>
          </a:prstGeom>
        </p:spPr>
      </p:pic>
      <p:sp>
        <p:nvSpPr>
          <p:cNvPr id="11" name="Rectangle 10">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D9A6817-3022-4522-B133-7B8C30D80190}"/>
              </a:ext>
            </a:extLst>
          </p:cNvPr>
          <p:cNvSpPr>
            <a:spLocks noGrp="1"/>
          </p:cNvSpPr>
          <p:nvPr>
            <p:ph idx="1"/>
          </p:nvPr>
        </p:nvSpPr>
        <p:spPr>
          <a:xfrm>
            <a:off x="5100824" y="2286000"/>
            <a:ext cx="6176776" cy="3581400"/>
          </a:xfrm>
        </p:spPr>
        <p:txBody>
          <a:bodyPr>
            <a:normAutofit/>
          </a:bodyPr>
          <a:lstStyle/>
          <a:p>
            <a:r>
              <a:rPr lang="en-US" dirty="0"/>
              <a:t>US began moving some troops into Vietnam in the 1950s, but moved in thousands more after the North attacked two US destroyers in the Gulf of Tonkin.</a:t>
            </a:r>
          </a:p>
          <a:p>
            <a:r>
              <a:rPr lang="en-US" dirty="0"/>
              <a:t>President Lyndon Johnson was given broad war making powers and the US began heavy bombing of the North in Operation Rolling Thunder.</a:t>
            </a:r>
          </a:p>
          <a:p>
            <a:r>
              <a:rPr lang="en-US" dirty="0"/>
              <a:t>The US also started bombing neighboring Laos and the Ho Chi Minh trail.</a:t>
            </a:r>
          </a:p>
        </p:txBody>
      </p:sp>
    </p:spTree>
    <p:extLst>
      <p:ext uri="{BB962C8B-B14F-4D97-AF65-F5344CB8AC3E}">
        <p14:creationId xmlns:p14="http://schemas.microsoft.com/office/powerpoint/2010/main" val="281144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D604-CC70-4E42-A2ED-7FC7B3823AD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C48A83C-8ABD-440E-ADCB-1FE8F7B0D2E5}"/>
              </a:ext>
            </a:extLst>
          </p:cNvPr>
          <p:cNvPicPr>
            <a:picLocks noGrp="1" noChangeAspect="1"/>
          </p:cNvPicPr>
          <p:nvPr>
            <p:ph idx="1"/>
          </p:nvPr>
        </p:nvPicPr>
        <p:blipFill>
          <a:blip r:embed="rId2"/>
          <a:stretch>
            <a:fillRect/>
          </a:stretch>
        </p:blipFill>
        <p:spPr>
          <a:xfrm>
            <a:off x="3033504" y="463962"/>
            <a:ext cx="7064651" cy="5708238"/>
          </a:xfrm>
          <a:prstGeom prst="rect">
            <a:avLst/>
          </a:prstGeom>
        </p:spPr>
      </p:pic>
    </p:spTree>
    <p:extLst>
      <p:ext uri="{BB962C8B-B14F-4D97-AF65-F5344CB8AC3E}">
        <p14:creationId xmlns:p14="http://schemas.microsoft.com/office/powerpoint/2010/main" val="297136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A632-D90B-4039-9BCC-79711265FF14}"/>
              </a:ext>
            </a:extLst>
          </p:cNvPr>
          <p:cNvSpPr>
            <a:spLocks noGrp="1"/>
          </p:cNvSpPr>
          <p:nvPr>
            <p:ph type="title"/>
          </p:nvPr>
        </p:nvSpPr>
        <p:spPr>
          <a:xfrm>
            <a:off x="1390650" y="685800"/>
            <a:ext cx="9886950" cy="1485900"/>
          </a:xfrm>
        </p:spPr>
        <p:txBody>
          <a:bodyPr>
            <a:normAutofit/>
          </a:bodyPr>
          <a:lstStyle/>
          <a:p>
            <a:r>
              <a:rPr lang="en-US" dirty="0"/>
              <a:t>Protests</a:t>
            </a:r>
          </a:p>
        </p:txBody>
      </p:sp>
      <p:pic>
        <p:nvPicPr>
          <p:cNvPr id="4" name="Picture 3">
            <a:extLst>
              <a:ext uri="{FF2B5EF4-FFF2-40B4-BE49-F238E27FC236}">
                <a16:creationId xmlns:a16="http://schemas.microsoft.com/office/drawing/2014/main" id="{91DAFC2F-CAF6-48F0-9FB3-4FEADF74706D}"/>
              </a:ext>
            </a:extLst>
          </p:cNvPr>
          <p:cNvPicPr>
            <a:picLocks noChangeAspect="1"/>
          </p:cNvPicPr>
          <p:nvPr/>
        </p:nvPicPr>
        <p:blipFill rotWithShape="1">
          <a:blip r:embed="rId2"/>
          <a:srcRect l="32927" r="15195"/>
          <a:stretch/>
        </p:blipFill>
        <p:spPr>
          <a:xfrm>
            <a:off x="1390649" y="2401556"/>
            <a:ext cx="3211495" cy="3466681"/>
          </a:xfrm>
          <a:prstGeom prst="rect">
            <a:avLst/>
          </a:prstGeom>
        </p:spPr>
      </p:pic>
      <p:sp>
        <p:nvSpPr>
          <p:cNvPr id="3" name="Content Placeholder 2">
            <a:extLst>
              <a:ext uri="{FF2B5EF4-FFF2-40B4-BE49-F238E27FC236}">
                <a16:creationId xmlns:a16="http://schemas.microsoft.com/office/drawing/2014/main" id="{0D6AB50C-C93B-4839-9A19-0CF432882205}"/>
              </a:ext>
            </a:extLst>
          </p:cNvPr>
          <p:cNvSpPr>
            <a:spLocks noGrp="1"/>
          </p:cNvSpPr>
          <p:nvPr>
            <p:ph idx="1"/>
          </p:nvPr>
        </p:nvSpPr>
        <p:spPr>
          <a:xfrm>
            <a:off x="5100824" y="2286000"/>
            <a:ext cx="6176776" cy="3581400"/>
          </a:xfrm>
        </p:spPr>
        <p:txBody>
          <a:bodyPr>
            <a:normAutofit/>
          </a:bodyPr>
          <a:lstStyle/>
          <a:p>
            <a:r>
              <a:rPr lang="en-US"/>
              <a:t>By 1967 there were close to 500,000 American troops in Vietnam.</a:t>
            </a:r>
          </a:p>
          <a:p>
            <a:r>
              <a:rPr lang="en-US"/>
              <a:t>Between 1966 and 1973 more than 500,000 US military personnel deserted.  Many Americans fled the US for Canada to avoid being drafted into the army.</a:t>
            </a:r>
          </a:p>
          <a:p>
            <a:r>
              <a:rPr lang="en-US"/>
              <a:t>Protests arose across the US:</a:t>
            </a:r>
          </a:p>
          <a:p>
            <a:pPr lvl="1"/>
            <a:r>
              <a:rPr lang="en-US"/>
              <a:t>Kent State Shooting</a:t>
            </a:r>
          </a:p>
          <a:p>
            <a:pPr lvl="2"/>
            <a:r>
              <a:rPr lang="en-US"/>
              <a:t>At Kent State University,  the Ohia National Guard killed 4 protestors and injured 9.</a:t>
            </a:r>
            <a:endParaRPr lang="en-US" dirty="0"/>
          </a:p>
        </p:txBody>
      </p:sp>
    </p:spTree>
    <p:extLst>
      <p:ext uri="{BB962C8B-B14F-4D97-AF65-F5344CB8AC3E}">
        <p14:creationId xmlns:p14="http://schemas.microsoft.com/office/powerpoint/2010/main" val="226961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F58F-C6DD-4CE0-910F-CC20C6906B30}"/>
              </a:ext>
            </a:extLst>
          </p:cNvPr>
          <p:cNvSpPr>
            <a:spLocks noGrp="1"/>
          </p:cNvSpPr>
          <p:nvPr>
            <p:ph type="title"/>
          </p:nvPr>
        </p:nvSpPr>
        <p:spPr/>
        <p:txBody>
          <a:bodyPr/>
          <a:lstStyle/>
          <a:p>
            <a:r>
              <a:rPr lang="en-US" dirty="0"/>
              <a:t>Protests</a:t>
            </a:r>
          </a:p>
        </p:txBody>
      </p:sp>
      <p:sp>
        <p:nvSpPr>
          <p:cNvPr id="3" name="Content Placeholder 2">
            <a:extLst>
              <a:ext uri="{FF2B5EF4-FFF2-40B4-BE49-F238E27FC236}">
                <a16:creationId xmlns:a16="http://schemas.microsoft.com/office/drawing/2014/main" id="{35C972F3-2F0B-4CE4-8D8E-B5CA45DA55EB}"/>
              </a:ext>
            </a:extLst>
          </p:cNvPr>
          <p:cNvSpPr>
            <a:spLocks noGrp="1"/>
          </p:cNvSpPr>
          <p:nvPr>
            <p:ph idx="1"/>
          </p:nvPr>
        </p:nvSpPr>
        <p:spPr/>
        <p:txBody>
          <a:bodyPr>
            <a:normAutofit/>
          </a:bodyPr>
          <a:lstStyle/>
          <a:p>
            <a:pPr marL="0" indent="0">
              <a:buNone/>
            </a:pPr>
            <a:r>
              <a:rPr lang="en-US" sz="3200" dirty="0"/>
              <a:t>What do people protest today?  Do these protests find a great deal of success?  </a:t>
            </a:r>
            <a:r>
              <a:rPr lang="en-US" sz="3200"/>
              <a:t>Explain.</a:t>
            </a:r>
            <a:endParaRPr lang="en-US" sz="3200" dirty="0"/>
          </a:p>
        </p:txBody>
      </p:sp>
    </p:spTree>
    <p:extLst>
      <p:ext uri="{BB962C8B-B14F-4D97-AF65-F5344CB8AC3E}">
        <p14:creationId xmlns:p14="http://schemas.microsoft.com/office/powerpoint/2010/main" val="302859351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{658E7E94-5F54-4EF0-BEBA-617738AC9656}tf10001105</Template>
  <TotalTime>326</TotalTime>
  <Words>538</Words>
  <Application>Microsoft Office PowerPoint</Application>
  <PresentationFormat>Widescreen</PresentationFormat>
  <Paragraphs>35</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Franklin Gothic Book</vt:lpstr>
      <vt:lpstr>Crop</vt:lpstr>
      <vt:lpstr>The Vietnam War</vt:lpstr>
      <vt:lpstr>Colonialism</vt:lpstr>
      <vt:lpstr>PowerPoint Presentation</vt:lpstr>
      <vt:lpstr>PowerPoint Presentation</vt:lpstr>
      <vt:lpstr>The Viet Cong</vt:lpstr>
      <vt:lpstr>War Begins</vt:lpstr>
      <vt:lpstr>PowerPoint Presentation</vt:lpstr>
      <vt:lpstr>Protests</vt:lpstr>
      <vt:lpstr>Protests</vt:lpstr>
      <vt:lpstr>PowerPoint Presentation</vt:lpstr>
      <vt:lpstr>PowerPoint Presentation</vt:lpstr>
      <vt:lpstr>Tet Offensive</vt:lpstr>
      <vt:lpstr>PowerPoint Presentation</vt:lpstr>
      <vt:lpstr>PowerPoint Presentation</vt:lpstr>
      <vt:lpstr>My Lai Massacre</vt:lpstr>
      <vt:lpstr>Ending the Conflict</vt:lpstr>
      <vt:lpstr>PowerPoint Presentation</vt:lpstr>
      <vt:lpstr>Continuity and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Murray Neudorf</dc:creator>
  <cp:lastModifiedBy>Murray Neudorf</cp:lastModifiedBy>
  <cp:revision>29</cp:revision>
  <dcterms:created xsi:type="dcterms:W3CDTF">2021-06-15T03:54:13Z</dcterms:created>
  <dcterms:modified xsi:type="dcterms:W3CDTF">2021-06-18T05:13:00Z</dcterms:modified>
</cp:coreProperties>
</file>