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95" r:id="rId4"/>
  </p:sldMasterIdLst>
  <p:notesMasterIdLst>
    <p:notesMasterId r:id="rId27"/>
  </p:notesMasterIdLst>
  <p:handoutMasterIdLst>
    <p:handoutMasterId r:id="rId28"/>
  </p:handoutMasterIdLst>
  <p:sldIdLst>
    <p:sldId id="268" r:id="rId5"/>
    <p:sldId id="271" r:id="rId6"/>
    <p:sldId id="282" r:id="rId7"/>
    <p:sldId id="269" r:id="rId8"/>
    <p:sldId id="262" r:id="rId9"/>
    <p:sldId id="275" r:id="rId10"/>
    <p:sldId id="277" r:id="rId11"/>
    <p:sldId id="289" r:id="rId12"/>
    <p:sldId id="283" r:id="rId13"/>
    <p:sldId id="290" r:id="rId14"/>
    <p:sldId id="279" r:id="rId15"/>
    <p:sldId id="278" r:id="rId16"/>
    <p:sldId id="285" r:id="rId17"/>
    <p:sldId id="291" r:id="rId18"/>
    <p:sldId id="286" r:id="rId19"/>
    <p:sldId id="281" r:id="rId20"/>
    <p:sldId id="292" r:id="rId21"/>
    <p:sldId id="293" r:id="rId22"/>
    <p:sldId id="294" r:id="rId23"/>
    <p:sldId id="280" r:id="rId24"/>
    <p:sldId id="296" r:id="rId25"/>
    <p:sldId id="25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52" autoAdjust="0"/>
  </p:normalViewPr>
  <p:slideViewPr>
    <p:cSldViewPr snapToGrid="0">
      <p:cViewPr varScale="1">
        <p:scale>
          <a:sx n="88" d="100"/>
          <a:sy n="88" d="100"/>
        </p:scale>
        <p:origin x="100" y="116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6/10/2021</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6/10/2021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0643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40832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28629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58604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2122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67470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793806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9869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93487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254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EF78DAB8-5A20-4779-8BC7-FBB50E266C1D}"/>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12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2748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8" name="Rectangle: Rounded Corners 7">
            <a:extLst>
              <a:ext uri="{FF2B5EF4-FFF2-40B4-BE49-F238E27FC236}">
                <a16:creationId xmlns:a16="http://schemas.microsoft.com/office/drawing/2014/main" id="{B545F9AF-C851-40CF-A329-338D07F1B777}"/>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9" name="Straight Connector 8">
            <a:extLst>
              <a:ext uri="{FF2B5EF4-FFF2-40B4-BE49-F238E27FC236}">
                <a16:creationId xmlns:a16="http://schemas.microsoft.com/office/drawing/2014/main" id="{292E6D2C-DD25-4846-9217-6A6804346712}"/>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77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pic>
        <p:nvPicPr>
          <p:cNvPr id="10" name="Picture 9" descr="Celestia-R1---OverlayContentHD.png">
            <a:extLst>
              <a:ext uri="{FF2B5EF4-FFF2-40B4-BE49-F238E27FC236}">
                <a16:creationId xmlns:a16="http://schemas.microsoft.com/office/drawing/2014/main" id="{74A3E477-9B3E-44AF-BEB4-BE298775A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1" name="Straight Connector 10">
            <a:extLst>
              <a:ext uri="{FF2B5EF4-FFF2-40B4-BE49-F238E27FC236}">
                <a16:creationId xmlns:a16="http://schemas.microsoft.com/office/drawing/2014/main" id="{3ED03409-22B6-42EB-84B8-3C15199FD2BF}"/>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6551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2177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7194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683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84B7D2A-0DF8-424B-9572-B79AEBB2D9DC}" type="datetimeFigureOut">
              <a:rPr lang="en-US" noProof="0" smtClean="0"/>
              <a:t>6/10/2021</a:t>
            </a:fld>
            <a:endParaRPr lang="en-US" noProof="0" dirty="0"/>
          </a:p>
        </p:txBody>
      </p:sp>
      <p:sp>
        <p:nvSpPr>
          <p:cNvPr id="6" name="Footer Placeholder 5"/>
          <p:cNvSpPr>
            <a:spLocks noGrp="1"/>
          </p:cNvSpPr>
          <p:nvPr>
            <p:ph type="ftr" sz="quarter" idx="11"/>
          </p:nvPr>
        </p:nvSpPr>
        <p:spPr>
          <a:xfrm>
            <a:off x="1141412" y="5883275"/>
            <a:ext cx="5105400" cy="365125"/>
          </a:xfrm>
        </p:spPr>
        <p:txBody>
          <a:bodyPr/>
          <a:lstStyle/>
          <a:p>
            <a:r>
              <a:rPr lang="en-US" noProof="0"/>
              <a:t>Add a Footer</a:t>
            </a:r>
            <a:endParaRPr lang="en-US" noProof="0" dirty="0"/>
          </a:p>
        </p:txBody>
      </p:sp>
      <p:sp>
        <p:nvSpPr>
          <p:cNvPr id="7" name="Slide Number Placeholder 6"/>
          <p:cNvSpPr>
            <a:spLocks noGrp="1"/>
          </p:cNvSpPr>
          <p:nvPr>
            <p:ph type="sldNum" sz="quarter" idx="12"/>
          </p:nvPr>
        </p:nvSpPr>
        <p:spPr>
          <a:xfrm>
            <a:off x="10742612" y="5883275"/>
            <a:ext cx="322567" cy="3651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38339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84B7D2A-0DF8-424B-9572-B79AEBB2D9DC}" type="datetimeFigureOut">
              <a:rPr lang="en-US" noProof="0" smtClean="0"/>
              <a:t>6/10/2021</a:t>
            </a:fld>
            <a:endParaRPr lang="en-US" noProof="0"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493384394"/>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669" r:id="rId19"/>
    <p:sldLayoutId id="2147483680" r:id="rId20"/>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751012" y="865974"/>
            <a:ext cx="8676222" cy="3643822"/>
          </a:xfrm>
        </p:spPr>
        <p:txBody>
          <a:bodyPr anchor="ctr">
            <a:normAutofit/>
          </a:bodyPr>
          <a:lstStyle/>
          <a:p>
            <a:r>
              <a:rPr lang="en-US" sz="6600"/>
              <a:t>The Holocaust:  Beginnings</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a:xfrm>
            <a:off x="1751012" y="5542384"/>
            <a:ext cx="8676222" cy="628260"/>
          </a:xfrm>
        </p:spPr>
        <p:txBody>
          <a:bodyPr>
            <a:normAutofit/>
          </a:bodyPr>
          <a:lstStyle/>
          <a:p>
            <a:r>
              <a:rPr lang="en-US" sz="2800">
                <a:solidFill>
                  <a:srgbClr val="E6E6E6"/>
                </a:solidFill>
              </a:rPr>
              <a:t>The Nazi ethic</a:t>
            </a:r>
          </a:p>
          <a:p>
            <a:endParaRPr lang="en-US" sz="2800">
              <a:solidFill>
                <a:srgbClr val="E6E6E6"/>
              </a:solidFill>
            </a:endParaRPr>
          </a:p>
          <a:p>
            <a:endParaRPr lang="en-US" sz="2800">
              <a:solidFill>
                <a:srgbClr val="E6E6E6"/>
              </a:solidFill>
            </a:endParaRPr>
          </a:p>
        </p:txBody>
      </p:sp>
    </p:spTree>
    <p:extLst>
      <p:ext uri="{BB962C8B-B14F-4D97-AF65-F5344CB8AC3E}">
        <p14:creationId xmlns:p14="http://schemas.microsoft.com/office/powerpoint/2010/main" val="23527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41413" y="609600"/>
            <a:ext cx="9905998" cy="1065451"/>
          </a:xfrm>
        </p:spPr>
        <p:txBody>
          <a:bodyPr>
            <a:normAutofit/>
          </a:bodyPr>
          <a:lstStyle/>
          <a:p>
            <a:pPr algn="ctr">
              <a:lnSpc>
                <a:spcPct val="90000"/>
              </a:lnSpc>
            </a:pPr>
            <a:r>
              <a:rPr lang="en-US">
                <a:solidFill>
                  <a:srgbClr val="BFBFBF"/>
                </a:solidFill>
              </a:rPr>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41413" y="2666999"/>
            <a:ext cx="9905998" cy="3124201"/>
          </a:xfrm>
        </p:spPr>
        <p:txBody>
          <a:bodyPr>
            <a:normAutofit/>
          </a:bodyPr>
          <a:lstStyle/>
          <a:p>
            <a:pPr marL="457200" lvl="1" indent="0">
              <a:buNone/>
            </a:pPr>
            <a:r>
              <a:rPr lang="en-US" sz="4000" dirty="0"/>
              <a:t>1. Human inequality</a:t>
            </a:r>
          </a:p>
          <a:p>
            <a:pPr lvl="2"/>
            <a:endParaRPr lang="en-US" dirty="0"/>
          </a:p>
        </p:txBody>
      </p:sp>
    </p:spTree>
    <p:extLst>
      <p:ext uri="{BB962C8B-B14F-4D97-AF65-F5344CB8AC3E}">
        <p14:creationId xmlns:p14="http://schemas.microsoft.com/office/powerpoint/2010/main" val="35699001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96743" y="1422401"/>
            <a:ext cx="4936495" cy="4736176"/>
          </a:xfrm>
        </p:spPr>
        <p:txBody>
          <a:bodyPr>
            <a:normAutofit/>
          </a:bodyPr>
          <a:lstStyle/>
          <a:p>
            <a:pPr>
              <a:lnSpc>
                <a:spcPct val="90000"/>
              </a:lnSpc>
            </a:pPr>
            <a:r>
              <a:rPr lang="en-US" sz="2800" dirty="0"/>
              <a:t>Eugenics chart developed by Ernst Haeckel.  A leading</a:t>
            </a:r>
          </a:p>
          <a:p>
            <a:pPr>
              <a:lnSpc>
                <a:spcPct val="90000"/>
              </a:lnSpc>
            </a:pPr>
            <a:r>
              <a:rPr lang="en-US" sz="2800" dirty="0"/>
              <a:t>German scientist.</a:t>
            </a:r>
          </a:p>
          <a:p>
            <a:pPr>
              <a:lnSpc>
                <a:spcPct val="90000"/>
              </a:lnSpc>
            </a:pPr>
            <a:endParaRPr lang="en-US" sz="2800" dirty="0"/>
          </a:p>
          <a:p>
            <a:pPr>
              <a:lnSpc>
                <a:spcPct val="90000"/>
              </a:lnSpc>
            </a:pPr>
            <a:r>
              <a:rPr lang="en-US" sz="2800" dirty="0"/>
              <a:t>Distance between the highest human and the lowest human is greater than the distance between the lowest human and the lowest primate.</a:t>
            </a:r>
          </a:p>
          <a:p>
            <a:pPr>
              <a:lnSpc>
                <a:spcPct val="90000"/>
              </a:lnSpc>
            </a:pPr>
            <a:endParaRPr lang="en-US" sz="1000" dirty="0"/>
          </a:p>
        </p:txBody>
      </p:sp>
      <p:pic>
        <p:nvPicPr>
          <p:cNvPr id="6" name="Picture 5"/>
          <p:cNvPicPr>
            <a:picLocks noChangeAspect="1"/>
          </p:cNvPicPr>
          <p:nvPr/>
        </p:nvPicPr>
        <p:blipFill>
          <a:blip r:embed="rId3"/>
          <a:stretch>
            <a:fillRect/>
          </a:stretch>
        </p:blipFill>
        <p:spPr>
          <a:xfrm>
            <a:off x="2252727" y="639905"/>
            <a:ext cx="3684039"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5927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0358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normAutofit/>
          </a:bodyPr>
          <a:lstStyle/>
          <a:p>
            <a:r>
              <a:rPr lang="en-US" dirty="0"/>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pPr marL="457200" lvl="1" indent="0">
              <a:buNone/>
            </a:pPr>
            <a:r>
              <a:rPr lang="en-US" sz="2800" dirty="0"/>
              <a:t>2. Human struggle for existence</a:t>
            </a:r>
          </a:p>
          <a:p>
            <a:pPr lvl="2"/>
            <a:r>
              <a:rPr lang="en-US" sz="2400" dirty="0"/>
              <a:t>“Thus, from the war of nature, from famine and death, the most exalted object which we are capable of conceiving, namely, the production of the higher animals, directly follows.”</a:t>
            </a:r>
          </a:p>
          <a:p>
            <a:pPr marL="1371600" lvl="3" indent="0">
              <a:buNone/>
            </a:pPr>
            <a:r>
              <a:rPr lang="en-US" sz="2000" dirty="0"/>
              <a:t>Charles Darwin, </a:t>
            </a:r>
            <a:r>
              <a:rPr lang="en-US" sz="2000" i="1" dirty="0"/>
              <a:t>Origin of Species</a:t>
            </a:r>
            <a:endParaRPr lang="en-US" sz="2000" dirty="0"/>
          </a:p>
        </p:txBody>
      </p:sp>
    </p:spTree>
    <p:extLst>
      <p:ext uri="{BB962C8B-B14F-4D97-AF65-F5344CB8AC3E}">
        <p14:creationId xmlns:p14="http://schemas.microsoft.com/office/powerpoint/2010/main" val="34486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3191" y="1349829"/>
            <a:ext cx="4531151" cy="4533446"/>
          </a:xfrm>
        </p:spPr>
        <p:txBody>
          <a:bodyPr vert="horz" lIns="91440" tIns="45720" rIns="91440" bIns="45720" rtlCol="0" anchor="t">
            <a:normAutofit/>
          </a:bodyPr>
          <a:lstStyle/>
          <a:p>
            <a:pPr algn="l">
              <a:buFont typeface="Arial"/>
              <a:buChar char="•"/>
            </a:pPr>
            <a:r>
              <a:rPr lang="en-US" sz="2000" dirty="0">
                <a:gradFill flip="none" rotWithShape="1">
                  <a:gsLst>
                    <a:gs pos="0">
                      <a:schemeClr val="tx1"/>
                    </a:gs>
                    <a:gs pos="100000">
                      <a:schemeClr val="tx1">
                        <a:lumMod val="75000"/>
                      </a:schemeClr>
                    </a:gs>
                  </a:gsLst>
                  <a:lin ang="5580000" scaled="0"/>
                  <a:tileRect/>
                </a:gradFill>
              </a:rPr>
              <a:t>Nazi Poster:</a:t>
            </a:r>
          </a:p>
          <a:p>
            <a:pPr algn="l">
              <a:buFont typeface="Arial"/>
              <a:buChar char="•"/>
            </a:pPr>
            <a:endParaRPr lang="en-US" sz="2000" dirty="0">
              <a:gradFill flip="none" rotWithShape="1">
                <a:gsLst>
                  <a:gs pos="0">
                    <a:schemeClr val="tx1"/>
                  </a:gs>
                  <a:gs pos="100000">
                    <a:schemeClr val="tx1">
                      <a:lumMod val="75000"/>
                    </a:schemeClr>
                  </a:gs>
                </a:gsLst>
                <a:lin ang="5580000" scaled="0"/>
                <a:tileRect/>
              </a:gradFill>
            </a:endParaRPr>
          </a:p>
          <a:p>
            <a:pPr algn="l"/>
            <a:r>
              <a:rPr lang="en-US" sz="2000" dirty="0">
                <a:gradFill flip="none" rotWithShape="1">
                  <a:gsLst>
                    <a:gs pos="0">
                      <a:schemeClr val="tx1"/>
                    </a:gs>
                    <a:gs pos="100000">
                      <a:schemeClr val="tx1">
                        <a:lumMod val="75000"/>
                      </a:schemeClr>
                    </a:gs>
                  </a:gsLst>
                  <a:lin ang="5580000" scaled="0"/>
                  <a:tileRect/>
                </a:gradFill>
              </a:rPr>
              <a:t>“60,000 marks Is what this mentally</a:t>
            </a:r>
          </a:p>
          <a:p>
            <a:pPr algn="l"/>
            <a:r>
              <a:rPr lang="en-US" sz="2000" dirty="0">
                <a:gradFill flip="none" rotWithShape="1">
                  <a:gsLst>
                    <a:gs pos="0">
                      <a:schemeClr val="tx1"/>
                    </a:gs>
                    <a:gs pos="100000">
                      <a:schemeClr val="tx1">
                        <a:lumMod val="75000"/>
                      </a:schemeClr>
                    </a:gs>
                  </a:gsLst>
                  <a:lin ang="5580000" scaled="0"/>
                  <a:tileRect/>
                </a:gradFill>
              </a:rPr>
              <a:t>Ill person costs the national</a:t>
            </a:r>
          </a:p>
          <a:p>
            <a:pPr algn="l"/>
            <a:r>
              <a:rPr lang="en-US" sz="2000" dirty="0">
                <a:gradFill flip="none" rotWithShape="1">
                  <a:gsLst>
                    <a:gs pos="0">
                      <a:schemeClr val="tx1"/>
                    </a:gs>
                    <a:gs pos="100000">
                      <a:schemeClr val="tx1">
                        <a:lumMod val="75000"/>
                      </a:schemeClr>
                    </a:gs>
                  </a:gsLst>
                  <a:lin ang="5580000" scaled="0"/>
                  <a:tileRect/>
                </a:gradFill>
              </a:rPr>
              <a:t>Community in a lifetime</a:t>
            </a:r>
          </a:p>
          <a:p>
            <a:pPr algn="l">
              <a:buFont typeface="Arial"/>
              <a:buChar char="•"/>
            </a:pPr>
            <a:endParaRPr lang="en-US" sz="2000" dirty="0">
              <a:gradFill flip="none" rotWithShape="1">
                <a:gsLst>
                  <a:gs pos="0">
                    <a:schemeClr val="tx1"/>
                  </a:gs>
                  <a:gs pos="100000">
                    <a:schemeClr val="tx1">
                      <a:lumMod val="75000"/>
                    </a:schemeClr>
                  </a:gs>
                </a:gsLst>
                <a:lin ang="5580000" scaled="0"/>
                <a:tileRect/>
              </a:gradFill>
            </a:endParaRPr>
          </a:p>
          <a:p>
            <a:pPr algn="l"/>
            <a:r>
              <a:rPr lang="en-US" sz="2000" dirty="0">
                <a:gradFill flip="none" rotWithShape="1">
                  <a:gsLst>
                    <a:gs pos="0">
                      <a:schemeClr val="tx1"/>
                    </a:gs>
                    <a:gs pos="100000">
                      <a:schemeClr val="tx1">
                        <a:lumMod val="75000"/>
                      </a:schemeClr>
                    </a:gs>
                  </a:gsLst>
                  <a:lin ang="5580000" scaled="0"/>
                  <a:tileRect/>
                </a:gradFill>
              </a:rPr>
              <a:t>Comrades this is your money, too”</a:t>
            </a:r>
          </a:p>
        </p:txBody>
      </p:sp>
      <p:pic>
        <p:nvPicPr>
          <p:cNvPr id="4" name="Picture 3"/>
          <p:cNvPicPr>
            <a:picLocks noChangeAspect="1"/>
          </p:cNvPicPr>
          <p:nvPr/>
        </p:nvPicPr>
        <p:blipFill>
          <a:blip r:embed="rId3"/>
          <a:stretch>
            <a:fillRect/>
          </a:stretch>
        </p:blipFill>
        <p:spPr>
          <a:xfrm>
            <a:off x="6127965" y="645106"/>
            <a:ext cx="392269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9404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normAutofit/>
          </a:bodyPr>
          <a:lstStyle/>
          <a:p>
            <a:r>
              <a:rPr lang="en-US" dirty="0"/>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lnSpcReduction="10000"/>
          </a:bodyPr>
          <a:lstStyle/>
          <a:p>
            <a:pPr marL="457200" lvl="1" indent="0">
              <a:buNone/>
            </a:pPr>
            <a:r>
              <a:rPr lang="en-US" sz="3200" dirty="0"/>
              <a:t>3. Death as progress</a:t>
            </a:r>
          </a:p>
          <a:p>
            <a:pPr lvl="2"/>
            <a:r>
              <a:rPr lang="en-US" sz="1800" dirty="0"/>
              <a:t>Death as an engine that drove the evolutionary progress</a:t>
            </a:r>
          </a:p>
          <a:p>
            <a:pPr lvl="2"/>
            <a:r>
              <a:rPr lang="en-US" sz="2000" dirty="0"/>
              <a:t>“Thus, from the war of nature, from famine and death, the most exalted object which we are capable of conceiving, namely, the production of the higher animals, directly follows. There is grandeur in this view of life, with its several powers, having been originally breathed into a few forms or into one; and that, whilst this planet has gone cycling on according to the fixed law of gravity, from so simple a beginning endless forms most beautiful and most wonderful have been, and are being, evolved.”</a:t>
            </a:r>
          </a:p>
          <a:p>
            <a:pPr lvl="1"/>
            <a:endParaRPr lang="en-US" sz="2000" dirty="0"/>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40915" y="517809"/>
            <a:ext cx="685800" cy="685800"/>
          </a:xfrm>
          <a:prstGeom prst="rect">
            <a:avLst/>
          </a:prstGeom>
        </p:spPr>
      </p:pic>
    </p:spTree>
    <p:extLst>
      <p:ext uri="{BB962C8B-B14F-4D97-AF65-F5344CB8AC3E}">
        <p14:creationId xmlns:p14="http://schemas.microsoft.com/office/powerpoint/2010/main" val="382107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3191" y="609600"/>
            <a:ext cx="6573685" cy="1905000"/>
          </a:xfrm>
        </p:spPr>
        <p:txBody>
          <a:bodyPr>
            <a:normAutofit/>
          </a:bodyPr>
          <a:lstStyle/>
          <a:p>
            <a:r>
              <a:rPr lang="en-US" dirty="0"/>
              <a:t>Contemporary Darwinism</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3192" y="2666999"/>
            <a:ext cx="6573684" cy="3216276"/>
          </a:xfrm>
        </p:spPr>
        <p:txBody>
          <a:bodyPr anchor="t">
            <a:normAutofit/>
          </a:bodyPr>
          <a:lstStyle/>
          <a:p>
            <a:r>
              <a:rPr lang="en-US"/>
              <a:t>The fall of Nazism dealt a blow to Darwinian ethics and eugenics, however…</a:t>
            </a:r>
          </a:p>
          <a:p>
            <a:pPr lvl="1"/>
            <a:r>
              <a:rPr lang="en-US"/>
              <a:t>Peter Singer – famous Princeton professor and author</a:t>
            </a:r>
          </a:p>
          <a:p>
            <a:pPr lvl="2"/>
            <a:r>
              <a:rPr lang="en-US"/>
              <a:t>Believes Darwinism should have by now dealt a death blow the Judeo-Christian ethic of the sanctity of human life</a:t>
            </a:r>
          </a:p>
          <a:p>
            <a:pPr lvl="2"/>
            <a:r>
              <a:rPr lang="en-US"/>
              <a:t>Advocate of infanticide, euthanasia and animal rights</a:t>
            </a:r>
          </a:p>
        </p:txBody>
      </p:sp>
      <p:pic>
        <p:nvPicPr>
          <p:cNvPr id="4" name="Picture 3">
            <a:extLst>
              <a:ext uri="{FF2B5EF4-FFF2-40B4-BE49-F238E27FC236}">
                <a16:creationId xmlns:a16="http://schemas.microsoft.com/office/drawing/2014/main" id="{28B4E28C-CA2E-4443-91F2-EC0706325A2E}"/>
              </a:ext>
            </a:extLst>
          </p:cNvPr>
          <p:cNvPicPr>
            <a:picLocks noChangeAspect="1"/>
          </p:cNvPicPr>
          <p:nvPr/>
        </p:nvPicPr>
        <p:blipFill>
          <a:blip r:embed="rId3"/>
          <a:stretch>
            <a:fillRect/>
          </a:stretch>
        </p:blipFill>
        <p:spPr>
          <a:xfrm>
            <a:off x="7813164" y="645106"/>
            <a:ext cx="3492137"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07006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3191" y="609600"/>
            <a:ext cx="6573685" cy="1905000"/>
          </a:xfrm>
        </p:spPr>
        <p:txBody>
          <a:bodyPr>
            <a:normAutofit/>
          </a:bodyPr>
          <a:lstStyle/>
          <a:p>
            <a:r>
              <a:rPr lang="en-US" dirty="0"/>
              <a:t>Contemporary </a:t>
            </a:r>
            <a:r>
              <a:rPr lang="en-US" dirty="0" err="1"/>
              <a:t>darwinism</a:t>
            </a:r>
            <a:endParaRPr lang="en-US"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3192" y="2666999"/>
            <a:ext cx="6573684" cy="3216276"/>
          </a:xfrm>
        </p:spPr>
        <p:txBody>
          <a:bodyPr anchor="t">
            <a:normAutofit/>
          </a:bodyPr>
          <a:lstStyle/>
          <a:p>
            <a:pPr lvl="1"/>
            <a:r>
              <a:rPr lang="en-US"/>
              <a:t>Daniel Dennett – American writer and philosopher</a:t>
            </a:r>
          </a:p>
          <a:p>
            <a:pPr lvl="2"/>
            <a:r>
              <a:rPr lang="en-US"/>
              <a:t>There a gradations of value in ending human life</a:t>
            </a:r>
          </a:p>
          <a:p>
            <a:pPr lvl="2"/>
            <a:r>
              <a:rPr lang="en-US"/>
              <a:t>“Which is worse, taking 'heroic' measures to keep alive a severely deformed infant, or taking the equally 'heroic' (if unsung) step of seeing to it that such an infant dies as quickly and painlessly as possible?”  - Daniel Dennett</a:t>
            </a:r>
          </a:p>
        </p:txBody>
      </p:sp>
      <p:pic>
        <p:nvPicPr>
          <p:cNvPr id="4" name="Picture 3">
            <a:extLst>
              <a:ext uri="{FF2B5EF4-FFF2-40B4-BE49-F238E27FC236}">
                <a16:creationId xmlns:a16="http://schemas.microsoft.com/office/drawing/2014/main" id="{10B26646-CB05-4F59-917E-FACFD13C63F0}"/>
              </a:ext>
            </a:extLst>
          </p:cNvPr>
          <p:cNvPicPr>
            <a:picLocks noChangeAspect="1"/>
          </p:cNvPicPr>
          <p:nvPr/>
        </p:nvPicPr>
        <p:blipFill>
          <a:blip r:embed="rId3"/>
          <a:stretch>
            <a:fillRect/>
          </a:stretch>
        </p:blipFill>
        <p:spPr>
          <a:xfrm>
            <a:off x="7570839" y="661749"/>
            <a:ext cx="3976788" cy="52144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9418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3191" y="609600"/>
            <a:ext cx="6573685" cy="1905000"/>
          </a:xfrm>
        </p:spPr>
        <p:txBody>
          <a:bodyPr>
            <a:normAutofit/>
          </a:bodyPr>
          <a:lstStyle/>
          <a:p>
            <a:r>
              <a:rPr lang="en-US" dirty="0"/>
              <a:t>Contemporary </a:t>
            </a:r>
            <a:r>
              <a:rPr lang="en-US" dirty="0" err="1"/>
              <a:t>darwinism</a:t>
            </a:r>
            <a:endParaRPr lang="en-US"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3192" y="2666999"/>
            <a:ext cx="6573684" cy="3216276"/>
          </a:xfrm>
        </p:spPr>
        <p:txBody>
          <a:bodyPr anchor="t">
            <a:normAutofit/>
          </a:bodyPr>
          <a:lstStyle/>
          <a:p>
            <a:pPr lvl="1"/>
            <a:r>
              <a:rPr lang="en-US" dirty="0"/>
              <a:t>Richard Dawkins – Oxford professor and author</a:t>
            </a:r>
          </a:p>
          <a:p>
            <a:pPr lvl="2"/>
            <a:r>
              <a:rPr lang="en-US" dirty="0"/>
              <a:t>Argues that we should use genetic engineering to create a missing link that goes back further than “Lucy”.  A kind of half ape, half human.  This he argues would finally destroy our </a:t>
            </a:r>
            <a:r>
              <a:rPr lang="en-US" dirty="0" err="1"/>
              <a:t>speciesist</a:t>
            </a:r>
            <a:r>
              <a:rPr lang="en-US" dirty="0"/>
              <a:t> illusion.</a:t>
            </a:r>
          </a:p>
        </p:txBody>
      </p:sp>
      <p:pic>
        <p:nvPicPr>
          <p:cNvPr id="4" name="Picture 3">
            <a:extLst>
              <a:ext uri="{FF2B5EF4-FFF2-40B4-BE49-F238E27FC236}">
                <a16:creationId xmlns:a16="http://schemas.microsoft.com/office/drawing/2014/main" id="{A33FF01A-F346-481B-B30F-0DAA68230D45}"/>
              </a:ext>
            </a:extLst>
          </p:cNvPr>
          <p:cNvPicPr>
            <a:picLocks noChangeAspect="1"/>
          </p:cNvPicPr>
          <p:nvPr/>
        </p:nvPicPr>
        <p:blipFill>
          <a:blip r:embed="rId3"/>
          <a:stretch>
            <a:fillRect/>
          </a:stretch>
        </p:blipFill>
        <p:spPr>
          <a:xfrm>
            <a:off x="7677965" y="645106"/>
            <a:ext cx="376253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1608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3191" y="609600"/>
            <a:ext cx="6573685" cy="1905000"/>
          </a:xfrm>
        </p:spPr>
        <p:txBody>
          <a:bodyPr>
            <a:normAutofit/>
          </a:bodyPr>
          <a:lstStyle/>
          <a:p>
            <a:r>
              <a:rPr lang="en-US" dirty="0"/>
              <a:t>Contemporary </a:t>
            </a:r>
            <a:r>
              <a:rPr lang="en-US" dirty="0" err="1"/>
              <a:t>darwinism</a:t>
            </a:r>
            <a:endParaRPr lang="en-US"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3192" y="2666999"/>
            <a:ext cx="6573684" cy="3216276"/>
          </a:xfrm>
        </p:spPr>
        <p:txBody>
          <a:bodyPr anchor="t">
            <a:normAutofit/>
          </a:bodyPr>
          <a:lstStyle/>
          <a:p>
            <a:pPr lvl="1"/>
            <a:r>
              <a:rPr lang="en-US"/>
              <a:t>James Watson –  discovered structure of DNA</a:t>
            </a:r>
          </a:p>
          <a:p>
            <a:pPr lvl="2"/>
            <a:r>
              <a:rPr lang="en-US"/>
              <a:t>“The cruel fact remains that because of the present limits of such detection methods, most birth defects are not discovered until birth. If the child were not declared alive until three days after birth, then all parents could be allowed the choice that only a few are given under the present system. The doctor could allow the child to die if the parents so chose and save a lot of misery and suffering.”</a:t>
            </a:r>
          </a:p>
        </p:txBody>
      </p:sp>
      <p:pic>
        <p:nvPicPr>
          <p:cNvPr id="4" name="Picture 3">
            <a:extLst>
              <a:ext uri="{FF2B5EF4-FFF2-40B4-BE49-F238E27FC236}">
                <a16:creationId xmlns:a16="http://schemas.microsoft.com/office/drawing/2014/main" id="{65C845E2-2633-4466-9A32-F8037A83C512}"/>
              </a:ext>
            </a:extLst>
          </p:cNvPr>
          <p:cNvPicPr>
            <a:picLocks noChangeAspect="1"/>
          </p:cNvPicPr>
          <p:nvPr/>
        </p:nvPicPr>
        <p:blipFill>
          <a:blip r:embed="rId3"/>
          <a:stretch>
            <a:fillRect/>
          </a:stretch>
        </p:blipFill>
        <p:spPr>
          <a:xfrm>
            <a:off x="7570839" y="1271709"/>
            <a:ext cx="3976788" cy="3994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5568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The Holocaust</a:t>
            </a:r>
          </a:p>
        </p:txBody>
      </p:sp>
      <p:sp>
        <p:nvSpPr>
          <p:cNvPr id="3" name="Text Placeholder 2">
            <a:extLst>
              <a:ext uri="{FF2B5EF4-FFF2-40B4-BE49-F238E27FC236}">
                <a16:creationId xmlns:a16="http://schemas.microsoft.com/office/drawing/2014/main" id="{1D935431-5E3F-4C1A-BED1-C5BC3D661ED8}"/>
              </a:ext>
            </a:extLst>
          </p:cNvPr>
          <p:cNvSpPr>
            <a:spLocks noGrp="1"/>
          </p:cNvSpPr>
          <p:nvPr>
            <p:ph type="body" idx="1"/>
          </p:nvPr>
        </p:nvSpPr>
        <p:spPr/>
        <p:txBody>
          <a:bodyPr/>
          <a:lstStyle/>
          <a:p>
            <a:r>
              <a:rPr lang="en-US" dirty="0"/>
              <a:t>The Holocaust was not an event that came about on its own during the war.  It was the culmination of a series of events founded upon a specific worldview.</a:t>
            </a:r>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a:xfrm>
            <a:off x="1182555" y="3754677"/>
            <a:ext cx="1310050" cy="959003"/>
          </a:xfrm>
        </p:spPr>
        <p:txBody>
          <a:bodyPr/>
          <a:lstStyle/>
          <a:p>
            <a:pPr>
              <a:spcAft>
                <a:spcPts val="0"/>
              </a:spcAft>
            </a:pPr>
            <a:r>
              <a:rPr lang="en-US" sz="1600" dirty="0"/>
              <a:t>Sterilization </a:t>
            </a:r>
          </a:p>
          <a:p>
            <a:pPr>
              <a:spcAft>
                <a:spcPts val="0"/>
              </a:spcAft>
            </a:pPr>
            <a:r>
              <a:rPr lang="en-US" sz="1600" dirty="0"/>
              <a:t>Program</a:t>
            </a:r>
          </a:p>
          <a:p>
            <a:pPr>
              <a:spcAft>
                <a:spcPts val="0"/>
              </a:spcAft>
            </a:pPr>
            <a:r>
              <a:rPr lang="en-US" sz="1600" dirty="0"/>
              <a:t>1934</a:t>
            </a:r>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p:txBody>
          <a:bodyPr/>
          <a:lstStyle/>
          <a:p>
            <a:endParaRPr lang="en-US" dirty="0"/>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a:xfrm>
            <a:off x="2821550" y="3754677"/>
            <a:ext cx="1310050" cy="959003"/>
          </a:xfrm>
        </p:spPr>
        <p:txBody>
          <a:bodyPr/>
          <a:lstStyle/>
          <a:p>
            <a:pPr>
              <a:spcAft>
                <a:spcPts val="0"/>
              </a:spcAft>
            </a:pPr>
            <a:r>
              <a:rPr lang="en-US" sz="1600" dirty="0"/>
              <a:t>Nuremberg</a:t>
            </a:r>
          </a:p>
          <a:p>
            <a:pPr>
              <a:spcAft>
                <a:spcPts val="0"/>
              </a:spcAft>
            </a:pPr>
            <a:r>
              <a:rPr lang="en-US" sz="1600" dirty="0"/>
              <a:t>Laws</a:t>
            </a:r>
          </a:p>
          <a:p>
            <a:pPr>
              <a:spcAft>
                <a:spcPts val="0"/>
              </a:spcAft>
            </a:pPr>
            <a:r>
              <a:rPr lang="en-US" sz="1600" dirty="0"/>
              <a:t>1935</a:t>
            </a: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9548424" y="3626692"/>
            <a:ext cx="1310050" cy="959003"/>
          </a:xfrm>
        </p:spPr>
        <p:txBody>
          <a:bodyPr/>
          <a:lstStyle/>
          <a:p>
            <a:pPr>
              <a:spcAft>
                <a:spcPts val="0"/>
              </a:spcAft>
            </a:pPr>
            <a:r>
              <a:rPr lang="en-US" sz="1600" dirty="0"/>
              <a:t>Death Camps</a:t>
            </a:r>
          </a:p>
          <a:p>
            <a:pPr>
              <a:spcAft>
                <a:spcPts val="0"/>
              </a:spcAft>
            </a:pPr>
            <a:r>
              <a:rPr lang="en-US" sz="1600" dirty="0"/>
              <a:t>(The Final Solution)</a:t>
            </a:r>
          </a:p>
          <a:p>
            <a:pPr>
              <a:spcAft>
                <a:spcPts val="0"/>
              </a:spcAft>
            </a:pPr>
            <a:r>
              <a:rPr lang="en-US" sz="1600" dirty="0"/>
              <a:t>1942</a:t>
            </a: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a:xfrm>
            <a:off x="7613536" y="3610192"/>
            <a:ext cx="1548383" cy="959003"/>
          </a:xfrm>
        </p:spPr>
        <p:txBody>
          <a:bodyPr/>
          <a:lstStyle/>
          <a:p>
            <a:pPr>
              <a:spcAft>
                <a:spcPts val="0"/>
              </a:spcAft>
            </a:pPr>
            <a:r>
              <a:rPr lang="en-US" sz="1600" dirty="0" err="1"/>
              <a:t>Einstazgruppen</a:t>
            </a:r>
            <a:endParaRPr lang="en-US" sz="1600" dirty="0"/>
          </a:p>
          <a:p>
            <a:pPr>
              <a:spcAft>
                <a:spcPts val="0"/>
              </a:spcAft>
            </a:pPr>
            <a:r>
              <a:rPr lang="en-US" sz="1600" dirty="0"/>
              <a:t>(Nazi Death Squads)</a:t>
            </a:r>
          </a:p>
          <a:p>
            <a:pPr>
              <a:spcAft>
                <a:spcPts val="0"/>
              </a:spcAft>
            </a:pPr>
            <a:r>
              <a:rPr lang="en-US" sz="1600" dirty="0"/>
              <a:t>1941</a:t>
            </a: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a:xfrm>
            <a:off x="4593719" y="3745885"/>
            <a:ext cx="1310050" cy="959003"/>
          </a:xfrm>
        </p:spPr>
        <p:txBody>
          <a:bodyPr/>
          <a:lstStyle/>
          <a:p>
            <a:pPr>
              <a:spcAft>
                <a:spcPts val="0"/>
              </a:spcAft>
            </a:pPr>
            <a:r>
              <a:rPr lang="en-US" sz="1600" dirty="0"/>
              <a:t>Euthanasia </a:t>
            </a:r>
          </a:p>
          <a:p>
            <a:pPr>
              <a:spcAft>
                <a:spcPts val="0"/>
              </a:spcAft>
            </a:pPr>
            <a:r>
              <a:rPr lang="en-US" sz="1600" dirty="0"/>
              <a:t>Program</a:t>
            </a:r>
          </a:p>
          <a:p>
            <a:pPr>
              <a:spcAft>
                <a:spcPts val="0"/>
              </a:spcAft>
            </a:pPr>
            <a:r>
              <a:rPr lang="en-US" sz="1600" dirty="0"/>
              <a:t>1939</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81549" y="868126"/>
            <a:ext cx="742950" cy="742950"/>
          </a:xfrm>
          <a:prstGeom prst="rect">
            <a:avLst/>
          </a:prstGeom>
        </p:spPr>
      </p:pic>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a:off x="171158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3299250" y="4818234"/>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5106514" y="4809442"/>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8261728" y="4762612"/>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059449" y="478223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1837580" y="4914804"/>
            <a:ext cx="8424000" cy="20638"/>
          </a:xfrm>
          <a:prstGeom prst="rect">
            <a:avLst/>
          </a:prstGeom>
          <a:solidFill>
            <a:schemeClr val="tx1">
              <a:lumMod val="50000"/>
            </a:schemeClr>
          </a:solidFill>
          <a:ln w="9525">
            <a:noFill/>
            <a:miter lim="800000"/>
            <a:headEnd/>
            <a:tailEnd/>
          </a:ln>
        </p:spPr>
        <p:txBody>
          <a:bodyPr/>
          <a:lstStyle/>
          <a:p>
            <a:pPr eaLnBrk="1" fontAlgn="auto" hangingPunct="1">
              <a:spcBef>
                <a:spcPts val="0"/>
              </a:spcBef>
              <a:spcAft>
                <a:spcPts val="0"/>
              </a:spcAft>
              <a:defRPr/>
            </a:pPr>
            <a:endParaRPr lang="en-US" dirty="0">
              <a:latin typeface="+mj-lt"/>
            </a:endParaRPr>
          </a:p>
        </p:txBody>
      </p:sp>
      <p:sp>
        <p:nvSpPr>
          <p:cNvPr id="18"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6662262" y="4771028"/>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19" name="Text Placeholder 33">
            <a:extLst>
              <a:ext uri="{FF2B5EF4-FFF2-40B4-BE49-F238E27FC236}">
                <a16:creationId xmlns:a16="http://schemas.microsoft.com/office/drawing/2014/main" id="{181BCB65-05D6-4968-A705-E5461BD4B7EF}"/>
              </a:ext>
            </a:extLst>
          </p:cNvPr>
          <p:cNvSpPr txBox="1">
            <a:spLocks/>
          </p:cNvSpPr>
          <p:nvPr/>
        </p:nvSpPr>
        <p:spPr bwMode="white">
          <a:xfrm>
            <a:off x="6014070" y="3742947"/>
            <a:ext cx="1548383" cy="959003"/>
          </a:xfrm>
          <a:prstGeom prst="rect">
            <a:avLst/>
          </a:prstGeom>
        </p:spPr>
        <p:txBody>
          <a:bodyPr vert="horz" lIns="91440" tIns="45720" rIns="91440" bIns="45720" rtlCol="0" anchor="ctr">
            <a:noAutofit/>
          </a:bodyPr>
          <a:lstStyle>
            <a:lvl1pPr marL="0" indent="0" algn="ctr"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ctr"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spcAft>
                <a:spcPts val="0"/>
              </a:spcAft>
            </a:pPr>
            <a:r>
              <a:rPr lang="en-US" sz="1600" dirty="0"/>
              <a:t>Jewish Ghettos</a:t>
            </a:r>
          </a:p>
          <a:p>
            <a:pPr>
              <a:spcAft>
                <a:spcPts val="0"/>
              </a:spcAft>
            </a:pPr>
            <a:r>
              <a:rPr lang="en-US" sz="1600" dirty="0"/>
              <a:t>established</a:t>
            </a:r>
          </a:p>
          <a:p>
            <a:pPr>
              <a:spcAft>
                <a:spcPts val="0"/>
              </a:spcAft>
            </a:pPr>
            <a:r>
              <a:rPr lang="en-US" sz="1600" dirty="0"/>
              <a:t>1939</a:t>
            </a:r>
          </a:p>
        </p:txBody>
      </p:sp>
    </p:spTree>
    <p:extLst>
      <p:ext uri="{BB962C8B-B14F-4D97-AF65-F5344CB8AC3E}">
        <p14:creationId xmlns:p14="http://schemas.microsoft.com/office/powerpoint/2010/main" val="53704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lstStyle/>
          <a:p>
            <a:r>
              <a:rPr lang="en-US" dirty="0"/>
              <a:t>Contemporary Darwinism</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r>
              <a:rPr lang="en-US" sz="2400" dirty="0"/>
              <a:t>The 20</a:t>
            </a:r>
            <a:r>
              <a:rPr lang="en-US" sz="2400" baseline="30000" dirty="0"/>
              <a:t>th</a:t>
            </a:r>
            <a:r>
              <a:rPr lang="en-US" sz="2400" dirty="0"/>
              <a:t> Century teaches us what the implications of a particular worldview can be.</a:t>
            </a:r>
          </a:p>
          <a:p>
            <a:r>
              <a:rPr lang="en-US" sz="2400" dirty="0"/>
              <a:t>The Holocaust didn’t come about because of a single event, nor were the Nazi death camps an idea that came about on its own.  The Holocaust came about as the culmination of a series of events.</a:t>
            </a:r>
          </a:p>
        </p:txBody>
      </p:sp>
    </p:spTree>
    <p:extLst>
      <p:ext uri="{BB962C8B-B14F-4D97-AF65-F5344CB8AC3E}">
        <p14:creationId xmlns:p14="http://schemas.microsoft.com/office/powerpoint/2010/main" val="337472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lstStyle/>
          <a:p>
            <a:r>
              <a:rPr lang="en-US" dirty="0"/>
              <a:t>Contemporary Darwinism</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r>
              <a:rPr lang="en-US" sz="2800" dirty="0"/>
              <a:t>What is the importance of having a consistent worldview?</a:t>
            </a:r>
          </a:p>
          <a:p>
            <a:r>
              <a:rPr lang="en-US" sz="2800" dirty="0"/>
              <a:t>Is your worldview consistent?</a:t>
            </a:r>
          </a:p>
        </p:txBody>
      </p:sp>
    </p:spTree>
    <p:extLst>
      <p:ext uri="{BB962C8B-B14F-4D97-AF65-F5344CB8AC3E}">
        <p14:creationId xmlns:p14="http://schemas.microsoft.com/office/powerpoint/2010/main" val="69464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Sources</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noAutofit/>
          </a:bodyPr>
          <a:lstStyle/>
          <a:p>
            <a:r>
              <a:rPr lang="en-US" sz="1400" dirty="0"/>
              <a:t>Richard </a:t>
            </a:r>
            <a:r>
              <a:rPr lang="en-US" sz="1400" dirty="0" err="1"/>
              <a:t>Weikart</a:t>
            </a:r>
            <a:r>
              <a:rPr lang="en-US" sz="1400" dirty="0"/>
              <a:t>, </a:t>
            </a:r>
            <a:r>
              <a:rPr lang="en-US" sz="1400" i="1" dirty="0"/>
              <a:t>From Darwin to Hitler: Evolutionary Ethics, Eugenics, Racism in Germany.  (2004).</a:t>
            </a:r>
          </a:p>
        </p:txBody>
      </p:sp>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normAutofit/>
          </a:bodyPr>
          <a:lstStyle/>
          <a:p>
            <a:br>
              <a:rPr lang="en-US" dirty="0"/>
            </a:br>
            <a:r>
              <a:rPr lang="en-US" dirty="0"/>
              <a:t>Development of the </a:t>
            </a:r>
            <a:r>
              <a:rPr lang="en-US" dirty="0" err="1"/>
              <a:t>nazi</a:t>
            </a:r>
            <a:r>
              <a:rPr lang="en-US" dirty="0"/>
              <a:t> worldview</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normAutofit/>
          </a:bodyPr>
          <a:lstStyle/>
          <a:p>
            <a:r>
              <a:rPr lang="en-US" sz="2400" dirty="0"/>
              <a:t>Steeped in historical anti-Semitism and resentment following the First World War</a:t>
            </a:r>
          </a:p>
          <a:p>
            <a:r>
              <a:rPr lang="en-US" sz="2400" dirty="0"/>
              <a:t>Foundations laid in eugenics and Darwinism (Social Darwinism)</a:t>
            </a:r>
          </a:p>
          <a:p>
            <a:r>
              <a:rPr lang="en-US" sz="2400" dirty="0"/>
              <a:t>Many Darwinists then and today would argue that Darwinism proves moral relativism:  Was Hitler good </a:t>
            </a:r>
            <a:r>
              <a:rPr lang="en-US" sz="2400"/>
              <a:t>or evil?</a:t>
            </a:r>
            <a:endParaRPr lang="en-US" sz="2400" dirty="0"/>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1726" y="896700"/>
            <a:ext cx="685800" cy="685800"/>
          </a:xfrm>
          <a:prstGeom prst="rect">
            <a:avLst/>
          </a:prstGeom>
        </p:spPr>
      </p:pic>
    </p:spTree>
    <p:extLst>
      <p:ext uri="{BB962C8B-B14F-4D97-AF65-F5344CB8AC3E}">
        <p14:creationId xmlns:p14="http://schemas.microsoft.com/office/powerpoint/2010/main" val="266423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Italian criminal’s ‘ape-like’ features</a:t>
            </a: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a:xfrm>
            <a:off x="643192" y="2666999"/>
            <a:ext cx="3643674" cy="3216276"/>
          </a:xfrm>
        </p:spPr>
        <p:txBody>
          <a:bodyPr vert="horz" lIns="91440" tIns="45720" rIns="91440" bIns="45720" rtlCol="0" anchor="t">
            <a:normAutofit/>
          </a:bodyPr>
          <a:lstStyle/>
          <a:p>
            <a:pPr>
              <a:buFont typeface="Arial"/>
              <a:buChar char="•"/>
            </a:pPr>
            <a:r>
              <a:rPr lang="en-US" sz="1800"/>
              <a:t>Eugenics – a set of beliefs and practices that aim to improve the genetic quality of a human population by excluding certain genetic groups judged to be inferior, and promoting other genetic groups judged to be superior.</a:t>
            </a:r>
          </a:p>
        </p:txBody>
      </p:sp>
      <p:pic>
        <p:nvPicPr>
          <p:cNvPr id="5" name="Content Placeholder 4"/>
          <p:cNvPicPr>
            <a:picLocks noGrp="1" noChangeAspect="1"/>
          </p:cNvPicPr>
          <p:nvPr>
            <p:ph idx="1"/>
          </p:nvPr>
        </p:nvPicPr>
        <p:blipFill>
          <a:blip r:embed="rId3"/>
          <a:stretch>
            <a:fillRect/>
          </a:stretch>
        </p:blipFill>
        <p:spPr>
          <a:xfrm>
            <a:off x="5852459" y="645106"/>
            <a:ext cx="447370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34296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dirty="0"/>
              <a:t>Charles Darwin</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643192" y="2666999"/>
            <a:ext cx="3643674" cy="3216276"/>
          </a:xfrm>
        </p:spPr>
        <p:txBody>
          <a:bodyPr vert="horz" lIns="91440" tIns="45720" rIns="91440" bIns="45720" rtlCol="0" anchor="ctr">
            <a:normAutofit/>
          </a:bodyPr>
          <a:lstStyle/>
          <a:p>
            <a:pPr>
              <a:buFont typeface="Arial"/>
              <a:buChar char="•"/>
            </a:pPr>
            <a:r>
              <a:rPr lang="en-US"/>
              <a:t>Darwinism - The theory of the evolution of species by natural selection advanced by Charles Darwin</a:t>
            </a:r>
          </a:p>
          <a:p>
            <a:pPr>
              <a:buFont typeface="Arial"/>
              <a:buChar char="•"/>
            </a:pPr>
            <a:endParaRPr lang="en-US"/>
          </a:p>
        </p:txBody>
      </p:sp>
      <p:pic>
        <p:nvPicPr>
          <p:cNvPr id="5" name="Picture Placeholder 4"/>
          <p:cNvPicPr>
            <a:picLocks noGrp="1" noChangeAspect="1"/>
          </p:cNvPicPr>
          <p:nvPr>
            <p:ph type="pic" idx="1"/>
          </p:nvPr>
        </p:nvPicPr>
        <p:blipFill rotWithShape="1">
          <a:blip r:embed="rId3"/>
          <a:srcRect t="360" r="-1" b="4208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3389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41413" y="609600"/>
            <a:ext cx="9905998" cy="1065451"/>
          </a:xfrm>
        </p:spPr>
        <p:txBody>
          <a:bodyPr>
            <a:normAutofit/>
          </a:bodyPr>
          <a:lstStyle/>
          <a:p>
            <a:pPr algn="ctr"/>
            <a:r>
              <a:rPr lang="en-US">
                <a:solidFill>
                  <a:srgbClr val="BFBFBF"/>
                </a:solidFill>
              </a:rPr>
              <a:t>Darwin and ethics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41413" y="2666999"/>
            <a:ext cx="9905998" cy="3124201"/>
          </a:xfrm>
        </p:spPr>
        <p:txBody>
          <a:bodyPr>
            <a:noAutofit/>
          </a:bodyPr>
          <a:lstStyle/>
          <a:p>
            <a:r>
              <a:rPr lang="en-US" sz="2200" dirty="0"/>
              <a:t>Many Darwinists argue that Darwinism deals with the “is” not the “ought” </a:t>
            </a:r>
          </a:p>
          <a:p>
            <a:r>
              <a:rPr lang="en-US" sz="2200" dirty="0"/>
              <a:t>Would also argue Nazism is a form of ‘vulgar’ or ‘distorted’ Darwinism</a:t>
            </a:r>
          </a:p>
          <a:p>
            <a:r>
              <a:rPr lang="en-US" sz="2200" dirty="0"/>
              <a:t>Darwin himself believed that the worldview he was espousing had moral implications.</a:t>
            </a:r>
          </a:p>
          <a:p>
            <a:pPr marL="0" indent="0">
              <a:buNone/>
            </a:pPr>
            <a:endParaRPr lang="en-US" sz="2200" dirty="0"/>
          </a:p>
          <a:p>
            <a:r>
              <a:rPr lang="en-US" sz="2200" dirty="0"/>
              <a:t>What we see in Nazism is a radical devotion to a consistent and uncompromising worldview.</a:t>
            </a:r>
          </a:p>
          <a:p>
            <a:r>
              <a:rPr lang="en-US" sz="2200" dirty="0"/>
              <a:t>Darwinism removes the traditional Judeo-Christian ethic, that all human life is sacred (Gen. 1:27)</a:t>
            </a:r>
          </a:p>
        </p:txBody>
      </p:sp>
    </p:spTree>
    <p:extLst>
      <p:ext uri="{BB962C8B-B14F-4D97-AF65-F5344CB8AC3E}">
        <p14:creationId xmlns:p14="http://schemas.microsoft.com/office/powerpoint/2010/main" val="2776209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41413" y="261257"/>
            <a:ext cx="9905998" cy="1905000"/>
          </a:xfrm>
        </p:spPr>
        <p:txBody>
          <a:bodyPr>
            <a:normAutofit/>
          </a:bodyPr>
          <a:lstStyle/>
          <a:p>
            <a:r>
              <a:rPr lang="en-US" dirty="0"/>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48785" y="2108199"/>
            <a:ext cx="2755672" cy="3124201"/>
          </a:xfrm>
        </p:spPr>
        <p:txBody>
          <a:bodyPr>
            <a:normAutofit/>
          </a:bodyPr>
          <a:lstStyle/>
          <a:p>
            <a:pPr marL="457200" lvl="1" indent="0">
              <a:buNone/>
            </a:pPr>
            <a:r>
              <a:rPr lang="en-US" sz="2400" dirty="0"/>
              <a:t>Animal ancestry of humans</a:t>
            </a:r>
          </a:p>
          <a:p>
            <a:pPr lvl="1"/>
            <a:r>
              <a:rPr lang="en-US" sz="2400" dirty="0"/>
              <a:t>Rise of ‘speciesism’</a:t>
            </a:r>
          </a:p>
        </p:txBody>
      </p:sp>
      <p:pic>
        <p:nvPicPr>
          <p:cNvPr id="4" name="Picture 3">
            <a:extLst>
              <a:ext uri="{FF2B5EF4-FFF2-40B4-BE49-F238E27FC236}">
                <a16:creationId xmlns:a16="http://schemas.microsoft.com/office/drawing/2014/main" id="{9001F835-C668-4FED-A97C-E5B9B076134E}"/>
              </a:ext>
            </a:extLst>
          </p:cNvPr>
          <p:cNvPicPr>
            <a:picLocks noChangeAspect="1"/>
          </p:cNvPicPr>
          <p:nvPr/>
        </p:nvPicPr>
        <p:blipFill>
          <a:blip r:embed="rId2"/>
          <a:stretch>
            <a:fillRect/>
          </a:stretch>
        </p:blipFill>
        <p:spPr>
          <a:xfrm>
            <a:off x="2837544" y="1977557"/>
            <a:ext cx="8673308" cy="2651022"/>
          </a:xfrm>
          <a:prstGeom prst="rect">
            <a:avLst/>
          </a:prstGeom>
        </p:spPr>
      </p:pic>
    </p:spTree>
    <p:extLst>
      <p:ext uri="{BB962C8B-B14F-4D97-AF65-F5344CB8AC3E}">
        <p14:creationId xmlns:p14="http://schemas.microsoft.com/office/powerpoint/2010/main" val="230440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3192" y="609600"/>
            <a:ext cx="3643674" cy="1905000"/>
          </a:xfrm>
        </p:spPr>
        <p:txBody>
          <a:bodyPr>
            <a:normAutofit/>
          </a:bodyPr>
          <a:lstStyle/>
          <a:p>
            <a:r>
              <a:rPr lang="en-US" sz="2800"/>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3192" y="2666999"/>
            <a:ext cx="3643674" cy="3216276"/>
          </a:xfrm>
        </p:spPr>
        <p:txBody>
          <a:bodyPr anchor="t">
            <a:normAutofit/>
          </a:bodyPr>
          <a:lstStyle/>
          <a:p>
            <a:pPr marL="457200" lvl="1" indent="0">
              <a:buNone/>
            </a:pPr>
            <a:r>
              <a:rPr lang="en-US"/>
              <a:t>Denial of body-soul dualism</a:t>
            </a:r>
          </a:p>
          <a:p>
            <a:pPr lvl="2"/>
            <a:r>
              <a:rPr lang="en-US" sz="1800"/>
              <a:t>Darwin needed to bridge the gap between animals and humans.  So, what about the idea of a human soul? </a:t>
            </a:r>
          </a:p>
          <a:p>
            <a:pPr marL="457200" lvl="1" indent="0">
              <a:buNone/>
            </a:pPr>
            <a:endParaRPr lang="en-US"/>
          </a:p>
        </p:txBody>
      </p:sp>
      <p:pic>
        <p:nvPicPr>
          <p:cNvPr id="4" name="Picture 3">
            <a:extLst>
              <a:ext uri="{FF2B5EF4-FFF2-40B4-BE49-F238E27FC236}">
                <a16:creationId xmlns:a16="http://schemas.microsoft.com/office/drawing/2014/main" id="{A9B9B45A-842E-481A-891F-1FAE375017B1}"/>
              </a:ext>
            </a:extLst>
          </p:cNvPr>
          <p:cNvPicPr>
            <a:picLocks noChangeAspect="1"/>
          </p:cNvPicPr>
          <p:nvPr/>
        </p:nvPicPr>
        <p:blipFill>
          <a:blip r:embed="rId3"/>
          <a:stretch>
            <a:fillRect/>
          </a:stretch>
        </p:blipFill>
        <p:spPr>
          <a:xfrm>
            <a:off x="4630994" y="1113620"/>
            <a:ext cx="6916633" cy="431071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4332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420465" y="609600"/>
            <a:ext cx="5122606" cy="1905000"/>
          </a:xfrm>
        </p:spPr>
        <p:txBody>
          <a:bodyPr>
            <a:normAutofit/>
          </a:bodyPr>
          <a:lstStyle/>
          <a:p>
            <a:r>
              <a:rPr lang="en-US" dirty="0"/>
              <a:t>Implications of Darwinism for devaluing human life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420465" y="2666999"/>
            <a:ext cx="5122606" cy="3216276"/>
          </a:xfrm>
        </p:spPr>
        <p:txBody>
          <a:bodyPr anchor="t">
            <a:normAutofit/>
          </a:bodyPr>
          <a:lstStyle/>
          <a:p>
            <a:pPr marL="457200" lvl="1" indent="0">
              <a:buNone/>
            </a:pPr>
            <a:r>
              <a:rPr lang="en-US" dirty="0"/>
              <a:t>Moral relativism undermining human rights</a:t>
            </a:r>
          </a:p>
          <a:p>
            <a:pPr lvl="2"/>
            <a:r>
              <a:rPr lang="en-US" dirty="0"/>
              <a:t>“A man who has no assured and ever present belief in the existence of a personal God or of a future existence with retribution and reward, can have for his rule of life, as far as I can see, only to follow those impulses and instincts which are the strongest or which seem to him the best ones.”  Charles Darwin</a:t>
            </a:r>
          </a:p>
          <a:p>
            <a:pPr lvl="1"/>
            <a:endParaRPr lang="en-US" dirty="0"/>
          </a:p>
        </p:txBody>
      </p:sp>
      <p:pic>
        <p:nvPicPr>
          <p:cNvPr id="4" name="Picture 3">
            <a:extLst>
              <a:ext uri="{FF2B5EF4-FFF2-40B4-BE49-F238E27FC236}">
                <a16:creationId xmlns:a16="http://schemas.microsoft.com/office/drawing/2014/main" id="{3787ADC4-489F-4800-86AB-4A3002E63495}"/>
              </a:ext>
            </a:extLst>
          </p:cNvPr>
          <p:cNvPicPr>
            <a:picLocks noChangeAspect="1"/>
          </p:cNvPicPr>
          <p:nvPr/>
        </p:nvPicPr>
        <p:blipFill>
          <a:blip r:embed="rId3"/>
          <a:stretch>
            <a:fillRect/>
          </a:stretch>
        </p:blipFill>
        <p:spPr>
          <a:xfrm>
            <a:off x="643192" y="1227250"/>
            <a:ext cx="5451627" cy="408345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86088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EC94942-C689-461B-8649-1FD863C6BA2B}">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TM03457485[[fn=Mesh]]</Template>
  <TotalTime>0</TotalTime>
  <Words>984</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Mesh</vt:lpstr>
      <vt:lpstr>The Holocaust:  Beginnings</vt:lpstr>
      <vt:lpstr>The Holocaust</vt:lpstr>
      <vt:lpstr> Development of the nazi worldview</vt:lpstr>
      <vt:lpstr>Italian criminal’s ‘ape-like’ features</vt:lpstr>
      <vt:lpstr>Charles Darwin</vt:lpstr>
      <vt:lpstr>Darwin and ethics</vt:lpstr>
      <vt:lpstr>Implications of Darwinism for devaluing human life</vt:lpstr>
      <vt:lpstr>Implications of Darwinism for devaluing human life</vt:lpstr>
      <vt:lpstr>Implications of Darwinism for devaluing human life</vt:lpstr>
      <vt:lpstr>Implications of Darwinism for devaluing human life</vt:lpstr>
      <vt:lpstr>PowerPoint Presentation</vt:lpstr>
      <vt:lpstr>PowerPoint Presentation</vt:lpstr>
      <vt:lpstr>Implications of Darwinism for devaluing human life</vt:lpstr>
      <vt:lpstr>PowerPoint Presentation</vt:lpstr>
      <vt:lpstr>Implications of Darwinism for devaluing human life</vt:lpstr>
      <vt:lpstr>Contemporary Darwinism</vt:lpstr>
      <vt:lpstr>Contemporary darwinism</vt:lpstr>
      <vt:lpstr>Contemporary darwinism</vt:lpstr>
      <vt:lpstr>Contemporary darwinism</vt:lpstr>
      <vt:lpstr>Contemporary Darwinism</vt:lpstr>
      <vt:lpstr>Contemporary Darwinism</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2019-06-10T03:22:38Z</dcterms:created>
  <dcterms:modified xsi:type="dcterms:W3CDTF">2021-06-11T03:07:36Z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