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6"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7" d="100"/>
          <a:sy n="57" d="100"/>
        </p:scale>
        <p:origin x="78"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FA72-A558-4706-8F06-3EA1C2342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9538B-7125-41B6-9805-7900DCD9F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47B747-148C-4E3D-AD83-4591F818FEDC}"/>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E94A3F45-AD3C-4F09-A358-003830534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F8E73-D770-4A22-A2AB-D5D7C573E44B}"/>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327529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2DE-57D3-46BE-9BFC-3746C974FC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409685-E83E-4F15-852F-9DD580F12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5A1EE-D7CD-40F8-8A03-CB16C404C20D}"/>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5790EEE5-2AD0-4CD2-BCB8-5214F1C8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07D04-956D-4D14-895F-A5012AACB538}"/>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74790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B03AD-B1E7-46F7-AF5F-A7449F4E2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C8C67-8A65-4D1E-BCA0-A63DDC914C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1FDF-3BA2-4AEB-BB56-ECE82E7B55CE}"/>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08249106-63AD-411C-B11B-EAB49F67D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DE909-3380-4C6A-BB48-AC92BE65E3F4}"/>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21435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A213-A5C8-4D7F-92E2-8EC246A5A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40E24-B320-429F-8919-EB807F4E9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990A-E0BE-4E6A-8C7D-C25786F8561E}"/>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E1DC875C-F5A6-4107-8C82-2F1638684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1D220-AD10-47FF-ABC1-C4D65C89AF8F}"/>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237778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FD63-3E82-4C45-BD8E-20CCC20294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18352-4263-4CB0-84EC-D7C39F97B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97D77-6EEB-4A9B-9048-299464417865}"/>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B0D11416-4FDB-4D6C-97D4-4F2C559E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A38CB-ED37-419C-ABDD-EDE13BAFD045}"/>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56921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20D7-0950-455E-B4B7-0E161ED46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0429-7DCA-4B21-8273-1B249404E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E77B2-71D0-4F65-B9D7-905C4E3BE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ECE4F-FA55-4FC3-9FD8-2A441E61FB52}"/>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6" name="Footer Placeholder 5">
            <a:extLst>
              <a:ext uri="{FF2B5EF4-FFF2-40B4-BE49-F238E27FC236}">
                <a16:creationId xmlns:a16="http://schemas.microsoft.com/office/drawing/2014/main" id="{5B44FF83-F04F-436A-A16D-B1695B1AB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E8BA4-F01D-4498-A934-31247C1911B2}"/>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372454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1CF0-97F7-4A66-81BF-F2306FE605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88B27-1CF0-4A54-BD92-C7C665C0D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5CCBF-CC19-4DAB-9B1D-A98EB537BA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3CD1B-F546-4106-8C26-27415C43E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1C13-1B0C-4FEA-BE8D-BAD0B0EB39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ABEEB-FE9E-4F24-8797-7EC8057D1207}"/>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8" name="Footer Placeholder 7">
            <a:extLst>
              <a:ext uri="{FF2B5EF4-FFF2-40B4-BE49-F238E27FC236}">
                <a16:creationId xmlns:a16="http://schemas.microsoft.com/office/drawing/2014/main" id="{AA83D82C-939E-4997-BA51-BC054881F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1E765-8067-4A48-B08B-247E4B0FC286}"/>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202569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C434-1278-4B32-8E19-C1AEC04F3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F8EDD-031D-4152-B391-9E150CD53E1D}"/>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4" name="Footer Placeholder 3">
            <a:extLst>
              <a:ext uri="{FF2B5EF4-FFF2-40B4-BE49-F238E27FC236}">
                <a16:creationId xmlns:a16="http://schemas.microsoft.com/office/drawing/2014/main" id="{AFA2B57F-0BA5-43C7-A37E-15F5EA360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2E1DC0-F67C-4B78-9D2D-8FCA7DCDB5CD}"/>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83168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66B8C-7B00-45A8-8295-891B4BE7254F}"/>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3" name="Footer Placeholder 2">
            <a:extLst>
              <a:ext uri="{FF2B5EF4-FFF2-40B4-BE49-F238E27FC236}">
                <a16:creationId xmlns:a16="http://schemas.microsoft.com/office/drawing/2014/main" id="{98E5EB12-4D4A-4C38-B860-2605033C1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4B0886-4604-44FB-BA25-E6B75642B45A}"/>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204495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EEB3-FD86-43A0-868B-33A944D27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B6A91-9452-4387-B0AC-DF6D1BC8F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CA23-A8C3-4B71-A99C-3D31434F9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88199-7495-497A-8594-EBBB7E3E4E37}"/>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6" name="Footer Placeholder 5">
            <a:extLst>
              <a:ext uri="{FF2B5EF4-FFF2-40B4-BE49-F238E27FC236}">
                <a16:creationId xmlns:a16="http://schemas.microsoft.com/office/drawing/2014/main" id="{4F8D4F8E-D486-4BC8-BA28-D6E3DD22F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C8FB3-5A94-4DBD-B72F-B58EB23CAE02}"/>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381973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19E5-1098-4C31-861D-7D6BC0D02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84F031-3515-4B4B-B4D6-E5AC54E65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E6074-A040-4243-B708-7BF66A9A9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CF773-65FF-41C4-9E0E-69305BA4C1A7}"/>
              </a:ext>
            </a:extLst>
          </p:cNvPr>
          <p:cNvSpPr>
            <a:spLocks noGrp="1"/>
          </p:cNvSpPr>
          <p:nvPr>
            <p:ph type="dt" sz="half" idx="10"/>
          </p:nvPr>
        </p:nvSpPr>
        <p:spPr/>
        <p:txBody>
          <a:bodyPr/>
          <a:lstStyle/>
          <a:p>
            <a:fld id="{C3D7EFF7-5AC3-42DF-9BE9-22C5443BC034}" type="datetimeFigureOut">
              <a:rPr lang="en-US" smtClean="0"/>
              <a:t>9/26/2022</a:t>
            </a:fld>
            <a:endParaRPr lang="en-US"/>
          </a:p>
        </p:txBody>
      </p:sp>
      <p:sp>
        <p:nvSpPr>
          <p:cNvPr id="6" name="Footer Placeholder 5">
            <a:extLst>
              <a:ext uri="{FF2B5EF4-FFF2-40B4-BE49-F238E27FC236}">
                <a16:creationId xmlns:a16="http://schemas.microsoft.com/office/drawing/2014/main" id="{CBC4A675-411D-410A-A9D1-2B6C126DD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26BD1-7367-4BDB-BA78-0C0CED77D2C5}"/>
              </a:ext>
            </a:extLst>
          </p:cNvPr>
          <p:cNvSpPr>
            <a:spLocks noGrp="1"/>
          </p:cNvSpPr>
          <p:nvPr>
            <p:ph type="sldNum" sz="quarter" idx="12"/>
          </p:nvPr>
        </p:nvSpPr>
        <p:spPr/>
        <p:txBody>
          <a:bodyPr/>
          <a:lstStyle/>
          <a:p>
            <a:fld id="{1963FC42-45C7-48F1-8916-01F0713B3670}" type="slidenum">
              <a:rPr lang="en-US" smtClean="0"/>
              <a:t>‹#›</a:t>
            </a:fld>
            <a:endParaRPr lang="en-US"/>
          </a:p>
        </p:txBody>
      </p:sp>
    </p:spTree>
    <p:extLst>
      <p:ext uri="{BB962C8B-B14F-4D97-AF65-F5344CB8AC3E}">
        <p14:creationId xmlns:p14="http://schemas.microsoft.com/office/powerpoint/2010/main" val="245383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DAA7A-24FA-47DE-B44E-D6E84F976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D41699-B85A-4939-BAFF-53AF5DA9E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7BDC8-5D31-4562-BDB9-D32E25BB1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EFF7-5AC3-42DF-9BE9-22C5443BC034}" type="datetimeFigureOut">
              <a:rPr lang="en-US" smtClean="0"/>
              <a:t>9/26/2022</a:t>
            </a:fld>
            <a:endParaRPr lang="en-US"/>
          </a:p>
        </p:txBody>
      </p:sp>
      <p:sp>
        <p:nvSpPr>
          <p:cNvPr id="5" name="Footer Placeholder 4">
            <a:extLst>
              <a:ext uri="{FF2B5EF4-FFF2-40B4-BE49-F238E27FC236}">
                <a16:creationId xmlns:a16="http://schemas.microsoft.com/office/drawing/2014/main" id="{A3448E8C-A948-492D-8C1B-DE2562847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194A6-C8F7-4915-9327-147311628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3FC42-45C7-48F1-8916-01F0713B3670}" type="slidenum">
              <a:rPr lang="en-US" smtClean="0"/>
              <a:t>‹#›</a:t>
            </a:fld>
            <a:endParaRPr lang="en-US"/>
          </a:p>
        </p:txBody>
      </p:sp>
    </p:spTree>
    <p:extLst>
      <p:ext uri="{BB962C8B-B14F-4D97-AF65-F5344CB8AC3E}">
        <p14:creationId xmlns:p14="http://schemas.microsoft.com/office/powerpoint/2010/main" val="4041119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org/en/genocideprevention/documents/atrocity-crimes/Doc.1_Convention%20on%20the%20Prevention%20and%20Punishment%20of%20the%20Crime%20of%20Genoc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ndocs.org/S/2527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46DA-AD11-471F-8D38-7934C1452ACE}"/>
              </a:ext>
            </a:extLst>
          </p:cNvPr>
          <p:cNvSpPr>
            <a:spLocks noGrp="1"/>
          </p:cNvSpPr>
          <p:nvPr>
            <p:ph type="ctrTitle"/>
          </p:nvPr>
        </p:nvSpPr>
        <p:spPr/>
        <p:txBody>
          <a:bodyPr/>
          <a:lstStyle/>
          <a:p>
            <a:r>
              <a:rPr lang="en-US" dirty="0"/>
              <a:t>Treaty of Utrecht</a:t>
            </a:r>
          </a:p>
        </p:txBody>
      </p:sp>
      <p:sp>
        <p:nvSpPr>
          <p:cNvPr id="3" name="Subtitle 2">
            <a:extLst>
              <a:ext uri="{FF2B5EF4-FFF2-40B4-BE49-F238E27FC236}">
                <a16:creationId xmlns:a16="http://schemas.microsoft.com/office/drawing/2014/main" id="{1B61127B-0DCC-4EB2-8722-29DFC79167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939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D7208C4-FCA5-4F39-989F-8F71A67A5800}"/>
              </a:ext>
            </a:extLst>
          </p:cNvPr>
          <p:cNvPicPr>
            <a:picLocks noGrp="1" noChangeAspect="1"/>
          </p:cNvPicPr>
          <p:nvPr>
            <p:ph idx="1"/>
          </p:nvPr>
        </p:nvPicPr>
        <p:blipFill rotWithShape="1">
          <a:blip r:embed="rId2"/>
          <a:srcRect t="24324" b="187"/>
          <a:stretch/>
        </p:blipFill>
        <p:spPr>
          <a:xfrm>
            <a:off x="20" y="1282"/>
            <a:ext cx="12191980" cy="6856718"/>
          </a:xfrm>
          <a:prstGeom prst="rect">
            <a:avLst/>
          </a:prstGeom>
        </p:spPr>
      </p:pic>
    </p:spTree>
    <p:extLst>
      <p:ext uri="{BB962C8B-B14F-4D97-AF65-F5344CB8AC3E}">
        <p14:creationId xmlns:p14="http://schemas.microsoft.com/office/powerpoint/2010/main" val="306036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FB9A0-EED0-46E2-AEA0-32442A45791F}"/>
              </a:ext>
            </a:extLst>
          </p:cNvPr>
          <p:cNvSpPr>
            <a:spLocks noGrp="1"/>
          </p:cNvSpPr>
          <p:nvPr>
            <p:ph type="title"/>
          </p:nvPr>
        </p:nvSpPr>
        <p:spPr>
          <a:xfrm>
            <a:off x="643467" y="321734"/>
            <a:ext cx="10905066" cy="1135737"/>
          </a:xfrm>
        </p:spPr>
        <p:txBody>
          <a:bodyPr>
            <a:normAutofit/>
          </a:bodyPr>
          <a:lstStyle/>
          <a:p>
            <a:r>
              <a:rPr lang="en-US" sz="3600" dirty="0"/>
              <a:t>War of Spanish Succession</a:t>
            </a:r>
          </a:p>
        </p:txBody>
      </p:sp>
      <p:sp>
        <p:nvSpPr>
          <p:cNvPr id="3" name="Content Placeholder 2">
            <a:extLst>
              <a:ext uri="{FF2B5EF4-FFF2-40B4-BE49-F238E27FC236}">
                <a16:creationId xmlns:a16="http://schemas.microsoft.com/office/drawing/2014/main" id="{1F34E860-FF0C-4E7E-91DF-A02894F800FD}"/>
              </a:ext>
            </a:extLst>
          </p:cNvPr>
          <p:cNvSpPr>
            <a:spLocks noGrp="1"/>
          </p:cNvSpPr>
          <p:nvPr>
            <p:ph idx="1"/>
          </p:nvPr>
        </p:nvSpPr>
        <p:spPr>
          <a:xfrm>
            <a:off x="643469" y="1782981"/>
            <a:ext cx="4008384" cy="4393982"/>
          </a:xfrm>
        </p:spPr>
        <p:txBody>
          <a:bodyPr>
            <a:normAutofit/>
          </a:bodyPr>
          <a:lstStyle/>
          <a:p>
            <a:r>
              <a:rPr lang="en-US" dirty="0"/>
              <a:t>War over succession of the Spanish throne.</a:t>
            </a:r>
          </a:p>
          <a:p>
            <a:r>
              <a:rPr lang="en-US" dirty="0"/>
              <a:t>Dominated by conflict between Britain and France.</a:t>
            </a:r>
          </a:p>
          <a:p>
            <a:r>
              <a:rPr lang="en-US" dirty="0"/>
              <a:t>Fighting spilled over into the colonies.</a:t>
            </a:r>
          </a:p>
          <a:p>
            <a:endParaRPr lang="en-US" sz="20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A5C92056-AB5E-4515-A835-847E40EDB08C}"/>
              </a:ext>
            </a:extLst>
          </p:cNvPr>
          <p:cNvPicPr>
            <a:picLocks noChangeAspect="1"/>
          </p:cNvPicPr>
          <p:nvPr/>
        </p:nvPicPr>
        <p:blipFill>
          <a:blip r:embed="rId2"/>
          <a:stretch>
            <a:fillRect/>
          </a:stretch>
        </p:blipFill>
        <p:spPr>
          <a:xfrm>
            <a:off x="5306289" y="1782981"/>
            <a:ext cx="6231274"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267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EDE4C-3DEA-443C-9A43-D9433546AD6E}"/>
              </a:ext>
            </a:extLst>
          </p:cNvPr>
          <p:cNvSpPr>
            <a:spLocks noGrp="1"/>
          </p:cNvSpPr>
          <p:nvPr>
            <p:ph type="title"/>
          </p:nvPr>
        </p:nvSpPr>
        <p:spPr>
          <a:xfrm>
            <a:off x="630936" y="640080"/>
            <a:ext cx="4818888" cy="1481328"/>
          </a:xfrm>
        </p:spPr>
        <p:txBody>
          <a:bodyPr anchor="b">
            <a:normAutofit/>
          </a:bodyPr>
          <a:lstStyle/>
          <a:p>
            <a:r>
              <a:rPr lang="en-US" sz="5000"/>
              <a:t>Treaty of Utrecht 1713</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982DDE-1877-4156-B8FF-B9B9B9E3AF3A}"/>
              </a:ext>
            </a:extLst>
          </p:cNvPr>
          <p:cNvSpPr>
            <a:spLocks noGrp="1"/>
          </p:cNvSpPr>
          <p:nvPr>
            <p:ph idx="1"/>
          </p:nvPr>
        </p:nvSpPr>
        <p:spPr>
          <a:xfrm>
            <a:off x="630936" y="2660904"/>
            <a:ext cx="4818888" cy="3547872"/>
          </a:xfrm>
        </p:spPr>
        <p:txBody>
          <a:bodyPr anchor="t">
            <a:normAutofit lnSpcReduction="10000"/>
          </a:bodyPr>
          <a:lstStyle/>
          <a:p>
            <a:r>
              <a:rPr lang="en-US" sz="2400" dirty="0"/>
              <a:t>Treaty of Utrecht ended the War of Spanish Succession.</a:t>
            </a:r>
          </a:p>
          <a:p>
            <a:r>
              <a:rPr lang="en-US" sz="2400" dirty="0"/>
              <a:t>Britain won the war and was given Newfoundland, Acadia (Nova Scotia),  and the loyalty of the Iroquois.</a:t>
            </a:r>
          </a:p>
          <a:p>
            <a:r>
              <a:rPr lang="en-US" sz="2400" dirty="0"/>
              <a:t>In response, the French constructed the fortress at </a:t>
            </a:r>
            <a:r>
              <a:rPr lang="en-US" sz="2400" dirty="0" err="1"/>
              <a:t>Louisbourg</a:t>
            </a:r>
            <a:r>
              <a:rPr lang="en-US" sz="2400" dirty="0"/>
              <a:t> to protect the St. Lawrence.</a:t>
            </a:r>
          </a:p>
          <a:p>
            <a:endParaRPr lang="en-US" sz="2200" dirty="0"/>
          </a:p>
        </p:txBody>
      </p:sp>
      <p:pic>
        <p:nvPicPr>
          <p:cNvPr id="4" name="Picture 3">
            <a:extLst>
              <a:ext uri="{FF2B5EF4-FFF2-40B4-BE49-F238E27FC236}">
                <a16:creationId xmlns:a16="http://schemas.microsoft.com/office/drawing/2014/main" id="{C2E71FFE-E3E5-4C4B-A158-A925D2EE88CF}"/>
              </a:ext>
            </a:extLst>
          </p:cNvPr>
          <p:cNvPicPr>
            <a:picLocks noChangeAspect="1"/>
          </p:cNvPicPr>
          <p:nvPr/>
        </p:nvPicPr>
        <p:blipFill>
          <a:blip r:embed="rId2"/>
          <a:stretch>
            <a:fillRect/>
          </a:stretch>
        </p:blipFill>
        <p:spPr>
          <a:xfrm>
            <a:off x="5367082" y="935923"/>
            <a:ext cx="6193982" cy="4986154"/>
          </a:xfrm>
          <a:prstGeom prst="rect">
            <a:avLst/>
          </a:prstGeom>
        </p:spPr>
      </p:pic>
    </p:spTree>
    <p:extLst>
      <p:ext uri="{BB962C8B-B14F-4D97-AF65-F5344CB8AC3E}">
        <p14:creationId xmlns:p14="http://schemas.microsoft.com/office/powerpoint/2010/main" val="343161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46DA-AD11-471F-8D38-7934C1452ACE}"/>
              </a:ext>
            </a:extLst>
          </p:cNvPr>
          <p:cNvSpPr>
            <a:spLocks noGrp="1"/>
          </p:cNvSpPr>
          <p:nvPr>
            <p:ph type="ctrTitle"/>
          </p:nvPr>
        </p:nvSpPr>
        <p:spPr/>
        <p:txBody>
          <a:bodyPr/>
          <a:lstStyle/>
          <a:p>
            <a:r>
              <a:rPr lang="en-US" dirty="0"/>
              <a:t>Expulsion of the Acadians</a:t>
            </a:r>
          </a:p>
        </p:txBody>
      </p:sp>
      <p:sp>
        <p:nvSpPr>
          <p:cNvPr id="3" name="Subtitle 2">
            <a:extLst>
              <a:ext uri="{FF2B5EF4-FFF2-40B4-BE49-F238E27FC236}">
                <a16:creationId xmlns:a16="http://schemas.microsoft.com/office/drawing/2014/main" id="{1B61127B-0DCC-4EB2-8722-29DFC79167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086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28089-121A-42D4-B923-327E67C170B1}"/>
              </a:ext>
            </a:extLst>
          </p:cNvPr>
          <p:cNvSpPr>
            <a:spLocks noGrp="1"/>
          </p:cNvSpPr>
          <p:nvPr>
            <p:ph type="title"/>
          </p:nvPr>
        </p:nvSpPr>
        <p:spPr>
          <a:xfrm>
            <a:off x="630936" y="640080"/>
            <a:ext cx="4818888" cy="1481328"/>
          </a:xfrm>
        </p:spPr>
        <p:txBody>
          <a:bodyPr anchor="b">
            <a:normAutofit/>
          </a:bodyPr>
          <a:lstStyle/>
          <a:p>
            <a:r>
              <a:rPr lang="en-US" sz="5400"/>
              <a:t>Acadians</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B63376-87E9-44E7-B5F1-5038F01CC216}"/>
              </a:ext>
            </a:extLst>
          </p:cNvPr>
          <p:cNvSpPr>
            <a:spLocks noGrp="1"/>
          </p:cNvSpPr>
          <p:nvPr>
            <p:ph idx="1"/>
          </p:nvPr>
        </p:nvSpPr>
        <p:spPr>
          <a:xfrm>
            <a:off x="630936" y="2582385"/>
            <a:ext cx="4818888" cy="3547872"/>
          </a:xfrm>
        </p:spPr>
        <p:txBody>
          <a:bodyPr anchor="t">
            <a:noAutofit/>
          </a:bodyPr>
          <a:lstStyle/>
          <a:p>
            <a:r>
              <a:rPr lang="en-US" dirty="0"/>
              <a:t>The Acadians were ethnically French, though over the last century had developed a very distinct and independent society.</a:t>
            </a:r>
          </a:p>
          <a:p>
            <a:r>
              <a:rPr lang="en-US" dirty="0"/>
              <a:t>They promised the new British governor that they were loyal to Britain, but would not swear fealty (fight for Britain).</a:t>
            </a:r>
          </a:p>
        </p:txBody>
      </p:sp>
      <p:pic>
        <p:nvPicPr>
          <p:cNvPr id="4" name="Picture 3">
            <a:extLst>
              <a:ext uri="{FF2B5EF4-FFF2-40B4-BE49-F238E27FC236}">
                <a16:creationId xmlns:a16="http://schemas.microsoft.com/office/drawing/2014/main" id="{EEC9E7CB-A54C-4E2A-8F5A-E4A9B24280FD}"/>
              </a:ext>
            </a:extLst>
          </p:cNvPr>
          <p:cNvPicPr>
            <a:picLocks noChangeAspect="1"/>
          </p:cNvPicPr>
          <p:nvPr/>
        </p:nvPicPr>
        <p:blipFill>
          <a:blip r:embed="rId2"/>
          <a:stretch>
            <a:fillRect/>
          </a:stretch>
        </p:blipFill>
        <p:spPr>
          <a:xfrm>
            <a:off x="6099048" y="1402358"/>
            <a:ext cx="5458968" cy="4053283"/>
          </a:xfrm>
          <a:prstGeom prst="rect">
            <a:avLst/>
          </a:prstGeom>
        </p:spPr>
      </p:pic>
    </p:spTree>
    <p:extLst>
      <p:ext uri="{BB962C8B-B14F-4D97-AF65-F5344CB8AC3E}">
        <p14:creationId xmlns:p14="http://schemas.microsoft.com/office/powerpoint/2010/main" val="158421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1B7AF-139F-40F3-8A44-52578491B5F6}"/>
              </a:ext>
            </a:extLst>
          </p:cNvPr>
          <p:cNvSpPr>
            <a:spLocks noGrp="1"/>
          </p:cNvSpPr>
          <p:nvPr>
            <p:ph type="title"/>
          </p:nvPr>
        </p:nvSpPr>
        <p:spPr>
          <a:xfrm>
            <a:off x="838200" y="365125"/>
            <a:ext cx="10515600" cy="1325563"/>
          </a:xfrm>
        </p:spPr>
        <p:txBody>
          <a:bodyPr>
            <a:normAutofit/>
          </a:bodyPr>
          <a:lstStyle/>
          <a:p>
            <a:r>
              <a:rPr lang="en-US" sz="5400"/>
              <a:t>The Great Upheaval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1AA7C4-5B4D-4767-A388-A1AD86A877B2}"/>
              </a:ext>
            </a:extLst>
          </p:cNvPr>
          <p:cNvSpPr>
            <a:spLocks noGrp="1"/>
          </p:cNvSpPr>
          <p:nvPr>
            <p:ph idx="1"/>
          </p:nvPr>
        </p:nvSpPr>
        <p:spPr>
          <a:xfrm>
            <a:off x="838200" y="1929384"/>
            <a:ext cx="10515600" cy="4251960"/>
          </a:xfrm>
        </p:spPr>
        <p:txBody>
          <a:bodyPr>
            <a:normAutofit lnSpcReduction="10000"/>
          </a:bodyPr>
          <a:lstStyle/>
          <a:p>
            <a:r>
              <a:rPr lang="en-US" sz="3600" dirty="0"/>
              <a:t>British soldiers removed the Acadians from their land and burned their homes and crops.</a:t>
            </a:r>
          </a:p>
          <a:p>
            <a:r>
              <a:rPr lang="en-US" sz="3600" dirty="0"/>
              <a:t>Between 1755 and 1763, over 10,000 Acadians were deported.</a:t>
            </a:r>
          </a:p>
          <a:p>
            <a:pPr lvl="1"/>
            <a:r>
              <a:rPr lang="en-US" sz="3600" dirty="0"/>
              <a:t>France, New England, Louisiana</a:t>
            </a:r>
          </a:p>
          <a:p>
            <a:pPr lvl="1"/>
            <a:r>
              <a:rPr lang="en-US" sz="3600" dirty="0"/>
              <a:t>Mortality rate greater than 50%</a:t>
            </a:r>
          </a:p>
          <a:p>
            <a:r>
              <a:rPr lang="en-US" sz="3500" dirty="0"/>
              <a:t>New Englanders didn’t like the idea of non-British subjects living on prime farmland in a British colony</a:t>
            </a:r>
          </a:p>
        </p:txBody>
      </p:sp>
    </p:spTree>
    <p:extLst>
      <p:ext uri="{BB962C8B-B14F-4D97-AF65-F5344CB8AC3E}">
        <p14:creationId xmlns:p14="http://schemas.microsoft.com/office/powerpoint/2010/main" val="154883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CF0A-4F1A-48E7-999A-7C3D1CE9DFA6}"/>
              </a:ext>
            </a:extLst>
          </p:cNvPr>
          <p:cNvSpPr>
            <a:spLocks noGrp="1"/>
          </p:cNvSpPr>
          <p:nvPr>
            <p:ph type="title"/>
          </p:nvPr>
        </p:nvSpPr>
        <p:spPr/>
        <p:txBody>
          <a:bodyPr/>
          <a:lstStyle/>
          <a:p>
            <a:r>
              <a:rPr lang="en-US" dirty="0"/>
              <a:t>Genocide?</a:t>
            </a:r>
          </a:p>
        </p:txBody>
      </p:sp>
      <p:sp>
        <p:nvSpPr>
          <p:cNvPr id="3" name="Content Placeholder 2">
            <a:extLst>
              <a:ext uri="{FF2B5EF4-FFF2-40B4-BE49-F238E27FC236}">
                <a16:creationId xmlns:a16="http://schemas.microsoft.com/office/drawing/2014/main" id="{7C24F726-21CC-4D0B-8775-361DFF51D7AE}"/>
              </a:ext>
            </a:extLst>
          </p:cNvPr>
          <p:cNvSpPr>
            <a:spLocks noGrp="1"/>
          </p:cNvSpPr>
          <p:nvPr>
            <p:ph idx="1"/>
          </p:nvPr>
        </p:nvSpPr>
        <p:spPr/>
        <p:txBody>
          <a:bodyPr>
            <a:normAutofit fontScale="92500" lnSpcReduction="20000"/>
          </a:bodyPr>
          <a:lstStyle/>
          <a:p>
            <a:pPr marL="0" indent="0" algn="l">
              <a:buNone/>
            </a:pPr>
            <a:r>
              <a:rPr lang="en-US" b="1" i="0" u="sng" dirty="0">
                <a:solidFill>
                  <a:srgbClr val="005374"/>
                </a:solidFill>
                <a:effectLst/>
                <a:latin typeface="Roboto Condensed" panose="020B0604020202020204" pitchFamily="2" charset="0"/>
                <a:hlinkClick r:id="rId2"/>
              </a:rPr>
              <a:t>Convention on the Prevention and Punishment of the Crime of Genocide</a:t>
            </a:r>
            <a:endParaRPr lang="en-US" b="1" i="0" dirty="0">
              <a:solidFill>
                <a:srgbClr val="0078AE"/>
              </a:solidFill>
              <a:effectLst/>
              <a:latin typeface="Roboto Condensed" panose="020B0604020202020204" pitchFamily="2" charset="0"/>
            </a:endParaRPr>
          </a:p>
          <a:p>
            <a:pPr marL="0" indent="0" algn="l">
              <a:buNone/>
            </a:pPr>
            <a:r>
              <a:rPr lang="en-US" b="1" i="1" dirty="0">
                <a:solidFill>
                  <a:srgbClr val="2B2B2B"/>
                </a:solidFill>
                <a:effectLst/>
                <a:latin typeface="Roboto" panose="02000000000000000000" pitchFamily="2" charset="0"/>
              </a:rPr>
              <a:t>Article II</a:t>
            </a:r>
            <a:endParaRPr lang="en-US" b="0" i="1" dirty="0">
              <a:solidFill>
                <a:srgbClr val="2B2B2B"/>
              </a:solidFill>
              <a:effectLst/>
              <a:latin typeface="Roboto" panose="02000000000000000000" pitchFamily="2" charset="0"/>
            </a:endParaRPr>
          </a:p>
          <a:p>
            <a:pPr marL="0" indent="0" algn="l">
              <a:buNone/>
            </a:pPr>
            <a:r>
              <a:rPr lang="en-US" b="0" i="1" dirty="0">
                <a:solidFill>
                  <a:srgbClr val="2B2B2B"/>
                </a:solidFill>
                <a:effectLst/>
                <a:latin typeface="Roboto" panose="02000000000000000000" pitchFamily="2" charset="0"/>
              </a:rPr>
              <a:t>In the present Convention, genocide means any of the following acts committed with intent to destroy, in whole or in part, a national, ethnical, racial or religious group, as such:</a:t>
            </a:r>
          </a:p>
          <a:p>
            <a:pPr algn="l">
              <a:buFont typeface="+mj-lt"/>
              <a:buAutoNum type="alphaLcPeriod"/>
            </a:pPr>
            <a:r>
              <a:rPr lang="en-US" b="0" i="1" dirty="0">
                <a:solidFill>
                  <a:srgbClr val="2B2B2B"/>
                </a:solidFill>
                <a:effectLst/>
                <a:latin typeface="Roboto" panose="02000000000000000000" pitchFamily="2" charset="0"/>
              </a:rPr>
              <a:t>Killing members of the group;</a:t>
            </a:r>
          </a:p>
          <a:p>
            <a:pPr algn="l">
              <a:buFont typeface="+mj-lt"/>
              <a:buAutoNum type="alphaLcPeriod"/>
            </a:pPr>
            <a:r>
              <a:rPr lang="en-US" b="0" i="1" dirty="0">
                <a:solidFill>
                  <a:srgbClr val="2B2B2B"/>
                </a:solidFill>
                <a:effectLst/>
                <a:latin typeface="Roboto" panose="02000000000000000000" pitchFamily="2" charset="0"/>
              </a:rPr>
              <a:t>Causing serious bodily or mental harm to members of the group;</a:t>
            </a:r>
          </a:p>
          <a:p>
            <a:pPr algn="l">
              <a:buFont typeface="+mj-lt"/>
              <a:buAutoNum type="alphaLcPeriod"/>
            </a:pPr>
            <a:r>
              <a:rPr lang="en-US" b="0" i="1" dirty="0">
                <a:solidFill>
                  <a:srgbClr val="2B2B2B"/>
                </a:solidFill>
                <a:effectLst/>
                <a:latin typeface="Roboto" panose="02000000000000000000" pitchFamily="2" charset="0"/>
              </a:rPr>
              <a:t>Deliberately inflicting on the group conditions of life calculated to bring about its physical destruction in whole or in part;</a:t>
            </a:r>
          </a:p>
          <a:p>
            <a:pPr algn="l">
              <a:buFont typeface="+mj-lt"/>
              <a:buAutoNum type="alphaLcPeriod"/>
            </a:pPr>
            <a:r>
              <a:rPr lang="en-US" b="0" i="1" dirty="0">
                <a:solidFill>
                  <a:srgbClr val="2B2B2B"/>
                </a:solidFill>
                <a:effectLst/>
                <a:latin typeface="Roboto" panose="02000000000000000000" pitchFamily="2" charset="0"/>
              </a:rPr>
              <a:t>Imposing measures intended to prevent births within the group;</a:t>
            </a:r>
          </a:p>
          <a:p>
            <a:pPr algn="l">
              <a:buFont typeface="+mj-lt"/>
              <a:buAutoNum type="alphaLcPeriod"/>
            </a:pPr>
            <a:r>
              <a:rPr lang="en-US" b="0" i="1" dirty="0">
                <a:solidFill>
                  <a:srgbClr val="2B2B2B"/>
                </a:solidFill>
                <a:effectLst/>
                <a:latin typeface="Roboto" panose="02000000000000000000" pitchFamily="2" charset="0"/>
              </a:rPr>
              <a:t>Forcibly transferring children of the group to another group.</a:t>
            </a:r>
          </a:p>
        </p:txBody>
      </p:sp>
    </p:spTree>
    <p:extLst>
      <p:ext uri="{BB962C8B-B14F-4D97-AF65-F5344CB8AC3E}">
        <p14:creationId xmlns:p14="http://schemas.microsoft.com/office/powerpoint/2010/main" val="75362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DCCF-7962-4A80-8FA5-EA2EB6C344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936A57-22A9-47B0-BFC2-98E32B558D7A}"/>
              </a:ext>
            </a:extLst>
          </p:cNvPr>
          <p:cNvSpPr>
            <a:spLocks noGrp="1"/>
          </p:cNvSpPr>
          <p:nvPr>
            <p:ph idx="1"/>
          </p:nvPr>
        </p:nvSpPr>
        <p:spPr/>
        <p:txBody>
          <a:bodyPr>
            <a:normAutofit/>
          </a:bodyPr>
          <a:lstStyle/>
          <a:p>
            <a:pPr marL="0" indent="0">
              <a:buNone/>
            </a:pPr>
            <a:r>
              <a:rPr lang="en-US" sz="3600" b="0" i="0" dirty="0">
                <a:solidFill>
                  <a:srgbClr val="2B2B2B"/>
                </a:solidFill>
                <a:effectLst/>
                <a:latin typeface="Roboto" panose="02000000000000000000" pitchFamily="2" charset="0"/>
              </a:rPr>
              <a:t>Intent is the most difficult element to determine:</a:t>
            </a:r>
          </a:p>
          <a:p>
            <a:pPr marL="0" indent="0">
              <a:buNone/>
            </a:pPr>
            <a:r>
              <a:rPr lang="en-US" sz="3600" b="0" i="0" dirty="0">
                <a:solidFill>
                  <a:srgbClr val="2B2B2B"/>
                </a:solidFill>
                <a:effectLst/>
                <a:latin typeface="Roboto" panose="02000000000000000000" pitchFamily="2" charset="0"/>
              </a:rPr>
              <a:t>To constitute genocide, there must be a proven intent on the part of perpetrators to physically destroy a national, ethnical, racial or religious group. Cultural destruction does not suffice, nor does an intention to simply disperse a group</a:t>
            </a:r>
            <a:endParaRPr lang="en-US" sz="3600" dirty="0"/>
          </a:p>
        </p:txBody>
      </p:sp>
    </p:spTree>
    <p:extLst>
      <p:ext uri="{BB962C8B-B14F-4D97-AF65-F5344CB8AC3E}">
        <p14:creationId xmlns:p14="http://schemas.microsoft.com/office/powerpoint/2010/main" val="179162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A3BC-455C-45A2-830E-22C7E64C26DC}"/>
              </a:ext>
            </a:extLst>
          </p:cNvPr>
          <p:cNvSpPr>
            <a:spLocks noGrp="1"/>
          </p:cNvSpPr>
          <p:nvPr>
            <p:ph type="title"/>
          </p:nvPr>
        </p:nvSpPr>
        <p:spPr/>
        <p:txBody>
          <a:bodyPr/>
          <a:lstStyle/>
          <a:p>
            <a:r>
              <a:rPr lang="en-US" dirty="0"/>
              <a:t>Ethnic Cleansing?</a:t>
            </a:r>
          </a:p>
        </p:txBody>
      </p:sp>
      <p:sp>
        <p:nvSpPr>
          <p:cNvPr id="3" name="Content Placeholder 2">
            <a:extLst>
              <a:ext uri="{FF2B5EF4-FFF2-40B4-BE49-F238E27FC236}">
                <a16:creationId xmlns:a16="http://schemas.microsoft.com/office/drawing/2014/main" id="{80B3AE5A-93AE-47CD-BA17-DB2834C3825F}"/>
              </a:ext>
            </a:extLst>
          </p:cNvPr>
          <p:cNvSpPr>
            <a:spLocks noGrp="1"/>
          </p:cNvSpPr>
          <p:nvPr>
            <p:ph idx="1"/>
          </p:nvPr>
        </p:nvSpPr>
        <p:spPr>
          <a:xfrm>
            <a:off x="838200" y="1528354"/>
            <a:ext cx="10515600" cy="4648609"/>
          </a:xfrm>
        </p:spPr>
        <p:txBody>
          <a:bodyPr>
            <a:noAutofit/>
          </a:bodyPr>
          <a:lstStyle/>
          <a:p>
            <a:pPr marL="0" indent="0">
              <a:buNone/>
            </a:pPr>
            <a:r>
              <a:rPr lang="en-US" sz="3200" dirty="0">
                <a:solidFill>
                  <a:srgbClr val="2B2B2B"/>
                </a:solidFill>
                <a:latin typeface="Roboto" panose="02000000000000000000" pitchFamily="2" charset="0"/>
              </a:rPr>
              <a:t>E</a:t>
            </a:r>
            <a:r>
              <a:rPr lang="en-US" sz="3200" b="0" i="0" dirty="0">
                <a:solidFill>
                  <a:srgbClr val="2B2B2B"/>
                </a:solidFill>
                <a:effectLst/>
                <a:latin typeface="Roboto" panose="02000000000000000000" pitchFamily="2" charset="0"/>
              </a:rPr>
              <a:t>thnic cleansing has not been recognized as an independent crime under international law, there is no precise definition of this concept or the exact acts to be qualified as ethnic cleansing. A United Nations Commission of Experts mandated to look into violations of international humanitarian law committed in the territory of the former Yugoslavia defined ethnic cleansing in its interim report </a:t>
            </a:r>
            <a:r>
              <a:rPr lang="en-US" sz="3200" b="0" i="0" u="sng" dirty="0">
                <a:solidFill>
                  <a:srgbClr val="000000"/>
                </a:solidFill>
                <a:effectLst/>
                <a:latin typeface="Roboto" panose="02000000000000000000" pitchFamily="2" charset="0"/>
                <a:hlinkClick r:id="rId2"/>
              </a:rPr>
              <a:t>S/25274</a:t>
            </a:r>
            <a:r>
              <a:rPr lang="en-US" sz="3200" b="0" i="0" dirty="0">
                <a:solidFill>
                  <a:srgbClr val="2B2B2B"/>
                </a:solidFill>
                <a:effectLst/>
                <a:latin typeface="Roboto" panose="02000000000000000000" pitchFamily="2" charset="0"/>
              </a:rPr>
              <a:t> as "…</a:t>
            </a:r>
            <a:r>
              <a:rPr lang="en-US" sz="3200" b="1" i="0" dirty="0">
                <a:solidFill>
                  <a:srgbClr val="2B2B2B"/>
                </a:solidFill>
                <a:effectLst/>
                <a:latin typeface="Roboto" panose="02000000000000000000" pitchFamily="2" charset="0"/>
              </a:rPr>
              <a:t> </a:t>
            </a:r>
            <a:r>
              <a:rPr lang="en-US" sz="3200" b="1" i="1" dirty="0">
                <a:solidFill>
                  <a:srgbClr val="2B2B2B"/>
                </a:solidFill>
                <a:effectLst/>
                <a:latin typeface="Roboto" panose="02000000000000000000" pitchFamily="2" charset="0"/>
              </a:rPr>
              <a:t>rendering an area ethnically homogeneous by using force or intimidation to remove persons of given groups from the area.</a:t>
            </a:r>
            <a:r>
              <a:rPr lang="en-US" sz="3200" b="1" i="0" dirty="0">
                <a:solidFill>
                  <a:srgbClr val="2B2B2B"/>
                </a:solidFill>
                <a:effectLst/>
                <a:latin typeface="Roboto" panose="02000000000000000000" pitchFamily="2" charset="0"/>
              </a:rPr>
              <a:t>"</a:t>
            </a:r>
            <a:endParaRPr lang="en-US" sz="3200" b="1" dirty="0"/>
          </a:p>
        </p:txBody>
      </p:sp>
    </p:spTree>
    <p:extLst>
      <p:ext uri="{BB962C8B-B14F-4D97-AF65-F5344CB8AC3E}">
        <p14:creationId xmlns:p14="http://schemas.microsoft.com/office/powerpoint/2010/main" val="231224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Roboto</vt:lpstr>
      <vt:lpstr>Roboto Condensed</vt:lpstr>
      <vt:lpstr>Office Theme</vt:lpstr>
      <vt:lpstr>Treaty of Utrecht</vt:lpstr>
      <vt:lpstr>War of Spanish Succession</vt:lpstr>
      <vt:lpstr>Treaty of Utrecht 1713</vt:lpstr>
      <vt:lpstr>Expulsion of the Acadians</vt:lpstr>
      <vt:lpstr>Acadians</vt:lpstr>
      <vt:lpstr>The Great Upheaval</vt:lpstr>
      <vt:lpstr>Genocide?</vt:lpstr>
      <vt:lpstr>PowerPoint Presentation</vt:lpstr>
      <vt:lpstr>Ethnic Cleansing?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Treaty of Utrecht</dc:title>
  <dc:creator>Murray Neudorf</dc:creator>
  <cp:lastModifiedBy>Murray Neudorf</cp:lastModifiedBy>
  <cp:revision>3</cp:revision>
  <dcterms:created xsi:type="dcterms:W3CDTF">2021-11-19T04:36:48Z</dcterms:created>
  <dcterms:modified xsi:type="dcterms:W3CDTF">2022-09-26T14:33:09Z</dcterms:modified>
</cp:coreProperties>
</file>