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63"/>
  </p:handoutMasterIdLst>
  <p:sldIdLst>
    <p:sldId id="256" r:id="rId2"/>
    <p:sldId id="257" r:id="rId3"/>
    <p:sldId id="355" r:id="rId4"/>
    <p:sldId id="258" r:id="rId5"/>
    <p:sldId id="340" r:id="rId6"/>
    <p:sldId id="341" r:id="rId7"/>
    <p:sldId id="343" r:id="rId8"/>
    <p:sldId id="342" r:id="rId9"/>
    <p:sldId id="260" r:id="rId10"/>
    <p:sldId id="288" r:id="rId11"/>
    <p:sldId id="261" r:id="rId12"/>
    <p:sldId id="290" r:id="rId13"/>
    <p:sldId id="285" r:id="rId14"/>
    <p:sldId id="266" r:id="rId15"/>
    <p:sldId id="344" r:id="rId16"/>
    <p:sldId id="345" r:id="rId17"/>
    <p:sldId id="346" r:id="rId18"/>
    <p:sldId id="297" r:id="rId19"/>
    <p:sldId id="298" r:id="rId20"/>
    <p:sldId id="299" r:id="rId21"/>
    <p:sldId id="300" r:id="rId22"/>
    <p:sldId id="275" r:id="rId23"/>
    <p:sldId id="347" r:id="rId24"/>
    <p:sldId id="301" r:id="rId25"/>
    <p:sldId id="302" r:id="rId26"/>
    <p:sldId id="303" r:id="rId27"/>
    <p:sldId id="282" r:id="rId28"/>
    <p:sldId id="283" r:id="rId29"/>
    <p:sldId id="304" r:id="rId30"/>
    <p:sldId id="305" r:id="rId31"/>
    <p:sldId id="324" r:id="rId32"/>
    <p:sldId id="326" r:id="rId33"/>
    <p:sldId id="306" r:id="rId34"/>
    <p:sldId id="335" r:id="rId35"/>
    <p:sldId id="307" r:id="rId36"/>
    <p:sldId id="336" r:id="rId37"/>
    <p:sldId id="308" r:id="rId38"/>
    <p:sldId id="309" r:id="rId39"/>
    <p:sldId id="310" r:id="rId40"/>
    <p:sldId id="311" r:id="rId41"/>
    <p:sldId id="333" r:id="rId42"/>
    <p:sldId id="334" r:id="rId43"/>
    <p:sldId id="312" r:id="rId44"/>
    <p:sldId id="313" r:id="rId45"/>
    <p:sldId id="314" r:id="rId46"/>
    <p:sldId id="348" r:id="rId47"/>
    <p:sldId id="349" r:id="rId48"/>
    <p:sldId id="350" r:id="rId49"/>
    <p:sldId id="351" r:id="rId50"/>
    <p:sldId id="317" r:id="rId51"/>
    <p:sldId id="316" r:id="rId52"/>
    <p:sldId id="328" r:id="rId53"/>
    <p:sldId id="318" r:id="rId54"/>
    <p:sldId id="352" r:id="rId55"/>
    <p:sldId id="353" r:id="rId56"/>
    <p:sldId id="354" r:id="rId57"/>
    <p:sldId id="329" r:id="rId58"/>
    <p:sldId id="330" r:id="rId59"/>
    <p:sldId id="331" r:id="rId60"/>
    <p:sldId id="332" r:id="rId61"/>
    <p:sldId id="339" r:id="rId62"/>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EADE9D13-97EA-4C60-9064-38BC1B478923}" type="datetimeFigureOut">
              <a:rPr lang="en-CA" smtClean="0"/>
              <a:pPr/>
              <a:t>2020-01-04</a:t>
            </a:fld>
            <a:endParaRPr lang="en-CA"/>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D3D13527-801C-43B4-B29A-E1FBFA85A70C}" type="slidenum">
              <a:rPr lang="en-CA" smtClean="0"/>
              <a:pPr/>
              <a:t>‹#›</a:t>
            </a:fld>
            <a:endParaRPr lang="en-CA"/>
          </a:p>
        </p:txBody>
      </p:sp>
    </p:spTree>
    <p:extLst>
      <p:ext uri="{BB962C8B-B14F-4D97-AF65-F5344CB8AC3E}">
        <p14:creationId xmlns:p14="http://schemas.microsoft.com/office/powerpoint/2010/main" val="38756424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9BACB3C-9291-E946-AE2E-2BF5B14D66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9970ADF7-1D98-1949-92E3-7176B16CAB64}" type="datetimeFigureOut">
              <a:rPr lang="en-US" smtClean="0"/>
              <a:pPr/>
              <a:t>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0ADF7-1D98-1949-92E3-7176B16CAB64}" type="datetimeFigureOut">
              <a:rPr lang="en-US" smtClean="0"/>
              <a:pPr/>
              <a:t>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9BACB3C-9291-E946-AE2E-2BF5B14D66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a:t>Click to edit Master text styles</a:t>
            </a:r>
          </a:p>
        </p:txBody>
      </p:sp>
      <p:sp>
        <p:nvSpPr>
          <p:cNvPr id="4" name="Date Placeholder 3"/>
          <p:cNvSpPr>
            <a:spLocks noGrp="1"/>
          </p:cNvSpPr>
          <p:nvPr>
            <p:ph type="dt" sz="half" idx="10"/>
          </p:nvPr>
        </p:nvSpPr>
        <p:spPr/>
        <p:txBody>
          <a:body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ACB3C-9291-E946-AE2E-2BF5B14D66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970ADF7-1D98-1949-92E3-7176B16CAB64}" type="datetimeFigureOut">
              <a:rPr lang="en-US" smtClean="0"/>
              <a:pPr/>
              <a:t>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ACB3C-9291-E946-AE2E-2BF5B14D66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9970ADF7-1D98-1949-92E3-7176B16CAB64}" type="datetimeFigureOut">
              <a:rPr lang="en-US" smtClean="0"/>
              <a:pPr/>
              <a:t>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BACB3C-9291-E946-AE2E-2BF5B14D666C}"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9970ADF7-1D98-1949-92E3-7176B16CAB64}" type="datetimeFigureOut">
              <a:rPr lang="en-US" smtClean="0"/>
              <a:pPr/>
              <a:t>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ACB3C-9291-E946-AE2E-2BF5B14D666C}"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970ADF7-1D98-1949-92E3-7176B16CAB64}" type="datetimeFigureOut">
              <a:rPr lang="en-US" smtClean="0"/>
              <a:pPr/>
              <a:t>1/4/2020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9BACB3C-9291-E946-AE2E-2BF5B14D66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The Roaring 20s and Dirty 30s</a:t>
            </a:r>
          </a:p>
        </p:txBody>
      </p:sp>
      <p:sp>
        <p:nvSpPr>
          <p:cNvPr id="3" name="Subtitle 2"/>
          <p:cNvSpPr>
            <a:spLocks noGrp="1"/>
          </p:cNvSpPr>
          <p:nvPr>
            <p:ph type="subTitle" idx="1"/>
          </p:nvPr>
        </p:nvSpPr>
        <p:spPr/>
        <p:txBody>
          <a:bodyPr/>
          <a:lstStyle/>
          <a:p>
            <a:r>
              <a:rPr lang="en-US" dirty="0"/>
              <a:t>History 30</a:t>
            </a:r>
          </a:p>
        </p:txBody>
      </p:sp>
    </p:spTree>
    <p:extLst>
      <p:ext uri="{BB962C8B-B14F-4D97-AF65-F5344CB8AC3E}">
        <p14:creationId xmlns:p14="http://schemas.microsoft.com/office/powerpoint/2010/main" val="215291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35138"/>
            <a:ext cx="7313613" cy="4812826"/>
          </a:xfrm>
        </p:spPr>
        <p:txBody>
          <a:bodyPr>
            <a:normAutofit/>
          </a:bodyPr>
          <a:lstStyle/>
          <a:p>
            <a:pPr>
              <a:buFont typeface="Arial"/>
              <a:buChar char="•"/>
            </a:pPr>
            <a:r>
              <a:rPr lang="en-NZ" sz="2800" dirty="0"/>
              <a:t>New methods of factory production made it cheaper to make everything from cars to radios to telephones.</a:t>
            </a:r>
          </a:p>
          <a:p>
            <a:pPr>
              <a:buFont typeface="Arial"/>
              <a:buChar char="•"/>
            </a:pPr>
            <a:r>
              <a:rPr lang="en-NZ" sz="2800" b="1" dirty="0"/>
              <a:t>The North American economy boomed, creating an immense amount of wealth </a:t>
            </a:r>
            <a:r>
              <a:rPr lang="en-NZ" sz="2800" dirty="0"/>
              <a:t>and a huge of range of exciting new products.</a:t>
            </a:r>
          </a:p>
          <a:p>
            <a:pPr>
              <a:buFont typeface="Arial"/>
              <a:buChar char="•"/>
            </a:pPr>
            <a:r>
              <a:rPr lang="en-NZ" sz="2800" dirty="0"/>
              <a:t>Although this did not actually create a large number of new jobs most North Americans felt they were living through golden times.</a:t>
            </a:r>
          </a:p>
          <a:p>
            <a:endParaRPr lang="en-US" dirty="0"/>
          </a:p>
        </p:txBody>
      </p:sp>
    </p:spTree>
    <p:extLst>
      <p:ext uri="{BB962C8B-B14F-4D97-AF65-F5344CB8AC3E}">
        <p14:creationId xmlns:p14="http://schemas.microsoft.com/office/powerpoint/2010/main" val="418716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epression\photos 2\1920_steel_indu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2949576"/>
            <a:ext cx="3200400" cy="251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3" descr="E:\Depression\photos 2\stromfact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5076"/>
            <a:ext cx="48768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858813" y="381738"/>
            <a:ext cx="390243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r>
              <a:rPr lang="en-US" sz="3200" dirty="0">
                <a:solidFill>
                  <a:srgbClr val="000000"/>
                </a:solidFill>
              </a:rPr>
              <a:t>Industry is Booming!</a:t>
            </a:r>
            <a:endParaRPr lang="en-CA" sz="3200" dirty="0">
              <a:solidFill>
                <a:srgbClr val="000000"/>
              </a:solidFill>
            </a:endParaRPr>
          </a:p>
        </p:txBody>
      </p:sp>
      <p:sp>
        <p:nvSpPr>
          <p:cNvPr id="2" name="TextBox 1"/>
          <p:cNvSpPr txBox="1"/>
          <p:nvPr/>
        </p:nvSpPr>
        <p:spPr>
          <a:xfrm>
            <a:off x="304801" y="4511966"/>
            <a:ext cx="4320514" cy="1569660"/>
          </a:xfrm>
          <a:prstGeom prst="rect">
            <a:avLst/>
          </a:prstGeom>
          <a:noFill/>
        </p:spPr>
        <p:txBody>
          <a:bodyPr wrap="square" rtlCol="0">
            <a:spAutoFit/>
          </a:bodyPr>
          <a:lstStyle/>
          <a:p>
            <a:pPr marL="285750" indent="-285750">
              <a:buFont typeface="Arial"/>
              <a:buChar char="•"/>
            </a:pPr>
            <a:r>
              <a:rPr lang="en-US" sz="2400" dirty="0"/>
              <a:t>Automobiles are becoming extremely popular resulting in mass production to keep up with the demand</a:t>
            </a:r>
          </a:p>
        </p:txBody>
      </p:sp>
    </p:spTree>
    <p:extLst>
      <p:ext uri="{BB962C8B-B14F-4D97-AF65-F5344CB8AC3E}">
        <p14:creationId xmlns:p14="http://schemas.microsoft.com/office/powerpoint/2010/main" val="307893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Increase in Wealth</a:t>
            </a:r>
          </a:p>
        </p:txBody>
      </p:sp>
      <p:sp>
        <p:nvSpPr>
          <p:cNvPr id="3" name="Content Placeholder 2"/>
          <p:cNvSpPr>
            <a:spLocks noGrp="1"/>
          </p:cNvSpPr>
          <p:nvPr>
            <p:ph idx="1"/>
          </p:nvPr>
        </p:nvSpPr>
        <p:spPr>
          <a:xfrm>
            <a:off x="497637" y="1735137"/>
            <a:ext cx="4290388" cy="4614601"/>
          </a:xfrm>
        </p:spPr>
        <p:txBody>
          <a:bodyPr>
            <a:normAutofit fontScale="85000" lnSpcReduction="10000"/>
          </a:bodyPr>
          <a:lstStyle/>
          <a:p>
            <a:pPr marL="0" indent="0">
              <a:buNone/>
            </a:pPr>
            <a:r>
              <a:rPr lang="en-NZ" dirty="0"/>
              <a:t>Number of millionaires</a:t>
            </a:r>
          </a:p>
          <a:p>
            <a:pPr marL="0" indent="0">
              <a:buNone/>
            </a:pPr>
            <a:r>
              <a:rPr lang="en-NZ" dirty="0"/>
              <a:t>	1914: 7,000</a:t>
            </a:r>
          </a:p>
          <a:p>
            <a:pPr marL="0" indent="0">
              <a:buNone/>
            </a:pPr>
            <a:r>
              <a:rPr lang="en-NZ" dirty="0"/>
              <a:t>	1928: 35,000</a:t>
            </a:r>
          </a:p>
          <a:p>
            <a:pPr marL="0" indent="0">
              <a:buNone/>
            </a:pPr>
            <a:r>
              <a:rPr lang="en-NZ" dirty="0"/>
              <a:t>Number of Model T Fords produced:</a:t>
            </a:r>
          </a:p>
          <a:p>
            <a:pPr marL="0" indent="0">
              <a:buNone/>
            </a:pPr>
            <a:r>
              <a:rPr lang="en-NZ" dirty="0"/>
              <a:t>	1900: 4000</a:t>
            </a:r>
          </a:p>
          <a:p>
            <a:pPr marL="0" indent="0">
              <a:buNone/>
            </a:pPr>
            <a:r>
              <a:rPr lang="en-NZ" dirty="0"/>
              <a:t>	1929: 4.8 million.</a:t>
            </a:r>
          </a:p>
          <a:p>
            <a:pPr marL="0" indent="0">
              <a:buNone/>
            </a:pPr>
            <a:r>
              <a:rPr lang="en-NZ" dirty="0"/>
              <a:t>Average worker’s annual wage</a:t>
            </a:r>
          </a:p>
          <a:p>
            <a:pPr marL="0" indent="0">
              <a:buNone/>
            </a:pPr>
            <a:r>
              <a:rPr lang="en-NZ" dirty="0"/>
              <a:t>	1919: $1,158</a:t>
            </a:r>
          </a:p>
          <a:p>
            <a:pPr marL="0" indent="0">
              <a:buNone/>
            </a:pPr>
            <a:r>
              <a:rPr lang="en-NZ" dirty="0"/>
              <a:t>	1927: $1,304</a:t>
            </a:r>
            <a:endParaRPr lang="en-US" dirty="0"/>
          </a:p>
        </p:txBody>
      </p:sp>
      <p:pic>
        <p:nvPicPr>
          <p:cNvPr id="4" name="Picture 2" descr="http://bigread08.files.wordpress.com/2008/10/1920sdancingf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2"/>
            <a:ext cx="4104456" cy="47929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5100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forms of Entertainment!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77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Depression\photos 2\retrorad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1287277"/>
            <a:ext cx="4667250" cy="36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3657600" y="152400"/>
            <a:ext cx="139090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r>
              <a:rPr lang="en-US" sz="3600" dirty="0">
                <a:solidFill>
                  <a:srgbClr val="000000"/>
                </a:solidFill>
              </a:rPr>
              <a:t>Radio</a:t>
            </a:r>
            <a:endParaRPr lang="en-CA" dirty="0">
              <a:solidFill>
                <a:srgbClr val="000000"/>
              </a:solidFill>
            </a:endParaRPr>
          </a:p>
        </p:txBody>
      </p:sp>
      <p:sp>
        <p:nvSpPr>
          <p:cNvPr id="2" name="TextBox 1"/>
          <p:cNvSpPr txBox="1"/>
          <p:nvPr/>
        </p:nvSpPr>
        <p:spPr>
          <a:xfrm>
            <a:off x="549730" y="5346112"/>
            <a:ext cx="8384720" cy="1200328"/>
          </a:xfrm>
          <a:prstGeom prst="rect">
            <a:avLst/>
          </a:prstGeom>
          <a:noFill/>
        </p:spPr>
        <p:txBody>
          <a:bodyPr wrap="square" rtlCol="0">
            <a:spAutoFit/>
          </a:bodyPr>
          <a:lstStyle/>
          <a:p>
            <a:pPr marL="285750" indent="-285750">
              <a:buFont typeface="Arial"/>
              <a:buChar char="•"/>
            </a:pPr>
            <a:r>
              <a:rPr lang="en-US" sz="2400" dirty="0"/>
              <a:t>Radio shows become extremely popular.  </a:t>
            </a:r>
          </a:p>
          <a:p>
            <a:pPr marL="285750" indent="-285750">
              <a:buFont typeface="Arial"/>
              <a:buChar char="•"/>
            </a:pPr>
            <a:r>
              <a:rPr lang="en-US" sz="2400" dirty="0"/>
              <a:t>People tune in every night to listen to famous radio dramas such as “The Shadow”</a:t>
            </a:r>
          </a:p>
        </p:txBody>
      </p:sp>
    </p:spTree>
    <p:extLst>
      <p:ext uri="{BB962C8B-B14F-4D97-AF65-F5344CB8AC3E}">
        <p14:creationId xmlns:p14="http://schemas.microsoft.com/office/powerpoint/2010/main" val="427759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Lyon Mackenzie King</a:t>
            </a:r>
          </a:p>
        </p:txBody>
      </p:sp>
      <p:sp>
        <p:nvSpPr>
          <p:cNvPr id="3" name="Content Placeholder 2"/>
          <p:cNvSpPr>
            <a:spLocks noGrp="1"/>
          </p:cNvSpPr>
          <p:nvPr>
            <p:ph idx="1"/>
          </p:nvPr>
        </p:nvSpPr>
        <p:spPr/>
        <p:txBody>
          <a:bodyPr/>
          <a:lstStyle/>
          <a:p>
            <a:r>
              <a:rPr lang="en-US" dirty="0"/>
              <a:t>First elected in 1921 (Liberal Party)</a:t>
            </a:r>
          </a:p>
          <a:p>
            <a:r>
              <a:rPr lang="en-US" b="1" dirty="0"/>
              <a:t>Became Canada’s longest serving PM</a:t>
            </a:r>
          </a:p>
          <a:p>
            <a:r>
              <a:rPr lang="en-US" b="1" dirty="0"/>
              <a:t>Believed that keeping Canada united was of the utmost importance.</a:t>
            </a:r>
          </a:p>
        </p:txBody>
      </p:sp>
      <p:pic>
        <p:nvPicPr>
          <p:cNvPr id="4" name="Picture 3"/>
          <p:cNvPicPr>
            <a:picLocks noChangeAspect="1"/>
          </p:cNvPicPr>
          <p:nvPr/>
        </p:nvPicPr>
        <p:blipFill>
          <a:blip r:embed="rId2"/>
          <a:stretch>
            <a:fillRect/>
          </a:stretch>
        </p:blipFill>
        <p:spPr>
          <a:xfrm>
            <a:off x="3637756" y="3894758"/>
            <a:ext cx="1866900" cy="2438400"/>
          </a:xfrm>
          <a:prstGeom prst="rect">
            <a:avLst/>
          </a:prstGeom>
        </p:spPr>
      </p:pic>
    </p:spTree>
    <p:extLst>
      <p:ext uri="{BB962C8B-B14F-4D97-AF65-F5344CB8AC3E}">
        <p14:creationId xmlns:p14="http://schemas.microsoft.com/office/powerpoint/2010/main" val="9972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Policy</a:t>
            </a:r>
          </a:p>
        </p:txBody>
      </p:sp>
      <p:sp>
        <p:nvSpPr>
          <p:cNvPr id="3" name="Content Placeholder 2"/>
          <p:cNvSpPr>
            <a:spLocks noGrp="1"/>
          </p:cNvSpPr>
          <p:nvPr>
            <p:ph idx="1"/>
          </p:nvPr>
        </p:nvSpPr>
        <p:spPr/>
        <p:txBody>
          <a:bodyPr/>
          <a:lstStyle/>
          <a:p>
            <a:r>
              <a:rPr lang="en-US" b="1" dirty="0"/>
              <a:t>Canada wanted to stay out of future European conflicts.</a:t>
            </a:r>
          </a:p>
          <a:p>
            <a:r>
              <a:rPr lang="en-US" dirty="0"/>
              <a:t>“the decision of Canada on any important issue, domestic or foreign, we believe should be made by the people of Canada.”  -King</a:t>
            </a:r>
          </a:p>
          <a:p>
            <a:r>
              <a:rPr lang="en-US" b="1" dirty="0"/>
              <a:t>Statute of Westminster, 1931 – gave Canada control over its own foreign policy.</a:t>
            </a:r>
          </a:p>
        </p:txBody>
      </p:sp>
    </p:spTree>
    <p:extLst>
      <p:ext uri="{BB962C8B-B14F-4D97-AF65-F5344CB8AC3E}">
        <p14:creationId xmlns:p14="http://schemas.microsoft.com/office/powerpoint/2010/main" val="416037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Winnipeg General Strike</a:t>
            </a:r>
          </a:p>
        </p:txBody>
      </p:sp>
      <p:sp>
        <p:nvSpPr>
          <p:cNvPr id="3" name="Content Placeholder 2"/>
          <p:cNvSpPr>
            <a:spLocks noGrp="1"/>
          </p:cNvSpPr>
          <p:nvPr>
            <p:ph idx="1"/>
          </p:nvPr>
        </p:nvSpPr>
        <p:spPr/>
        <p:txBody>
          <a:bodyPr>
            <a:normAutofit fontScale="92500" lnSpcReduction="10000"/>
          </a:bodyPr>
          <a:lstStyle/>
          <a:p>
            <a:r>
              <a:rPr lang="en-US" b="1" dirty="0"/>
              <a:t>There were not enough jobs for soldiers returning from the war.</a:t>
            </a:r>
          </a:p>
          <a:p>
            <a:r>
              <a:rPr lang="en-US" b="1" dirty="0"/>
              <a:t>Robert Borden’s gov’t refused to pay the pensions the soldier’s demanded.</a:t>
            </a:r>
          </a:p>
          <a:p>
            <a:r>
              <a:rPr lang="en-US" b="1" dirty="0" err="1"/>
              <a:t>Labour</a:t>
            </a:r>
            <a:r>
              <a:rPr lang="en-US" b="1" dirty="0"/>
              <a:t> unions were outlawed.</a:t>
            </a:r>
          </a:p>
          <a:p>
            <a:r>
              <a:rPr lang="en-US" dirty="0"/>
              <a:t>Metal workers, supported by 30,000 tradesmen, tied up the city of Winnipeg for 6 weeks.</a:t>
            </a:r>
          </a:p>
          <a:p>
            <a:r>
              <a:rPr lang="en-US" b="1" dirty="0"/>
              <a:t>Ended on ‘Bloody Saturday’ when the RCMP broke up the strike 9 (2 strikers were killed).</a:t>
            </a:r>
          </a:p>
        </p:txBody>
      </p:sp>
    </p:spTree>
    <p:extLst>
      <p:ext uri="{BB962C8B-B14F-4D97-AF65-F5344CB8AC3E}">
        <p14:creationId xmlns:p14="http://schemas.microsoft.com/office/powerpoint/2010/main" val="156190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on the Rise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981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 Problems</a:t>
            </a:r>
          </a:p>
        </p:txBody>
      </p:sp>
      <p:sp>
        <p:nvSpPr>
          <p:cNvPr id="5" name="Content Placeholder 4"/>
          <p:cNvSpPr>
            <a:spLocks noGrp="1"/>
          </p:cNvSpPr>
          <p:nvPr>
            <p:ph idx="1"/>
          </p:nvPr>
        </p:nvSpPr>
        <p:spPr>
          <a:xfrm>
            <a:off x="914400" y="1752722"/>
            <a:ext cx="7313613" cy="4542570"/>
          </a:xfrm>
        </p:spPr>
        <p:txBody>
          <a:bodyPr>
            <a:normAutofit fontScale="92500"/>
          </a:bodyPr>
          <a:lstStyle/>
          <a:p>
            <a:r>
              <a:rPr lang="en-US" sz="2800" b="1" dirty="0"/>
              <a:t>Capitalism was thriving but had had very little government intervention (</a:t>
            </a:r>
            <a:r>
              <a:rPr lang="en-US" sz="2800" b="1" i="1" dirty="0"/>
              <a:t>laissez-faire</a:t>
            </a:r>
            <a:r>
              <a:rPr lang="en-US" sz="2800" b="1" dirty="0"/>
              <a:t> economics) </a:t>
            </a:r>
            <a:r>
              <a:rPr lang="en-US" sz="2800" dirty="0"/>
              <a:t>and essentially collapses </a:t>
            </a:r>
            <a:r>
              <a:rPr lang="en-US" sz="2800" i="1" dirty="0"/>
              <a:t>in </a:t>
            </a:r>
            <a:r>
              <a:rPr lang="en-US" sz="2800" dirty="0"/>
              <a:t>on </a:t>
            </a:r>
            <a:r>
              <a:rPr lang="en-US" sz="2800" i="1" dirty="0"/>
              <a:t>itself</a:t>
            </a:r>
          </a:p>
          <a:p>
            <a:r>
              <a:rPr lang="en-US" sz="2600" b="1" dirty="0"/>
              <a:t>The driving principle behind laissez-faire</a:t>
            </a:r>
            <a:r>
              <a:rPr lang="en-US" sz="2600" dirty="0"/>
              <a:t>, a French term that translates as "leave alone" (literally, "let you do"), </a:t>
            </a:r>
            <a:r>
              <a:rPr lang="en-US" sz="2600" b="1" dirty="0"/>
              <a:t>is that the less the government is involved in the economy, the better off business will be – and by extension, society as a whole.</a:t>
            </a:r>
          </a:p>
          <a:p>
            <a:r>
              <a:rPr lang="en-US" sz="2800" b="1" dirty="0"/>
              <a:t>People had over-extended credit and heavy debt</a:t>
            </a:r>
            <a:r>
              <a:rPr lang="en-US" sz="2800" dirty="0"/>
              <a:t>  </a:t>
            </a:r>
          </a:p>
        </p:txBody>
      </p:sp>
    </p:spTree>
    <p:extLst>
      <p:ext uri="{BB962C8B-B14F-4D97-AF65-F5344CB8AC3E}">
        <p14:creationId xmlns:p14="http://schemas.microsoft.com/office/powerpoint/2010/main" val="323810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Roaring Twenties!”:</a:t>
            </a:r>
            <a:br>
              <a:rPr lang="en-US" dirty="0"/>
            </a:br>
            <a:r>
              <a:rPr lang="en-US" dirty="0"/>
              <a:t>A Prelude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1876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Market </a:t>
            </a:r>
          </a:p>
        </p:txBody>
      </p:sp>
      <p:sp>
        <p:nvSpPr>
          <p:cNvPr id="3" name="Content Placeholder 2"/>
          <p:cNvSpPr>
            <a:spLocks noGrp="1"/>
          </p:cNvSpPr>
          <p:nvPr>
            <p:ph idx="1"/>
          </p:nvPr>
        </p:nvSpPr>
        <p:spPr/>
        <p:txBody>
          <a:bodyPr>
            <a:normAutofit/>
          </a:bodyPr>
          <a:lstStyle/>
          <a:p>
            <a:r>
              <a:rPr lang="en-US" sz="3200" dirty="0"/>
              <a:t>A large amount of people were investing heavily in the stock market (“the next big thing!”) </a:t>
            </a:r>
          </a:p>
          <a:p>
            <a:r>
              <a:rPr lang="en-US" sz="3200" dirty="0"/>
              <a:t>Some were even investing their life saving in the market!  </a:t>
            </a:r>
          </a:p>
          <a:p>
            <a:r>
              <a:rPr lang="en-US" sz="3200" b="1" dirty="0"/>
              <a:t>The market ran on essentially </a:t>
            </a:r>
            <a:r>
              <a:rPr lang="en-US" sz="3200" b="1" i="1" dirty="0"/>
              <a:t>borrowed </a:t>
            </a:r>
            <a:r>
              <a:rPr lang="en-US" sz="3200" b="1" dirty="0"/>
              <a:t>money</a:t>
            </a:r>
          </a:p>
        </p:txBody>
      </p:sp>
    </p:spTree>
    <p:extLst>
      <p:ext uri="{BB962C8B-B14F-4D97-AF65-F5344CB8AC3E}">
        <p14:creationId xmlns:p14="http://schemas.microsoft.com/office/powerpoint/2010/main" val="347799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Market (cont’d)</a:t>
            </a:r>
          </a:p>
        </p:txBody>
      </p:sp>
      <p:sp>
        <p:nvSpPr>
          <p:cNvPr id="3" name="Content Placeholder 2"/>
          <p:cNvSpPr>
            <a:spLocks noGrp="1"/>
          </p:cNvSpPr>
          <p:nvPr>
            <p:ph idx="1"/>
          </p:nvPr>
        </p:nvSpPr>
        <p:spPr/>
        <p:txBody>
          <a:bodyPr/>
          <a:lstStyle/>
          <a:p>
            <a:r>
              <a:rPr lang="en-US" sz="2800" b="1" dirty="0"/>
              <a:t>Buying stocks on Margin—when you borrow money from your stock broker to purchase stocks then pay them back later</a:t>
            </a:r>
          </a:p>
          <a:p>
            <a:pPr lvl="0"/>
            <a:r>
              <a:rPr lang="en-US" sz="2800" dirty="0"/>
              <a:t>Share could be bought from a stock broker for 10 % of their actual price</a:t>
            </a:r>
          </a:p>
          <a:p>
            <a:pPr lvl="1"/>
            <a:r>
              <a:rPr lang="en-US" sz="2600" dirty="0"/>
              <a:t>For example, $8, 000 work of stock for $800</a:t>
            </a:r>
          </a:p>
          <a:p>
            <a:pPr lvl="0"/>
            <a:r>
              <a:rPr lang="en-US" sz="2800" dirty="0"/>
              <a:t>You will eventually get rich!!!</a:t>
            </a:r>
          </a:p>
          <a:p>
            <a:endParaRPr lang="en-US" sz="2800" dirty="0"/>
          </a:p>
          <a:p>
            <a:pPr marL="0" indent="0">
              <a:buNone/>
            </a:pPr>
            <a:endParaRPr lang="en-US" dirty="0"/>
          </a:p>
        </p:txBody>
      </p:sp>
    </p:spTree>
    <p:extLst>
      <p:ext uri="{BB962C8B-B14F-4D97-AF65-F5344CB8AC3E}">
        <p14:creationId xmlns:p14="http://schemas.microsoft.com/office/powerpoint/2010/main" val="165085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new-york-stock-exchan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00125"/>
            <a:ext cx="3524250"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5" descr="Toronto_Stock_Exchan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00125"/>
            <a:ext cx="4476750" cy="335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TextBox 7"/>
          <p:cNvSpPr txBox="1">
            <a:spLocks noChangeArrowheads="1"/>
          </p:cNvSpPr>
          <p:nvPr/>
        </p:nvSpPr>
        <p:spPr bwMode="auto">
          <a:xfrm>
            <a:off x="928688" y="5857875"/>
            <a:ext cx="30130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r>
              <a:rPr lang="en-US" sz="1800" dirty="0">
                <a:solidFill>
                  <a:srgbClr val="000000"/>
                </a:solidFill>
                <a:latin typeface="Calibri" charset="0"/>
              </a:rPr>
              <a:t>The New York Stock Exchange </a:t>
            </a:r>
          </a:p>
        </p:txBody>
      </p:sp>
      <p:sp>
        <p:nvSpPr>
          <p:cNvPr id="25605" name="TextBox 8"/>
          <p:cNvSpPr txBox="1">
            <a:spLocks noChangeArrowheads="1"/>
          </p:cNvSpPr>
          <p:nvPr/>
        </p:nvSpPr>
        <p:spPr bwMode="auto">
          <a:xfrm>
            <a:off x="5286375" y="4714875"/>
            <a:ext cx="2841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r>
              <a:rPr lang="en-US" sz="1800" dirty="0">
                <a:solidFill>
                  <a:srgbClr val="000000"/>
                </a:solidFill>
                <a:latin typeface="Calibri" charset="0"/>
              </a:rPr>
              <a:t>The Toronto Stock Exchange</a:t>
            </a:r>
          </a:p>
        </p:txBody>
      </p:sp>
    </p:spTree>
    <p:extLst>
      <p:ext uri="{BB962C8B-B14F-4D97-AF65-F5344CB8AC3E}">
        <p14:creationId xmlns:p14="http://schemas.microsoft.com/office/powerpoint/2010/main" val="412230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5408-B657-4062-A197-726D1B78A3B0}"/>
              </a:ext>
            </a:extLst>
          </p:cNvPr>
          <p:cNvSpPr>
            <a:spLocks noGrp="1"/>
          </p:cNvSpPr>
          <p:nvPr>
            <p:ph type="title"/>
          </p:nvPr>
        </p:nvSpPr>
        <p:spPr/>
        <p:txBody>
          <a:bodyPr/>
          <a:lstStyle/>
          <a:p>
            <a:r>
              <a:rPr lang="en-US" dirty="0"/>
              <a:t>Collapse!</a:t>
            </a:r>
          </a:p>
        </p:txBody>
      </p:sp>
      <p:sp>
        <p:nvSpPr>
          <p:cNvPr id="3" name="Content Placeholder 2">
            <a:extLst>
              <a:ext uri="{FF2B5EF4-FFF2-40B4-BE49-F238E27FC236}">
                <a16:creationId xmlns:a16="http://schemas.microsoft.com/office/drawing/2014/main" id="{6E409B37-2DD0-4BF5-80E7-BBB7F406670D}"/>
              </a:ext>
            </a:extLst>
          </p:cNvPr>
          <p:cNvSpPr>
            <a:spLocks noGrp="1"/>
          </p:cNvSpPr>
          <p:nvPr>
            <p:ph idx="1"/>
          </p:nvPr>
        </p:nvSpPr>
        <p:spPr/>
        <p:txBody>
          <a:bodyPr/>
          <a:lstStyle/>
          <a:p>
            <a:r>
              <a:rPr lang="en-US" b="1" dirty="0"/>
              <a:t>October 24, 1929, the Winnipeg Grain Exchange tumbled.</a:t>
            </a:r>
          </a:p>
          <a:p>
            <a:r>
              <a:rPr lang="en-US" dirty="0"/>
              <a:t>This was followed by a collapse of the New York Stock Exchange.</a:t>
            </a:r>
          </a:p>
          <a:p>
            <a:r>
              <a:rPr lang="en-US" dirty="0"/>
              <a:t>People had been buying stocks on borrowed money, and when the markets crashed people couldn’t repay their debts.</a:t>
            </a:r>
          </a:p>
          <a:p>
            <a:endParaRPr lang="en-US" dirty="0"/>
          </a:p>
        </p:txBody>
      </p:sp>
    </p:spTree>
    <p:extLst>
      <p:ext uri="{BB962C8B-B14F-4D97-AF65-F5344CB8AC3E}">
        <p14:creationId xmlns:p14="http://schemas.microsoft.com/office/powerpoint/2010/main" val="164323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Economic Problems </a:t>
            </a:r>
          </a:p>
        </p:txBody>
      </p:sp>
      <p:sp>
        <p:nvSpPr>
          <p:cNvPr id="3" name="Content Placeholder 2"/>
          <p:cNvSpPr>
            <a:spLocks noGrp="1"/>
          </p:cNvSpPr>
          <p:nvPr>
            <p:ph idx="1"/>
          </p:nvPr>
        </p:nvSpPr>
        <p:spPr/>
        <p:txBody>
          <a:bodyPr>
            <a:normAutofit/>
          </a:bodyPr>
          <a:lstStyle/>
          <a:p>
            <a:r>
              <a:rPr lang="en-US" sz="2800" dirty="0"/>
              <a:t>Over Production and Under-Consumption: factories were manufacturing more products then were being purchased</a:t>
            </a:r>
          </a:p>
        </p:txBody>
      </p:sp>
    </p:spTree>
    <p:extLst>
      <p:ext uri="{BB962C8B-B14F-4D97-AF65-F5344CB8AC3E}">
        <p14:creationId xmlns:p14="http://schemas.microsoft.com/office/powerpoint/2010/main" val="51886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sz="2800" b="1" dirty="0"/>
              <a:t>The Prairies were the “Bread Basket”—provided 40% of the world’s grain</a:t>
            </a:r>
          </a:p>
          <a:p>
            <a:pPr lvl="1"/>
            <a:r>
              <a:rPr lang="en-US" sz="2400" b="1" dirty="0"/>
              <a:t>But….</a:t>
            </a:r>
          </a:p>
          <a:p>
            <a:r>
              <a:rPr lang="en-US" sz="2800" b="1" dirty="0"/>
              <a:t>No longer a big demand, some European countries growing their own grain!!!</a:t>
            </a:r>
          </a:p>
        </p:txBody>
      </p:sp>
    </p:spTree>
    <p:extLst>
      <p:ext uri="{BB962C8B-B14F-4D97-AF65-F5344CB8AC3E}">
        <p14:creationId xmlns:p14="http://schemas.microsoft.com/office/powerpoint/2010/main" val="37878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Check!</a:t>
            </a:r>
          </a:p>
        </p:txBody>
      </p:sp>
      <p:sp>
        <p:nvSpPr>
          <p:cNvPr id="3" name="Content Placeholder 2"/>
          <p:cNvSpPr>
            <a:spLocks noGrp="1"/>
          </p:cNvSpPr>
          <p:nvPr>
            <p:ph idx="1"/>
          </p:nvPr>
        </p:nvSpPr>
        <p:spPr/>
        <p:txBody>
          <a:bodyPr/>
          <a:lstStyle/>
          <a:p>
            <a:r>
              <a:rPr lang="en-US" sz="2800" dirty="0"/>
              <a:t>EVEN THOUGH THERE WAS THE BOOMING 20’S IN ACTUAL REALITY ONLY </a:t>
            </a:r>
            <a:r>
              <a:rPr lang="en-US" sz="2800" b="1" dirty="0"/>
              <a:t>40 %</a:t>
            </a:r>
            <a:r>
              <a:rPr lang="en-US" sz="2800" dirty="0"/>
              <a:t> OF PEOPLE COULD AFFORD LUXURIES!!!</a:t>
            </a:r>
          </a:p>
          <a:p>
            <a:pPr lvl="0"/>
            <a:r>
              <a:rPr lang="en-US" sz="2800" dirty="0"/>
              <a:t>Federal Department of </a:t>
            </a:r>
            <a:r>
              <a:rPr lang="en-US" sz="2800" dirty="0" err="1"/>
              <a:t>Labour</a:t>
            </a:r>
            <a:r>
              <a:rPr lang="en-US" sz="2800" dirty="0"/>
              <a:t> Report—most were making $1, 000 a year when $1, 200 to $1,500 was needed!!! </a:t>
            </a:r>
          </a:p>
          <a:p>
            <a:endParaRPr lang="en-US" dirty="0"/>
          </a:p>
        </p:txBody>
      </p:sp>
    </p:spTree>
    <p:extLst>
      <p:ext uri="{BB962C8B-B14F-4D97-AF65-F5344CB8AC3E}">
        <p14:creationId xmlns:p14="http://schemas.microsoft.com/office/powerpoint/2010/main" val="227013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_Tuesday_2.jpg"/>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428750" y="642938"/>
            <a:ext cx="5929313" cy="592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Stock7-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500063"/>
            <a:ext cx="7715250" cy="578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857375" y="2500313"/>
            <a:ext cx="54070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algn="ctr" eaLnBrk="1" hangingPunct="1"/>
            <a:r>
              <a:rPr lang="en-US" sz="3600" dirty="0">
                <a:solidFill>
                  <a:srgbClr val="000000"/>
                </a:solidFill>
                <a:latin typeface="Calibri" charset="0"/>
              </a:rPr>
              <a:t>October 24, 1929</a:t>
            </a:r>
          </a:p>
          <a:p>
            <a:pPr algn="ctr" eaLnBrk="1" hangingPunct="1"/>
            <a:r>
              <a:rPr lang="en-US" sz="3600" dirty="0">
                <a:solidFill>
                  <a:srgbClr val="000000"/>
                </a:solidFill>
                <a:latin typeface="Calibri" charset="0"/>
              </a:rPr>
              <a:t>The Stock Market Crashes</a:t>
            </a:r>
            <a:r>
              <a:rPr lang="en-US" sz="3200" dirty="0">
                <a:solidFill>
                  <a:srgbClr val="000000"/>
                </a:solidFill>
                <a:latin typeface="Calibri" charset="0"/>
              </a:rPr>
              <a:t>!!!</a:t>
            </a:r>
          </a:p>
        </p:txBody>
      </p:sp>
    </p:spTree>
    <p:extLst>
      <p:ext uri="{BB962C8B-B14F-4D97-AF65-F5344CB8AC3E}">
        <p14:creationId xmlns:p14="http://schemas.microsoft.com/office/powerpoint/2010/main" val="1347998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par>
                                <p:cTn id="11" presetID="49" presetClass="entr" presetSubtype="0" decel="100000" fill="hold" nodeType="withEffect">
                                  <p:stCondLst>
                                    <p:cond delay="3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360"/>
                                          </p:val>
                                        </p:tav>
                                        <p:tav tm="100000">
                                          <p:val>
                                            <p:fltVal val="0"/>
                                          </p:val>
                                        </p:tav>
                                      </p:tavLst>
                                    </p:anim>
                                    <p:animEffect transition="in" filter="fade">
                                      <p:cBhvr>
                                        <p:cTn id="16" dur="2000"/>
                                        <p:tgtEl>
                                          <p:spTgt spid="3"/>
                                        </p:tgtEl>
                                      </p:cBhvr>
                                    </p:animEffect>
                                  </p:childTnLst>
                                </p:cTn>
                              </p:par>
                              <p:par>
                                <p:cTn id="17" presetID="40" presetClass="entr" presetSubtype="0" fill="hold" nodeType="withEffect">
                                  <p:stCondLst>
                                    <p:cond delay="200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
                                          </p:val>
                                        </p:tav>
                                        <p:tav tm="100000">
                                          <p:val>
                                            <p:strVal val="#ppt_y"/>
                                          </p:val>
                                        </p:tav>
                                      </p:tavLst>
                                    </p:anim>
                                  </p:childTnLst>
                                </p:cTn>
                              </p:par>
                              <p:par>
                                <p:cTn id="22" presetID="40" presetClass="entr" presetSubtype="0" fill="hold" nodeType="withEffect">
                                  <p:stCondLst>
                                    <p:cond delay="2000"/>
                                  </p:stCondLst>
                                  <p:iterate type="lt">
                                    <p:tmPct val="10000"/>
                                  </p:iterate>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tockMarketCra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143000"/>
            <a:ext cx="4071937" cy="531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3" descr="government-control-stock-market-crash-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571875"/>
            <a:ext cx="3810000" cy="299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4" descr="cover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214313"/>
            <a:ext cx="2238375"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81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Sets In …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092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B136-E6CB-4D21-A316-66703B827120}"/>
              </a:ext>
            </a:extLst>
          </p:cNvPr>
          <p:cNvSpPr>
            <a:spLocks noGrp="1"/>
          </p:cNvSpPr>
          <p:nvPr>
            <p:ph type="title"/>
          </p:nvPr>
        </p:nvSpPr>
        <p:spPr/>
        <p:txBody>
          <a:bodyPr/>
          <a:lstStyle/>
          <a:p>
            <a:r>
              <a:rPr lang="en-US" dirty="0"/>
              <a:t>A Time of Change</a:t>
            </a:r>
          </a:p>
        </p:txBody>
      </p:sp>
      <p:sp>
        <p:nvSpPr>
          <p:cNvPr id="3" name="Content Placeholder 2">
            <a:extLst>
              <a:ext uri="{FF2B5EF4-FFF2-40B4-BE49-F238E27FC236}">
                <a16:creationId xmlns:a16="http://schemas.microsoft.com/office/drawing/2014/main" id="{1D7BC372-9867-46A5-8D3A-496D3E7242A0}"/>
              </a:ext>
            </a:extLst>
          </p:cNvPr>
          <p:cNvSpPr>
            <a:spLocks noGrp="1"/>
          </p:cNvSpPr>
          <p:nvPr>
            <p:ph idx="1"/>
          </p:nvPr>
        </p:nvSpPr>
        <p:spPr>
          <a:xfrm>
            <a:off x="598960" y="1389149"/>
            <a:ext cx="5548183" cy="4986938"/>
          </a:xfrm>
        </p:spPr>
        <p:txBody>
          <a:bodyPr>
            <a:normAutofit lnSpcReduction="10000"/>
          </a:bodyPr>
          <a:lstStyle/>
          <a:p>
            <a:r>
              <a:rPr lang="en-US" dirty="0"/>
              <a:t>When Canada was founded only men could be legal citizens of the country and thus have the right to vote.</a:t>
            </a:r>
          </a:p>
          <a:p>
            <a:r>
              <a:rPr lang="en-US" dirty="0"/>
              <a:t>Suffragists fought for the right of all women to vote.</a:t>
            </a:r>
          </a:p>
          <a:p>
            <a:r>
              <a:rPr lang="en-US" dirty="0"/>
              <a:t>By 1900, propertied women had won some voting rights.</a:t>
            </a:r>
          </a:p>
          <a:p>
            <a:r>
              <a:rPr lang="en-US" dirty="0"/>
              <a:t>In 1916 women in Manitoba gained the right to vote.</a:t>
            </a:r>
          </a:p>
          <a:p>
            <a:r>
              <a:rPr lang="en-US" dirty="0"/>
              <a:t>In 1918 women won the right to vote federally.</a:t>
            </a:r>
          </a:p>
        </p:txBody>
      </p:sp>
      <p:pic>
        <p:nvPicPr>
          <p:cNvPr id="6" name="Picture 5">
            <a:extLst>
              <a:ext uri="{FF2B5EF4-FFF2-40B4-BE49-F238E27FC236}">
                <a16:creationId xmlns:a16="http://schemas.microsoft.com/office/drawing/2014/main" id="{164D1B9B-1682-4B14-B19D-43F4E86A4644}"/>
              </a:ext>
            </a:extLst>
          </p:cNvPr>
          <p:cNvPicPr>
            <a:picLocks noChangeAspect="1"/>
          </p:cNvPicPr>
          <p:nvPr/>
        </p:nvPicPr>
        <p:blipFill>
          <a:blip r:embed="rId2"/>
          <a:stretch>
            <a:fillRect/>
          </a:stretch>
        </p:blipFill>
        <p:spPr>
          <a:xfrm>
            <a:off x="6535265" y="1389149"/>
            <a:ext cx="1917275" cy="2171700"/>
          </a:xfrm>
          <a:prstGeom prst="rect">
            <a:avLst/>
          </a:prstGeom>
        </p:spPr>
      </p:pic>
      <p:sp>
        <p:nvSpPr>
          <p:cNvPr id="7" name="TextBox 6">
            <a:extLst>
              <a:ext uri="{FF2B5EF4-FFF2-40B4-BE49-F238E27FC236}">
                <a16:creationId xmlns:a16="http://schemas.microsoft.com/office/drawing/2014/main" id="{54E75402-D51F-458A-A172-7ED96B453986}"/>
              </a:ext>
            </a:extLst>
          </p:cNvPr>
          <p:cNvSpPr txBox="1"/>
          <p:nvPr/>
        </p:nvSpPr>
        <p:spPr>
          <a:xfrm>
            <a:off x="6535265" y="3560849"/>
            <a:ext cx="2133600" cy="369332"/>
          </a:xfrm>
          <a:prstGeom prst="rect">
            <a:avLst/>
          </a:prstGeom>
          <a:noFill/>
        </p:spPr>
        <p:txBody>
          <a:bodyPr wrap="square" rtlCol="0">
            <a:spAutoFit/>
          </a:bodyPr>
          <a:lstStyle/>
          <a:p>
            <a:r>
              <a:rPr lang="en-US" dirty="0"/>
              <a:t>Emmeline Pankhurst</a:t>
            </a:r>
          </a:p>
        </p:txBody>
      </p:sp>
      <p:pic>
        <p:nvPicPr>
          <p:cNvPr id="8" name="Picture 7">
            <a:extLst>
              <a:ext uri="{FF2B5EF4-FFF2-40B4-BE49-F238E27FC236}">
                <a16:creationId xmlns:a16="http://schemas.microsoft.com/office/drawing/2014/main" id="{7D1EDF87-67E3-406B-853F-56CB227A28A3}"/>
              </a:ext>
            </a:extLst>
          </p:cNvPr>
          <p:cNvPicPr>
            <a:picLocks noChangeAspect="1"/>
          </p:cNvPicPr>
          <p:nvPr/>
        </p:nvPicPr>
        <p:blipFill>
          <a:blip r:embed="rId3"/>
          <a:stretch>
            <a:fillRect/>
          </a:stretch>
        </p:blipFill>
        <p:spPr>
          <a:xfrm>
            <a:off x="6812550" y="3985657"/>
            <a:ext cx="1579029" cy="2116224"/>
          </a:xfrm>
          <a:prstGeom prst="rect">
            <a:avLst/>
          </a:prstGeom>
        </p:spPr>
      </p:pic>
      <p:sp>
        <p:nvSpPr>
          <p:cNvPr id="9" name="TextBox 8">
            <a:extLst>
              <a:ext uri="{FF2B5EF4-FFF2-40B4-BE49-F238E27FC236}">
                <a16:creationId xmlns:a16="http://schemas.microsoft.com/office/drawing/2014/main" id="{9E68EF01-15C0-4C46-A8F5-8F3F6694D0A5}"/>
              </a:ext>
            </a:extLst>
          </p:cNvPr>
          <p:cNvSpPr txBox="1"/>
          <p:nvPr/>
        </p:nvSpPr>
        <p:spPr>
          <a:xfrm>
            <a:off x="6781490" y="6120117"/>
            <a:ext cx="2133600" cy="369332"/>
          </a:xfrm>
          <a:prstGeom prst="rect">
            <a:avLst/>
          </a:prstGeom>
          <a:noFill/>
        </p:spPr>
        <p:txBody>
          <a:bodyPr wrap="square" rtlCol="0">
            <a:spAutoFit/>
          </a:bodyPr>
          <a:lstStyle/>
          <a:p>
            <a:r>
              <a:rPr lang="en-US" dirty="0"/>
              <a:t>Nellie McClung</a:t>
            </a:r>
          </a:p>
        </p:txBody>
      </p:sp>
    </p:spTree>
    <p:extLst>
      <p:ext uri="{BB962C8B-B14F-4D97-AF65-F5344CB8AC3E}">
        <p14:creationId xmlns:p14="http://schemas.microsoft.com/office/powerpoint/2010/main" val="180470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Depression Hits Home!</a:t>
            </a:r>
          </a:p>
        </p:txBody>
      </p:sp>
      <p:sp>
        <p:nvSpPr>
          <p:cNvPr id="5" name="Content Placeholder 4"/>
          <p:cNvSpPr>
            <a:spLocks noGrp="1"/>
          </p:cNvSpPr>
          <p:nvPr>
            <p:ph idx="1"/>
          </p:nvPr>
        </p:nvSpPr>
        <p:spPr/>
        <p:txBody>
          <a:bodyPr>
            <a:normAutofit/>
          </a:bodyPr>
          <a:lstStyle/>
          <a:p>
            <a:r>
              <a:rPr lang="en-US" sz="2800" b="1" dirty="0"/>
              <a:t>The Prairie provinces suffered the most.  As stated earlier, demand for wheat was going down which inevitably put a strain on the prairie economy.  </a:t>
            </a:r>
          </a:p>
          <a:p>
            <a:r>
              <a:rPr lang="en-US" sz="2800" b="1" dirty="0"/>
              <a:t>To make matters worse, a seven year drought follows </a:t>
            </a:r>
          </a:p>
          <a:p>
            <a:pPr lvl="1"/>
            <a:r>
              <a:rPr lang="en-US" sz="2400" dirty="0"/>
              <a:t>Almost NO rain fell during that time</a:t>
            </a:r>
          </a:p>
        </p:txBody>
      </p:sp>
    </p:spTree>
    <p:extLst>
      <p:ext uri="{BB962C8B-B14F-4D97-AF65-F5344CB8AC3E}">
        <p14:creationId xmlns:p14="http://schemas.microsoft.com/office/powerpoint/2010/main" val="92516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47700"/>
            <a:ext cx="9144000" cy="5562600"/>
          </a:xfrm>
          <a:prstGeom prst="rect">
            <a:avLst/>
          </a:prstGeom>
        </p:spPr>
      </p:pic>
    </p:spTree>
    <p:extLst>
      <p:ext uri="{BB962C8B-B14F-4D97-AF65-F5344CB8AC3E}">
        <p14:creationId xmlns:p14="http://schemas.microsoft.com/office/powerpoint/2010/main" val="72915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1900" y="1308100"/>
            <a:ext cx="6667500" cy="4241800"/>
          </a:xfrm>
          <a:prstGeom prst="rect">
            <a:avLst/>
          </a:prstGeom>
        </p:spPr>
      </p:pic>
    </p:spTree>
    <p:extLst>
      <p:ext uri="{BB962C8B-B14F-4D97-AF65-F5344CB8AC3E}">
        <p14:creationId xmlns:p14="http://schemas.microsoft.com/office/powerpoint/2010/main" val="256638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Prairies …</a:t>
            </a:r>
          </a:p>
        </p:txBody>
      </p:sp>
      <p:sp>
        <p:nvSpPr>
          <p:cNvPr id="3" name="Content Placeholder 2"/>
          <p:cNvSpPr>
            <a:spLocks noGrp="1"/>
          </p:cNvSpPr>
          <p:nvPr>
            <p:ph idx="1"/>
          </p:nvPr>
        </p:nvSpPr>
        <p:spPr/>
        <p:txBody>
          <a:bodyPr>
            <a:normAutofit/>
          </a:bodyPr>
          <a:lstStyle/>
          <a:p>
            <a:r>
              <a:rPr lang="en-US" sz="2800" dirty="0"/>
              <a:t>More than </a:t>
            </a:r>
            <a:r>
              <a:rPr lang="en-US" sz="2800" b="1" dirty="0"/>
              <a:t>200,000</a:t>
            </a:r>
            <a:r>
              <a:rPr lang="en-US" sz="2800" dirty="0"/>
              <a:t> people were forced to leave their farms.</a:t>
            </a:r>
          </a:p>
          <a:p>
            <a:r>
              <a:rPr lang="en-US" sz="2800" dirty="0"/>
              <a:t>Saskatchewan per capita income fell </a:t>
            </a:r>
            <a:r>
              <a:rPr lang="en-US" sz="2800" b="1" dirty="0"/>
              <a:t>71%</a:t>
            </a:r>
            <a:r>
              <a:rPr lang="en-US" sz="2800" dirty="0"/>
              <a:t> in just three years!</a:t>
            </a:r>
          </a:p>
          <a:p>
            <a:r>
              <a:rPr lang="en-US" sz="2800" b="1" dirty="0"/>
              <a:t>Two-thirds of the population were forced to go on some form of public assistance</a:t>
            </a:r>
          </a:p>
        </p:txBody>
      </p:sp>
    </p:spTree>
    <p:extLst>
      <p:ext uri="{BB962C8B-B14F-4D97-AF65-F5344CB8AC3E}">
        <p14:creationId xmlns:p14="http://schemas.microsoft.com/office/powerpoint/2010/main" val="3250844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4.bp.blogspot.com/_s6MoaWlpg6A/TPQABzuUvAI/AAAAAAAAAlg/8sNKckZZUew/s1600/1928-great-depression%25282%2529.jpg"/>
          <p:cNvPicPr>
            <a:picLocks noChangeAspect="1" noChangeArrowheads="1"/>
          </p:cNvPicPr>
          <p:nvPr/>
        </p:nvPicPr>
        <p:blipFill>
          <a:blip r:embed="rId2"/>
          <a:srcRect/>
          <a:stretch>
            <a:fillRect/>
          </a:stretch>
        </p:blipFill>
        <p:spPr bwMode="auto">
          <a:xfrm>
            <a:off x="1664335" y="731900"/>
            <a:ext cx="5629275" cy="45624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Canada …</a:t>
            </a:r>
          </a:p>
        </p:txBody>
      </p:sp>
      <p:sp>
        <p:nvSpPr>
          <p:cNvPr id="3" name="Content Placeholder 2"/>
          <p:cNvSpPr>
            <a:spLocks noGrp="1"/>
          </p:cNvSpPr>
          <p:nvPr>
            <p:ph idx="1"/>
          </p:nvPr>
        </p:nvSpPr>
        <p:spPr/>
        <p:txBody>
          <a:bodyPr>
            <a:normAutofit/>
          </a:bodyPr>
          <a:lstStyle/>
          <a:p>
            <a:r>
              <a:rPr lang="en-US" sz="2800" dirty="0"/>
              <a:t>Overall, income in Canada fell almost </a:t>
            </a:r>
            <a:r>
              <a:rPr lang="en-US" sz="2800" b="1" dirty="0"/>
              <a:t>50%!</a:t>
            </a:r>
          </a:p>
          <a:p>
            <a:r>
              <a:rPr lang="en-US" sz="2800" dirty="0"/>
              <a:t>0f 10 million Canadians, </a:t>
            </a:r>
            <a:r>
              <a:rPr lang="en-US" sz="2800" b="1" dirty="0"/>
              <a:t>2 million </a:t>
            </a:r>
            <a:r>
              <a:rPr lang="en-US" sz="2800" dirty="0"/>
              <a:t>were on relief handouts</a:t>
            </a:r>
          </a:p>
          <a:p>
            <a:r>
              <a:rPr lang="en-US" sz="2800" dirty="0"/>
              <a:t>The jobless rate went from 4 percent to a </a:t>
            </a:r>
            <a:r>
              <a:rPr lang="en-US" sz="2800" b="1" dirty="0"/>
              <a:t>27 percent</a:t>
            </a:r>
            <a:r>
              <a:rPr lang="en-US" sz="2800" dirty="0"/>
              <a:t> meaning </a:t>
            </a:r>
            <a:r>
              <a:rPr lang="en-US" sz="2800" b="1" dirty="0"/>
              <a:t>one in four </a:t>
            </a:r>
            <a:r>
              <a:rPr lang="en-US" sz="2800" dirty="0"/>
              <a:t>Canadians were unemployed.</a:t>
            </a:r>
          </a:p>
        </p:txBody>
      </p:sp>
    </p:spTree>
    <p:extLst>
      <p:ext uri="{BB962C8B-B14F-4D97-AF65-F5344CB8AC3E}">
        <p14:creationId xmlns:p14="http://schemas.microsoft.com/office/powerpoint/2010/main" val="2643330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civilization.ca/cmc/exhibitions/hist/medicare/images/photo-costsbenefits2_1b.jpg"/>
          <p:cNvPicPr>
            <a:picLocks noChangeAspect="1" noChangeArrowheads="1"/>
          </p:cNvPicPr>
          <p:nvPr/>
        </p:nvPicPr>
        <p:blipFill>
          <a:blip r:embed="rId2"/>
          <a:srcRect/>
          <a:stretch>
            <a:fillRect/>
          </a:stretch>
        </p:blipFill>
        <p:spPr bwMode="auto">
          <a:xfrm>
            <a:off x="1005967" y="299910"/>
            <a:ext cx="7241922" cy="606873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Prime Minister</a:t>
            </a:r>
          </a:p>
        </p:txBody>
      </p:sp>
      <p:sp>
        <p:nvSpPr>
          <p:cNvPr id="3" name="Content Placeholder 2"/>
          <p:cNvSpPr>
            <a:spLocks noGrp="1"/>
          </p:cNvSpPr>
          <p:nvPr>
            <p:ph idx="1"/>
          </p:nvPr>
        </p:nvSpPr>
        <p:spPr>
          <a:xfrm>
            <a:off x="914400" y="1735138"/>
            <a:ext cx="3986279" cy="4056062"/>
          </a:xfrm>
        </p:spPr>
        <p:txBody>
          <a:bodyPr>
            <a:normAutofit/>
          </a:bodyPr>
          <a:lstStyle/>
          <a:p>
            <a:r>
              <a:rPr lang="en-US" sz="2800" b="1" dirty="0"/>
              <a:t>The then current P M, Mackenzie King, refused to provide any relief money of any sort </a:t>
            </a:r>
            <a:r>
              <a:rPr lang="en-US" sz="2800" dirty="0"/>
              <a:t>(famously declares that he wouldn’t give a “five-cent piece” to anyone)</a:t>
            </a:r>
          </a:p>
        </p:txBody>
      </p:sp>
      <p:pic>
        <p:nvPicPr>
          <p:cNvPr id="4" name="Picture 3"/>
          <p:cNvPicPr>
            <a:picLocks noChangeAspect="1"/>
          </p:cNvPicPr>
          <p:nvPr/>
        </p:nvPicPr>
        <p:blipFill>
          <a:blip r:embed="rId2"/>
          <a:stretch>
            <a:fillRect/>
          </a:stretch>
        </p:blipFill>
        <p:spPr>
          <a:xfrm>
            <a:off x="5258868" y="1550681"/>
            <a:ext cx="3434982" cy="4668771"/>
          </a:xfrm>
          <a:prstGeom prst="rect">
            <a:avLst/>
          </a:prstGeom>
        </p:spPr>
      </p:pic>
    </p:spTree>
    <p:extLst>
      <p:ext uri="{BB962C8B-B14F-4D97-AF65-F5344CB8AC3E}">
        <p14:creationId xmlns:p14="http://schemas.microsoft.com/office/powerpoint/2010/main" val="299014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r>
              <a:rPr lang="en-US" sz="2800" b="1" dirty="0"/>
              <a:t>Protestant Work Ethic </a:t>
            </a:r>
            <a:r>
              <a:rPr lang="en-US" sz="2800" b="1" i="1" dirty="0"/>
              <a:t>(definition)</a:t>
            </a:r>
            <a:r>
              <a:rPr lang="en-US" sz="2800" b="1" dirty="0"/>
              <a:t>: It is a person's duty is to achieve success through hard work</a:t>
            </a:r>
          </a:p>
          <a:p>
            <a:pPr lvl="1"/>
            <a:r>
              <a:rPr lang="en-US" sz="2400" dirty="0"/>
              <a:t>Therefore if you are not successful, it is </a:t>
            </a:r>
            <a:r>
              <a:rPr lang="en-US" sz="2400" i="1" dirty="0"/>
              <a:t>your </a:t>
            </a:r>
            <a:r>
              <a:rPr lang="en-US" sz="2400" dirty="0"/>
              <a:t>fault!  </a:t>
            </a:r>
          </a:p>
        </p:txBody>
      </p:sp>
    </p:spTree>
    <p:extLst>
      <p:ext uri="{BB962C8B-B14F-4D97-AF65-F5344CB8AC3E}">
        <p14:creationId xmlns:p14="http://schemas.microsoft.com/office/powerpoint/2010/main" val="26223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“Bonfire Bennett”</a:t>
            </a:r>
          </a:p>
        </p:txBody>
      </p:sp>
      <p:sp>
        <p:nvSpPr>
          <p:cNvPr id="3" name="Content Placeholder 2"/>
          <p:cNvSpPr>
            <a:spLocks noGrp="1"/>
          </p:cNvSpPr>
          <p:nvPr>
            <p:ph idx="1"/>
          </p:nvPr>
        </p:nvSpPr>
        <p:spPr>
          <a:xfrm>
            <a:off x="914400" y="1735138"/>
            <a:ext cx="3758341" cy="4056062"/>
          </a:xfrm>
        </p:spPr>
        <p:txBody>
          <a:bodyPr>
            <a:normAutofit lnSpcReduction="10000"/>
          </a:bodyPr>
          <a:lstStyle/>
          <a:p>
            <a:r>
              <a:rPr lang="en-US" sz="3200" b="1" dirty="0"/>
              <a:t>R. B. Bennett </a:t>
            </a:r>
            <a:r>
              <a:rPr lang="en-US" sz="3200" dirty="0"/>
              <a:t>campaigns against King and wins, becomes Canada’s new PM</a:t>
            </a:r>
          </a:p>
          <a:p>
            <a:r>
              <a:rPr lang="en-US" sz="3200" dirty="0"/>
              <a:t>Believes that the answer lies in the capitalist system</a:t>
            </a:r>
          </a:p>
        </p:txBody>
      </p:sp>
      <p:pic>
        <p:nvPicPr>
          <p:cNvPr id="4" name="Picture 3"/>
          <p:cNvPicPr>
            <a:picLocks noChangeAspect="1"/>
          </p:cNvPicPr>
          <p:nvPr/>
        </p:nvPicPr>
        <p:blipFill>
          <a:blip r:embed="rId2"/>
          <a:stretch>
            <a:fillRect/>
          </a:stretch>
        </p:blipFill>
        <p:spPr>
          <a:xfrm>
            <a:off x="5275150" y="1735138"/>
            <a:ext cx="3526942" cy="4831427"/>
          </a:xfrm>
          <a:prstGeom prst="rect">
            <a:avLst/>
          </a:prstGeom>
        </p:spPr>
      </p:pic>
    </p:spTree>
    <p:extLst>
      <p:ext uri="{BB962C8B-B14F-4D97-AF65-F5344CB8AC3E}">
        <p14:creationId xmlns:p14="http://schemas.microsoft.com/office/powerpoint/2010/main" val="67079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p:txBody>
          <a:bodyPr>
            <a:normAutofit/>
          </a:bodyPr>
          <a:lstStyle/>
          <a:p>
            <a:r>
              <a:rPr lang="en-US" sz="2800" dirty="0"/>
              <a:t>The 1920’s were a time of high optimism and economic boom; however, it was also a time of unchecked financial management which leads to a tragic event…</a:t>
            </a:r>
          </a:p>
        </p:txBody>
      </p:sp>
    </p:spTree>
    <p:extLst>
      <p:ext uri="{BB962C8B-B14F-4D97-AF65-F5344CB8AC3E}">
        <p14:creationId xmlns:p14="http://schemas.microsoft.com/office/powerpoint/2010/main" val="3668715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Camps</a:t>
            </a:r>
          </a:p>
        </p:txBody>
      </p:sp>
      <p:sp>
        <p:nvSpPr>
          <p:cNvPr id="3" name="Content Placeholder 2"/>
          <p:cNvSpPr>
            <a:spLocks noGrp="1"/>
          </p:cNvSpPr>
          <p:nvPr>
            <p:ph idx="1"/>
          </p:nvPr>
        </p:nvSpPr>
        <p:spPr/>
        <p:txBody>
          <a:bodyPr>
            <a:normAutofit/>
          </a:bodyPr>
          <a:lstStyle/>
          <a:p>
            <a:r>
              <a:rPr lang="en-US" sz="2800" b="1" dirty="0"/>
              <a:t>One of the solutions being proposed was using forced </a:t>
            </a:r>
            <a:r>
              <a:rPr lang="en-US" sz="2800" b="1" dirty="0" err="1"/>
              <a:t>labour</a:t>
            </a:r>
            <a:r>
              <a:rPr lang="en-US" sz="2800" b="1" dirty="0"/>
              <a:t> work camps to provide economic assistance to transients (many times against their will)</a:t>
            </a:r>
          </a:p>
          <a:p>
            <a:r>
              <a:rPr lang="en-US" sz="2800" dirty="0"/>
              <a:t>These camps were run by the Ministry of Defense </a:t>
            </a:r>
          </a:p>
          <a:p>
            <a:pPr lvl="1"/>
            <a:r>
              <a:rPr lang="en-US" sz="2600" dirty="0"/>
              <a:t>Used to keep an eye on would be communists?</a:t>
            </a:r>
          </a:p>
        </p:txBody>
      </p:sp>
    </p:spTree>
    <p:extLst>
      <p:ext uri="{BB962C8B-B14F-4D97-AF65-F5344CB8AC3E}">
        <p14:creationId xmlns:p14="http://schemas.microsoft.com/office/powerpoint/2010/main" val="3027362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uzzer.translink.ca/wp-content/uploads/2009/03/487-011.jpg"/>
          <p:cNvPicPr>
            <a:picLocks noChangeAspect="1" noChangeArrowheads="1"/>
          </p:cNvPicPr>
          <p:nvPr/>
        </p:nvPicPr>
        <p:blipFill>
          <a:blip r:embed="rId2"/>
          <a:srcRect/>
          <a:stretch>
            <a:fillRect/>
          </a:stretch>
        </p:blipFill>
        <p:spPr bwMode="auto">
          <a:xfrm>
            <a:off x="466345" y="321939"/>
            <a:ext cx="8403336" cy="598245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Creation of the CCF</a:t>
            </a:r>
          </a:p>
        </p:txBody>
      </p:sp>
      <p:sp>
        <p:nvSpPr>
          <p:cNvPr id="5" name="Content Placeholder 4"/>
          <p:cNvSpPr>
            <a:spLocks noGrp="1"/>
          </p:cNvSpPr>
          <p:nvPr>
            <p:ph idx="1"/>
          </p:nvPr>
        </p:nvSpPr>
        <p:spPr>
          <a:xfrm>
            <a:off x="914400" y="1735137"/>
            <a:ext cx="4246781" cy="4744349"/>
          </a:xfrm>
        </p:spPr>
        <p:txBody>
          <a:bodyPr>
            <a:normAutofit fontScale="92500"/>
          </a:bodyPr>
          <a:lstStyle/>
          <a:p>
            <a:r>
              <a:rPr lang="en-US" sz="2800" b="1" dirty="0"/>
              <a:t>In August 1932, delegates from farmer’s parties and unions met together in Calgary to create a new political party: the Co-operative Commonwealth Federation (CCF)</a:t>
            </a:r>
          </a:p>
          <a:p>
            <a:r>
              <a:rPr lang="en-US" sz="2800" b="1" dirty="0"/>
              <a:t>Contrary to The Communists, the party believed in “democratic socialism”</a:t>
            </a:r>
          </a:p>
        </p:txBody>
      </p:sp>
      <p:pic>
        <p:nvPicPr>
          <p:cNvPr id="6" name="Picture 5"/>
          <p:cNvPicPr>
            <a:picLocks noChangeAspect="1"/>
          </p:cNvPicPr>
          <p:nvPr/>
        </p:nvPicPr>
        <p:blipFill>
          <a:blip r:embed="rId2"/>
          <a:stretch>
            <a:fillRect/>
          </a:stretch>
        </p:blipFill>
        <p:spPr>
          <a:xfrm>
            <a:off x="5161181" y="1530330"/>
            <a:ext cx="3601723" cy="5099069"/>
          </a:xfrm>
          <a:prstGeom prst="rect">
            <a:avLst/>
          </a:prstGeom>
        </p:spPr>
      </p:pic>
    </p:spTree>
    <p:extLst>
      <p:ext uri="{BB962C8B-B14F-4D97-AF65-F5344CB8AC3E}">
        <p14:creationId xmlns:p14="http://schemas.microsoft.com/office/powerpoint/2010/main" val="347635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Minute Change?</a:t>
            </a:r>
          </a:p>
        </p:txBody>
      </p:sp>
      <p:sp>
        <p:nvSpPr>
          <p:cNvPr id="3" name="Content Placeholder 2"/>
          <p:cNvSpPr>
            <a:spLocks noGrp="1"/>
          </p:cNvSpPr>
          <p:nvPr>
            <p:ph idx="1"/>
          </p:nvPr>
        </p:nvSpPr>
        <p:spPr>
          <a:xfrm>
            <a:off x="914400" y="1735138"/>
            <a:ext cx="7313613" cy="4531550"/>
          </a:xfrm>
        </p:spPr>
        <p:txBody>
          <a:bodyPr>
            <a:normAutofit fontScale="92500" lnSpcReduction="10000"/>
          </a:bodyPr>
          <a:lstStyle/>
          <a:p>
            <a:r>
              <a:rPr lang="en-US" sz="2800" dirty="0"/>
              <a:t>Similar to  U.S. President Roosevelt’s </a:t>
            </a:r>
            <a:r>
              <a:rPr lang="en-US" sz="2800" i="1" dirty="0"/>
              <a:t>New Deal</a:t>
            </a:r>
            <a:r>
              <a:rPr lang="en-US" sz="2800" dirty="0"/>
              <a:t> </a:t>
            </a:r>
            <a:r>
              <a:rPr lang="en-US" sz="2800" b="1" dirty="0"/>
              <a:t>Bennett</a:t>
            </a:r>
            <a:r>
              <a:rPr lang="en-US" sz="2800" dirty="0"/>
              <a:t> proposes a similar radical restructuring of society as follows </a:t>
            </a:r>
            <a:r>
              <a:rPr lang="en-US" sz="2800" b="1" dirty="0"/>
              <a:t>(Bennett New Deal):</a:t>
            </a:r>
          </a:p>
          <a:p>
            <a:pPr lvl="1"/>
            <a:r>
              <a:rPr lang="en-US" sz="2400" b="1" dirty="0"/>
              <a:t>Unemployment insurance </a:t>
            </a:r>
          </a:p>
          <a:p>
            <a:pPr lvl="1"/>
            <a:r>
              <a:rPr lang="en-US" sz="2400" b="1" dirty="0"/>
              <a:t>Minimum wages (and limits on work hours)</a:t>
            </a:r>
          </a:p>
          <a:p>
            <a:pPr lvl="1"/>
            <a:r>
              <a:rPr lang="en-US" sz="2400" b="1" dirty="0"/>
              <a:t>More farm credit</a:t>
            </a:r>
          </a:p>
          <a:p>
            <a:pPr lvl="1"/>
            <a:r>
              <a:rPr lang="en-US" sz="2400" b="1" dirty="0"/>
              <a:t>Funding for research of new agricultural practices</a:t>
            </a:r>
          </a:p>
          <a:p>
            <a:pPr lvl="1"/>
            <a:r>
              <a:rPr lang="en-US" sz="2400" b="1" dirty="0"/>
              <a:t>A revamped Wheat Board to control grain prices</a:t>
            </a:r>
          </a:p>
          <a:p>
            <a:r>
              <a:rPr lang="en-US" sz="2600" dirty="0"/>
              <a:t>Most of these changes were then struck down because they were unconstitutional.  They interfered with provincial jurisdiction.</a:t>
            </a:r>
          </a:p>
        </p:txBody>
      </p:sp>
    </p:spTree>
    <p:extLst>
      <p:ext uri="{BB962C8B-B14F-4D97-AF65-F5344CB8AC3E}">
        <p14:creationId xmlns:p14="http://schemas.microsoft.com/office/powerpoint/2010/main" val="2486749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Once Again in Power</a:t>
            </a:r>
          </a:p>
        </p:txBody>
      </p:sp>
      <p:sp>
        <p:nvSpPr>
          <p:cNvPr id="3" name="Content Placeholder 2"/>
          <p:cNvSpPr>
            <a:spLocks noGrp="1"/>
          </p:cNvSpPr>
          <p:nvPr>
            <p:ph idx="1"/>
          </p:nvPr>
        </p:nvSpPr>
        <p:spPr>
          <a:xfrm>
            <a:off x="914400" y="1735138"/>
            <a:ext cx="4018841" cy="4056062"/>
          </a:xfrm>
        </p:spPr>
        <p:txBody>
          <a:bodyPr>
            <a:normAutofit/>
          </a:bodyPr>
          <a:lstStyle/>
          <a:p>
            <a:r>
              <a:rPr lang="en-US" sz="2800" dirty="0"/>
              <a:t>Bennett loses to King in the 1935 election; King once again is PM</a:t>
            </a:r>
          </a:p>
        </p:txBody>
      </p:sp>
      <p:pic>
        <p:nvPicPr>
          <p:cNvPr id="4" name="Picture 3"/>
          <p:cNvPicPr>
            <a:picLocks noChangeAspect="1"/>
          </p:cNvPicPr>
          <p:nvPr/>
        </p:nvPicPr>
        <p:blipFill>
          <a:blip r:embed="rId2"/>
          <a:stretch>
            <a:fillRect/>
          </a:stretch>
        </p:blipFill>
        <p:spPr>
          <a:xfrm>
            <a:off x="5258868" y="1550681"/>
            <a:ext cx="3434982" cy="4668771"/>
          </a:xfrm>
          <a:prstGeom prst="rect">
            <a:avLst/>
          </a:prstGeom>
        </p:spPr>
      </p:pic>
    </p:spTree>
    <p:extLst>
      <p:ext uri="{BB962C8B-B14F-4D97-AF65-F5344CB8AC3E}">
        <p14:creationId xmlns:p14="http://schemas.microsoft.com/office/powerpoint/2010/main" val="3941728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Socialism in the Prairies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70690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95A1-CAC7-4ABB-8BCB-3B605AA43F76}"/>
              </a:ext>
            </a:extLst>
          </p:cNvPr>
          <p:cNvSpPr>
            <a:spLocks noGrp="1"/>
          </p:cNvSpPr>
          <p:nvPr>
            <p:ph type="title"/>
          </p:nvPr>
        </p:nvSpPr>
        <p:spPr/>
        <p:txBody>
          <a:bodyPr/>
          <a:lstStyle/>
          <a:p>
            <a:r>
              <a:rPr lang="en-US" dirty="0"/>
              <a:t>Communism</a:t>
            </a:r>
          </a:p>
        </p:txBody>
      </p:sp>
      <p:sp>
        <p:nvSpPr>
          <p:cNvPr id="3" name="Content Placeholder 2">
            <a:extLst>
              <a:ext uri="{FF2B5EF4-FFF2-40B4-BE49-F238E27FC236}">
                <a16:creationId xmlns:a16="http://schemas.microsoft.com/office/drawing/2014/main" id="{0C4E2A47-B5D2-472D-82FB-9A89B8A71F4D}"/>
              </a:ext>
            </a:extLst>
          </p:cNvPr>
          <p:cNvSpPr>
            <a:spLocks noGrp="1"/>
          </p:cNvSpPr>
          <p:nvPr>
            <p:ph idx="1"/>
          </p:nvPr>
        </p:nvSpPr>
        <p:spPr/>
        <p:txBody>
          <a:bodyPr>
            <a:normAutofit fontScale="92500" lnSpcReduction="10000"/>
          </a:bodyPr>
          <a:lstStyle/>
          <a:p>
            <a:r>
              <a:rPr lang="en-US" dirty="0"/>
              <a:t>During the Winnipeg General Strike, the gov’t introduced Section 98 of the criminal code. The section stated that "Any person who acts or professes to act as an officer of any such unlawful association, and who shall sell, speak, write or publish anything as the representative or professed representative of any such unlawful association, or become and continues to be a member thereof...shall be guilty of an offense...“</a:t>
            </a:r>
          </a:p>
          <a:p>
            <a:r>
              <a:rPr lang="en-US" dirty="0"/>
              <a:t>Could land you up to 20 years in prison.</a:t>
            </a:r>
          </a:p>
          <a:p>
            <a:r>
              <a:rPr lang="en-US" dirty="0"/>
              <a:t>It was this section of the Criminal Code that would be used to suppress the spread of communism in Canada.</a:t>
            </a:r>
          </a:p>
        </p:txBody>
      </p:sp>
    </p:spTree>
    <p:extLst>
      <p:ext uri="{BB962C8B-B14F-4D97-AF65-F5344CB8AC3E}">
        <p14:creationId xmlns:p14="http://schemas.microsoft.com/office/powerpoint/2010/main" val="307808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81F1-A8A4-468D-AE92-A7BAEB7F1AA4}"/>
              </a:ext>
            </a:extLst>
          </p:cNvPr>
          <p:cNvSpPr>
            <a:spLocks noGrp="1"/>
          </p:cNvSpPr>
          <p:nvPr>
            <p:ph type="title"/>
          </p:nvPr>
        </p:nvSpPr>
        <p:spPr/>
        <p:txBody>
          <a:bodyPr/>
          <a:lstStyle/>
          <a:p>
            <a:r>
              <a:rPr lang="en-US" dirty="0"/>
              <a:t>Communism</a:t>
            </a:r>
          </a:p>
        </p:txBody>
      </p:sp>
      <p:sp>
        <p:nvSpPr>
          <p:cNvPr id="3" name="Content Placeholder 2">
            <a:extLst>
              <a:ext uri="{FF2B5EF4-FFF2-40B4-BE49-F238E27FC236}">
                <a16:creationId xmlns:a16="http://schemas.microsoft.com/office/drawing/2014/main" id="{0802C312-960E-48F9-AD4D-51E5982F0576}"/>
              </a:ext>
            </a:extLst>
          </p:cNvPr>
          <p:cNvSpPr>
            <a:spLocks noGrp="1"/>
          </p:cNvSpPr>
          <p:nvPr>
            <p:ph idx="1"/>
          </p:nvPr>
        </p:nvSpPr>
        <p:spPr/>
        <p:txBody>
          <a:bodyPr>
            <a:normAutofit fontScale="92500"/>
          </a:bodyPr>
          <a:lstStyle/>
          <a:p>
            <a:r>
              <a:rPr lang="en-US" dirty="0"/>
              <a:t>During the rise of </a:t>
            </a:r>
            <a:r>
              <a:rPr lang="en-US" dirty="0" err="1"/>
              <a:t>labour</a:t>
            </a:r>
            <a:r>
              <a:rPr lang="en-US" dirty="0"/>
              <a:t> movements and the CCF, Bennett and the Conservatives were deeply suspicious of a communist uprising.</a:t>
            </a:r>
          </a:p>
          <a:p>
            <a:r>
              <a:rPr lang="en-US" dirty="0"/>
              <a:t>Bennett was nicknamed “Iron Heel Bennett.”</a:t>
            </a:r>
          </a:p>
          <a:p>
            <a:r>
              <a:rPr lang="en-US" dirty="0"/>
              <a:t>In Toronto, Brigadier General Dennis Draper, began breaking up outdoor meetings with a squad of policemen.  They earned the name “Draper’s Cossacks.”</a:t>
            </a:r>
          </a:p>
          <a:p>
            <a:r>
              <a:rPr lang="en-US" dirty="0"/>
              <a:t>These free-speech fights became a weekly event in Toronto.</a:t>
            </a:r>
          </a:p>
        </p:txBody>
      </p:sp>
    </p:spTree>
    <p:extLst>
      <p:ext uri="{BB962C8B-B14F-4D97-AF65-F5344CB8AC3E}">
        <p14:creationId xmlns:p14="http://schemas.microsoft.com/office/powerpoint/2010/main" val="2598246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D738-8FF8-4AE1-919A-5C8496612B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141E3A-A473-46C3-A3A8-3524D3CDB917}"/>
              </a:ext>
            </a:extLst>
          </p:cNvPr>
          <p:cNvSpPr>
            <a:spLocks noGrp="1"/>
          </p:cNvSpPr>
          <p:nvPr>
            <p:ph idx="1"/>
          </p:nvPr>
        </p:nvSpPr>
        <p:spPr/>
        <p:txBody>
          <a:bodyPr/>
          <a:lstStyle/>
          <a:p>
            <a:r>
              <a:rPr lang="en-US" dirty="0"/>
              <a:t>From 1919 to 1936 nearly 20,000 people were deported because of their alleged association with an illegal organization.</a:t>
            </a:r>
          </a:p>
        </p:txBody>
      </p:sp>
      <p:pic>
        <p:nvPicPr>
          <p:cNvPr id="4" name="Picture 3">
            <a:extLst>
              <a:ext uri="{FF2B5EF4-FFF2-40B4-BE49-F238E27FC236}">
                <a16:creationId xmlns:a16="http://schemas.microsoft.com/office/drawing/2014/main" id="{5236B46D-287D-4E01-B0DF-EC34E9DFFAE5}"/>
              </a:ext>
            </a:extLst>
          </p:cNvPr>
          <p:cNvPicPr>
            <a:picLocks noChangeAspect="1"/>
          </p:cNvPicPr>
          <p:nvPr/>
        </p:nvPicPr>
        <p:blipFill>
          <a:blip r:embed="rId2"/>
          <a:stretch>
            <a:fillRect/>
          </a:stretch>
        </p:blipFill>
        <p:spPr>
          <a:xfrm>
            <a:off x="914400" y="3265573"/>
            <a:ext cx="4073656" cy="3089189"/>
          </a:xfrm>
          <a:prstGeom prst="rect">
            <a:avLst/>
          </a:prstGeom>
        </p:spPr>
      </p:pic>
      <p:sp>
        <p:nvSpPr>
          <p:cNvPr id="5" name="TextBox 4">
            <a:extLst>
              <a:ext uri="{FF2B5EF4-FFF2-40B4-BE49-F238E27FC236}">
                <a16:creationId xmlns:a16="http://schemas.microsoft.com/office/drawing/2014/main" id="{F145CB86-1678-4837-8FEA-9DE1E8107D76}"/>
              </a:ext>
            </a:extLst>
          </p:cNvPr>
          <p:cNvSpPr txBox="1"/>
          <p:nvPr/>
        </p:nvSpPr>
        <p:spPr>
          <a:xfrm>
            <a:off x="5461686" y="3763169"/>
            <a:ext cx="2150076" cy="369332"/>
          </a:xfrm>
          <a:prstGeom prst="rect">
            <a:avLst/>
          </a:prstGeom>
          <a:noFill/>
        </p:spPr>
        <p:txBody>
          <a:bodyPr wrap="square" rtlCol="0">
            <a:spAutoFit/>
          </a:bodyPr>
          <a:lstStyle/>
          <a:p>
            <a:r>
              <a:rPr lang="en-US" dirty="0"/>
              <a:t>Dennis Draper</a:t>
            </a:r>
          </a:p>
        </p:txBody>
      </p:sp>
    </p:spTree>
    <p:extLst>
      <p:ext uri="{BB962C8B-B14F-4D97-AF65-F5344CB8AC3E}">
        <p14:creationId xmlns:p14="http://schemas.microsoft.com/office/powerpoint/2010/main" val="1726176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7FD1-E6BF-47A4-BD74-FD3DCB2A74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76CD47-85B4-4362-BC53-3FAC410971F2}"/>
              </a:ext>
            </a:extLst>
          </p:cNvPr>
          <p:cNvSpPr>
            <a:spLocks noGrp="1"/>
          </p:cNvSpPr>
          <p:nvPr>
            <p:ph idx="1"/>
          </p:nvPr>
        </p:nvSpPr>
        <p:spPr/>
        <p:txBody>
          <a:bodyPr/>
          <a:lstStyle/>
          <a:p>
            <a:r>
              <a:rPr lang="en-US" dirty="0"/>
              <a:t>Both the communist and socialist parties in Canada resisted seeking political office through the electoral system.</a:t>
            </a:r>
          </a:p>
          <a:p>
            <a:r>
              <a:rPr lang="en-US" dirty="0"/>
              <a:t>Both agreed that social democratic parties, like the CCF, were the greatest enemies to working people because of their adherence to “the system.”</a:t>
            </a:r>
          </a:p>
        </p:txBody>
      </p:sp>
      <p:pic>
        <p:nvPicPr>
          <p:cNvPr id="4" name="Picture 3">
            <a:extLst>
              <a:ext uri="{FF2B5EF4-FFF2-40B4-BE49-F238E27FC236}">
                <a16:creationId xmlns:a16="http://schemas.microsoft.com/office/drawing/2014/main" id="{C1ED6081-26D4-4E45-98A0-DB4F0205F1F7}"/>
              </a:ext>
            </a:extLst>
          </p:cNvPr>
          <p:cNvPicPr>
            <a:picLocks noChangeAspect="1"/>
          </p:cNvPicPr>
          <p:nvPr/>
        </p:nvPicPr>
        <p:blipFill>
          <a:blip r:embed="rId2"/>
          <a:stretch>
            <a:fillRect/>
          </a:stretch>
        </p:blipFill>
        <p:spPr>
          <a:xfrm>
            <a:off x="2953265" y="4412280"/>
            <a:ext cx="3237470" cy="1942482"/>
          </a:xfrm>
          <a:prstGeom prst="rect">
            <a:avLst/>
          </a:prstGeom>
        </p:spPr>
      </p:pic>
    </p:spTree>
    <p:extLst>
      <p:ext uri="{BB962C8B-B14F-4D97-AF65-F5344CB8AC3E}">
        <p14:creationId xmlns:p14="http://schemas.microsoft.com/office/powerpoint/2010/main" val="59845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know about the 1920s?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What famous hairstyle became popular in the 1920s?</a:t>
            </a:r>
          </a:p>
        </p:txBody>
      </p:sp>
      <p:pic>
        <p:nvPicPr>
          <p:cNvPr id="4" name="Picture 3"/>
          <p:cNvPicPr>
            <a:picLocks noChangeAspect="1"/>
          </p:cNvPicPr>
          <p:nvPr/>
        </p:nvPicPr>
        <p:blipFill>
          <a:blip r:embed="rId2"/>
          <a:stretch>
            <a:fillRect/>
          </a:stretch>
        </p:blipFill>
        <p:spPr>
          <a:xfrm>
            <a:off x="914400" y="3687763"/>
            <a:ext cx="1847850" cy="2466975"/>
          </a:xfrm>
          <a:prstGeom prst="rect">
            <a:avLst/>
          </a:prstGeom>
        </p:spPr>
      </p:pic>
      <p:pic>
        <p:nvPicPr>
          <p:cNvPr id="5" name="Picture 4"/>
          <p:cNvPicPr>
            <a:picLocks noChangeAspect="1"/>
          </p:cNvPicPr>
          <p:nvPr/>
        </p:nvPicPr>
        <p:blipFill>
          <a:blip r:embed="rId3"/>
          <a:stretch>
            <a:fillRect/>
          </a:stretch>
        </p:blipFill>
        <p:spPr>
          <a:xfrm>
            <a:off x="6332538" y="3553619"/>
            <a:ext cx="1895475" cy="2419350"/>
          </a:xfrm>
          <a:prstGeom prst="rect">
            <a:avLst/>
          </a:prstGeom>
        </p:spPr>
      </p:pic>
      <p:sp>
        <p:nvSpPr>
          <p:cNvPr id="6" name="TextBox 5"/>
          <p:cNvSpPr txBox="1"/>
          <p:nvPr/>
        </p:nvSpPr>
        <p:spPr>
          <a:xfrm>
            <a:off x="4041434" y="4721566"/>
            <a:ext cx="1640114" cy="523220"/>
          </a:xfrm>
          <a:prstGeom prst="rect">
            <a:avLst/>
          </a:prstGeom>
          <a:noFill/>
        </p:spPr>
        <p:txBody>
          <a:bodyPr wrap="square" rtlCol="0">
            <a:spAutoFit/>
          </a:bodyPr>
          <a:lstStyle/>
          <a:p>
            <a:r>
              <a:rPr lang="en-US" sz="2800" dirty="0"/>
              <a:t>The bob</a:t>
            </a:r>
          </a:p>
        </p:txBody>
      </p:sp>
    </p:spTree>
    <p:extLst>
      <p:ext uri="{BB962C8B-B14F-4D97-AF65-F5344CB8AC3E}">
        <p14:creationId xmlns:p14="http://schemas.microsoft.com/office/powerpoint/2010/main" val="41983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CCF</a:t>
            </a:r>
          </a:p>
        </p:txBody>
      </p:sp>
      <p:sp>
        <p:nvSpPr>
          <p:cNvPr id="3" name="Content Placeholder 2"/>
          <p:cNvSpPr>
            <a:spLocks noGrp="1"/>
          </p:cNvSpPr>
          <p:nvPr>
            <p:ph idx="1"/>
          </p:nvPr>
        </p:nvSpPr>
        <p:spPr>
          <a:xfrm>
            <a:off x="374472" y="1735138"/>
            <a:ext cx="4998366" cy="4565268"/>
          </a:xfrm>
        </p:spPr>
        <p:txBody>
          <a:bodyPr>
            <a:normAutofit/>
          </a:bodyPr>
          <a:lstStyle/>
          <a:p>
            <a:endParaRPr lang="en-US" sz="2800" b="1" dirty="0"/>
          </a:p>
          <a:p>
            <a:r>
              <a:rPr lang="en-US" sz="2800" dirty="0"/>
              <a:t>While the communists refused to work within the system, the votes of working people were split between the CCF of Tommy Douglas and Mackenzie’s Liberals.</a:t>
            </a:r>
          </a:p>
          <a:p>
            <a:r>
              <a:rPr lang="en-US" sz="2800" dirty="0"/>
              <a:t>Douglas recently voted “The Greatest Canadian”</a:t>
            </a:r>
          </a:p>
        </p:txBody>
      </p:sp>
      <p:pic>
        <p:nvPicPr>
          <p:cNvPr id="4" name="Picture 3"/>
          <p:cNvPicPr>
            <a:picLocks noChangeAspect="1"/>
          </p:cNvPicPr>
          <p:nvPr/>
        </p:nvPicPr>
        <p:blipFill>
          <a:blip r:embed="rId2"/>
          <a:stretch>
            <a:fillRect/>
          </a:stretch>
        </p:blipFill>
        <p:spPr>
          <a:xfrm>
            <a:off x="5551932" y="1735138"/>
            <a:ext cx="3282721" cy="4815256"/>
          </a:xfrm>
          <a:prstGeom prst="rect">
            <a:avLst/>
          </a:prstGeom>
        </p:spPr>
      </p:pic>
    </p:spTree>
    <p:extLst>
      <p:ext uri="{BB962C8B-B14F-4D97-AF65-F5344CB8AC3E}">
        <p14:creationId xmlns:p14="http://schemas.microsoft.com/office/powerpoint/2010/main" val="672800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Regina Manifesto</a:t>
            </a:r>
          </a:p>
        </p:txBody>
      </p:sp>
      <p:sp>
        <p:nvSpPr>
          <p:cNvPr id="3" name="Content Placeholder 2"/>
          <p:cNvSpPr>
            <a:spLocks noGrp="1"/>
          </p:cNvSpPr>
          <p:nvPr>
            <p:ph idx="1"/>
          </p:nvPr>
        </p:nvSpPr>
        <p:spPr/>
        <p:txBody>
          <a:bodyPr>
            <a:normAutofit/>
          </a:bodyPr>
          <a:lstStyle/>
          <a:p>
            <a:r>
              <a:rPr lang="en-US" sz="2800" b="1" dirty="0"/>
              <a:t>In 1933, the CCF party adopted a platform called “The Regina Manifesto”</a:t>
            </a:r>
          </a:p>
          <a:p>
            <a:pPr lvl="1"/>
            <a:r>
              <a:rPr lang="en-US" dirty="0"/>
              <a:t>The primary purpose of the Manifesto was to replace the capitalist system with a planned socialist economy.</a:t>
            </a:r>
          </a:p>
          <a:p>
            <a:pPr lvl="1"/>
            <a:r>
              <a:rPr lang="en-US" dirty="0"/>
              <a:t>It also called for </a:t>
            </a:r>
            <a:r>
              <a:rPr lang="en-US" dirty="0" err="1"/>
              <a:t>publically</a:t>
            </a:r>
            <a:r>
              <a:rPr lang="en-US" dirty="0"/>
              <a:t> funded health care.</a:t>
            </a:r>
          </a:p>
          <a:p>
            <a:pPr lvl="1"/>
            <a:r>
              <a:rPr lang="en-US" dirty="0"/>
              <a:t>In 1956 the party replaced these policies with the more moderate Keynesian economic model.</a:t>
            </a:r>
          </a:p>
        </p:txBody>
      </p:sp>
      <p:pic>
        <p:nvPicPr>
          <p:cNvPr id="4" name="Picture 3">
            <a:extLst>
              <a:ext uri="{FF2B5EF4-FFF2-40B4-BE49-F238E27FC236}">
                <a16:creationId xmlns:a16="http://schemas.microsoft.com/office/drawing/2014/main" id="{5BD93DF2-ADA4-44DF-808C-C7D84B2317A9}"/>
              </a:ext>
            </a:extLst>
          </p:cNvPr>
          <p:cNvPicPr>
            <a:picLocks noChangeAspect="1"/>
          </p:cNvPicPr>
          <p:nvPr/>
        </p:nvPicPr>
        <p:blipFill>
          <a:blip r:embed="rId2"/>
          <a:stretch>
            <a:fillRect/>
          </a:stretch>
        </p:blipFill>
        <p:spPr>
          <a:xfrm>
            <a:off x="2595047" y="4643063"/>
            <a:ext cx="3953905" cy="2077597"/>
          </a:xfrm>
          <a:prstGeom prst="rect">
            <a:avLst/>
          </a:prstGeom>
        </p:spPr>
      </p:pic>
    </p:spTree>
    <p:extLst>
      <p:ext uri="{BB962C8B-B14F-4D97-AF65-F5344CB8AC3E}">
        <p14:creationId xmlns:p14="http://schemas.microsoft.com/office/powerpoint/2010/main" val="13784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3500" y="1244600"/>
            <a:ext cx="6477000" cy="4356100"/>
          </a:xfrm>
          <a:prstGeom prst="rect">
            <a:avLst/>
          </a:prstGeom>
        </p:spPr>
      </p:pic>
    </p:spTree>
    <p:extLst>
      <p:ext uri="{BB962C8B-B14F-4D97-AF65-F5344CB8AC3E}">
        <p14:creationId xmlns:p14="http://schemas.microsoft.com/office/powerpoint/2010/main" val="67874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CCF party will later join with another party and become the New Democratic Party (NDP)</a:t>
            </a:r>
          </a:p>
        </p:txBody>
      </p:sp>
      <p:pic>
        <p:nvPicPr>
          <p:cNvPr id="4" name="Picture 3"/>
          <p:cNvPicPr>
            <a:picLocks noChangeAspect="1"/>
          </p:cNvPicPr>
          <p:nvPr/>
        </p:nvPicPr>
        <p:blipFill>
          <a:blip r:embed="rId2"/>
          <a:stretch>
            <a:fillRect/>
          </a:stretch>
        </p:blipFill>
        <p:spPr>
          <a:xfrm>
            <a:off x="0" y="4411980"/>
            <a:ext cx="9144000" cy="2446020"/>
          </a:xfrm>
          <a:prstGeom prst="rect">
            <a:avLst/>
          </a:prstGeom>
        </p:spPr>
      </p:pic>
    </p:spTree>
    <p:extLst>
      <p:ext uri="{BB962C8B-B14F-4D97-AF65-F5344CB8AC3E}">
        <p14:creationId xmlns:p14="http://schemas.microsoft.com/office/powerpoint/2010/main" val="3188982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7E59-ABEF-4C47-B101-3DCEAB8584D1}"/>
              </a:ext>
            </a:extLst>
          </p:cNvPr>
          <p:cNvSpPr>
            <a:spLocks noGrp="1"/>
          </p:cNvSpPr>
          <p:nvPr>
            <p:ph type="title"/>
          </p:nvPr>
        </p:nvSpPr>
        <p:spPr/>
        <p:txBody>
          <a:bodyPr/>
          <a:lstStyle/>
          <a:p>
            <a:r>
              <a:rPr lang="en-US" dirty="0"/>
              <a:t>Legacy of the Depression</a:t>
            </a:r>
          </a:p>
        </p:txBody>
      </p:sp>
      <p:sp>
        <p:nvSpPr>
          <p:cNvPr id="3" name="Content Placeholder 2">
            <a:extLst>
              <a:ext uri="{FF2B5EF4-FFF2-40B4-BE49-F238E27FC236}">
                <a16:creationId xmlns:a16="http://schemas.microsoft.com/office/drawing/2014/main" id="{1D425DD9-67AD-439D-AF0B-26F068767BBC}"/>
              </a:ext>
            </a:extLst>
          </p:cNvPr>
          <p:cNvSpPr>
            <a:spLocks noGrp="1"/>
          </p:cNvSpPr>
          <p:nvPr>
            <p:ph idx="1"/>
          </p:nvPr>
        </p:nvSpPr>
        <p:spPr/>
        <p:txBody>
          <a:bodyPr/>
          <a:lstStyle/>
          <a:p>
            <a:r>
              <a:rPr lang="en-US" dirty="0"/>
              <a:t>Mackenzie King (along with MacDonald, Laurier and Borden) is generally regarded as one of Canada’s most influential PMs.</a:t>
            </a:r>
          </a:p>
          <a:p>
            <a:pPr lvl="1"/>
            <a:r>
              <a:rPr lang="en-US" dirty="0"/>
              <a:t>He was PM for 21 years including during WWII</a:t>
            </a:r>
          </a:p>
          <a:p>
            <a:pPr lvl="1"/>
            <a:r>
              <a:rPr lang="en-US" dirty="0"/>
              <a:t>One of only two world leaders that was a head of state of a major power both at the beginning and the end of the war.  The other was Stalin.</a:t>
            </a:r>
          </a:p>
          <a:p>
            <a:r>
              <a:rPr lang="en-US" dirty="0"/>
              <a:t>Despite this he is still usually best remembered for his use of mediums and superstitious nature.</a:t>
            </a:r>
          </a:p>
          <a:p>
            <a:pPr lvl="1"/>
            <a:endParaRPr lang="en-US" dirty="0"/>
          </a:p>
        </p:txBody>
      </p:sp>
    </p:spTree>
    <p:extLst>
      <p:ext uri="{BB962C8B-B14F-4D97-AF65-F5344CB8AC3E}">
        <p14:creationId xmlns:p14="http://schemas.microsoft.com/office/powerpoint/2010/main" val="1485580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B1AC-3CBA-4AD0-84C1-F44F0E2E1A0A}"/>
              </a:ext>
            </a:extLst>
          </p:cNvPr>
          <p:cNvSpPr>
            <a:spLocks noGrp="1"/>
          </p:cNvSpPr>
          <p:nvPr>
            <p:ph type="title"/>
          </p:nvPr>
        </p:nvSpPr>
        <p:spPr/>
        <p:txBody>
          <a:bodyPr/>
          <a:lstStyle/>
          <a:p>
            <a:r>
              <a:rPr lang="en-US" dirty="0"/>
              <a:t>Legacy of the Depression</a:t>
            </a:r>
          </a:p>
        </p:txBody>
      </p:sp>
      <p:sp>
        <p:nvSpPr>
          <p:cNvPr id="3" name="Content Placeholder 2">
            <a:extLst>
              <a:ext uri="{FF2B5EF4-FFF2-40B4-BE49-F238E27FC236}">
                <a16:creationId xmlns:a16="http://schemas.microsoft.com/office/drawing/2014/main" id="{A63D9520-9ADE-4926-8E22-F730D61B573E}"/>
              </a:ext>
            </a:extLst>
          </p:cNvPr>
          <p:cNvSpPr>
            <a:spLocks noGrp="1"/>
          </p:cNvSpPr>
          <p:nvPr>
            <p:ph idx="1"/>
          </p:nvPr>
        </p:nvSpPr>
        <p:spPr/>
        <p:txBody>
          <a:bodyPr/>
          <a:lstStyle/>
          <a:p>
            <a:r>
              <a:rPr lang="en-US" dirty="0"/>
              <a:t>The Depression changed the way most Canadians viewed the role of gov’t</a:t>
            </a:r>
          </a:p>
          <a:p>
            <a:pPr lvl="1"/>
            <a:r>
              <a:rPr lang="en-US" dirty="0"/>
              <a:t>Bennett and King, like most economists believed the gov’t should maintain balanced budgets and advocate trade agreements and the private sector would eventually recover.</a:t>
            </a:r>
          </a:p>
          <a:p>
            <a:pPr lvl="1"/>
            <a:r>
              <a:rPr lang="en-US" dirty="0"/>
              <a:t>Reform movements grew in response (ex. CCF)</a:t>
            </a:r>
          </a:p>
          <a:p>
            <a:pPr lvl="1"/>
            <a:r>
              <a:rPr lang="en-US" dirty="0"/>
              <a:t>Push to use the state to force recovery</a:t>
            </a:r>
          </a:p>
          <a:p>
            <a:pPr lvl="1"/>
            <a:r>
              <a:rPr lang="en-US" dirty="0"/>
              <a:t>Both Bennett and especially King eventually adopted this approach late in their terms.</a:t>
            </a:r>
          </a:p>
        </p:txBody>
      </p:sp>
    </p:spTree>
    <p:extLst>
      <p:ext uri="{BB962C8B-B14F-4D97-AF65-F5344CB8AC3E}">
        <p14:creationId xmlns:p14="http://schemas.microsoft.com/office/powerpoint/2010/main" val="373344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4DCB-9D89-4C10-8E5C-A63869BF21E0}"/>
              </a:ext>
            </a:extLst>
          </p:cNvPr>
          <p:cNvSpPr>
            <a:spLocks noGrp="1"/>
          </p:cNvSpPr>
          <p:nvPr>
            <p:ph type="title"/>
          </p:nvPr>
        </p:nvSpPr>
        <p:spPr/>
        <p:txBody>
          <a:bodyPr/>
          <a:lstStyle/>
          <a:p>
            <a:r>
              <a:rPr lang="en-US" dirty="0"/>
              <a:t>Legacy of the Depression</a:t>
            </a:r>
          </a:p>
        </p:txBody>
      </p:sp>
      <p:sp>
        <p:nvSpPr>
          <p:cNvPr id="3" name="Content Placeholder 2">
            <a:extLst>
              <a:ext uri="{FF2B5EF4-FFF2-40B4-BE49-F238E27FC236}">
                <a16:creationId xmlns:a16="http://schemas.microsoft.com/office/drawing/2014/main" id="{954B59D0-A48E-4861-B52B-207A9236056B}"/>
              </a:ext>
            </a:extLst>
          </p:cNvPr>
          <p:cNvSpPr>
            <a:spLocks noGrp="1"/>
          </p:cNvSpPr>
          <p:nvPr>
            <p:ph idx="1"/>
          </p:nvPr>
        </p:nvSpPr>
        <p:spPr/>
        <p:txBody>
          <a:bodyPr/>
          <a:lstStyle/>
          <a:p>
            <a:r>
              <a:rPr lang="en-US" dirty="0"/>
              <a:t>Canadians began to be fearful of extremist political movements but also the role of gov’t in limiting these movements.</a:t>
            </a:r>
          </a:p>
          <a:p>
            <a:r>
              <a:rPr lang="en-US" dirty="0"/>
              <a:t>Not until the Bill of Rights and the Charter of Rights and Freedoms would Canada’s freedom of speech laws be codified.</a:t>
            </a:r>
          </a:p>
        </p:txBody>
      </p:sp>
    </p:spTree>
    <p:extLst>
      <p:ext uri="{BB962C8B-B14F-4D97-AF65-F5344CB8AC3E}">
        <p14:creationId xmlns:p14="http://schemas.microsoft.com/office/powerpoint/2010/main" val="543696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So how did the Great Depression end anyway?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35278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9900" dirty="0"/>
              <a:t>ONE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6047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9900" dirty="0"/>
              <a:t>MAN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042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know about the 1920s?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What style of music became popular in the 1920s?</a:t>
            </a:r>
          </a:p>
        </p:txBody>
      </p:sp>
      <p:sp>
        <p:nvSpPr>
          <p:cNvPr id="6" name="TextBox 5"/>
          <p:cNvSpPr txBox="1"/>
          <p:nvPr/>
        </p:nvSpPr>
        <p:spPr>
          <a:xfrm>
            <a:off x="5812177" y="3995851"/>
            <a:ext cx="1640114" cy="523220"/>
          </a:xfrm>
          <a:prstGeom prst="rect">
            <a:avLst/>
          </a:prstGeom>
          <a:noFill/>
        </p:spPr>
        <p:txBody>
          <a:bodyPr wrap="square" rtlCol="0">
            <a:spAutoFit/>
          </a:bodyPr>
          <a:lstStyle/>
          <a:p>
            <a:r>
              <a:rPr lang="en-US" sz="2800" dirty="0"/>
              <a:t>jazz</a:t>
            </a:r>
          </a:p>
        </p:txBody>
      </p:sp>
      <p:pic>
        <p:nvPicPr>
          <p:cNvPr id="7" name="Picture 6"/>
          <p:cNvPicPr>
            <a:picLocks noChangeAspect="1"/>
          </p:cNvPicPr>
          <p:nvPr/>
        </p:nvPicPr>
        <p:blipFill>
          <a:blip r:embed="rId2"/>
          <a:stretch>
            <a:fillRect/>
          </a:stretch>
        </p:blipFill>
        <p:spPr>
          <a:xfrm>
            <a:off x="1365024" y="3633787"/>
            <a:ext cx="3485469" cy="2360613"/>
          </a:xfrm>
          <a:prstGeom prst="rect">
            <a:avLst/>
          </a:prstGeom>
        </p:spPr>
      </p:pic>
    </p:spTree>
    <p:extLst>
      <p:ext uri="{BB962C8B-B14F-4D97-AF65-F5344CB8AC3E}">
        <p14:creationId xmlns:p14="http://schemas.microsoft.com/office/powerpoint/2010/main" val="28974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8982" y="661757"/>
            <a:ext cx="3313518" cy="5244002"/>
          </a:xfrm>
          <a:prstGeom prst="rect">
            <a:avLst/>
          </a:prstGeom>
        </p:spPr>
      </p:pic>
    </p:spTree>
    <p:extLst>
      <p:ext uri="{BB962C8B-B14F-4D97-AF65-F5344CB8AC3E}">
        <p14:creationId xmlns:p14="http://schemas.microsoft.com/office/powerpoint/2010/main" val="265974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Overview</a:t>
            </a:r>
          </a:p>
        </p:txBody>
      </p:sp>
      <p:sp>
        <p:nvSpPr>
          <p:cNvPr id="3" name="Content Placeholder 2"/>
          <p:cNvSpPr>
            <a:spLocks noGrp="1"/>
          </p:cNvSpPr>
          <p:nvPr>
            <p:ph idx="1"/>
          </p:nvPr>
        </p:nvSpPr>
        <p:spPr>
          <a:xfrm>
            <a:off x="914400" y="1371599"/>
            <a:ext cx="7313613" cy="4728117"/>
          </a:xfrm>
        </p:spPr>
        <p:txBody>
          <a:bodyPr/>
          <a:lstStyle/>
          <a:p>
            <a:r>
              <a:rPr lang="en-US" dirty="0"/>
              <a:t>Government begins to play a more active role in society (move from Laissez-faire to social welfare (Keynesian))</a:t>
            </a:r>
          </a:p>
          <a:p>
            <a:r>
              <a:rPr lang="en-US" dirty="0"/>
              <a:t>Emergence of new political parties (CCF) broaden the Canadian political spectrum.</a:t>
            </a:r>
          </a:p>
          <a:p>
            <a:r>
              <a:rPr lang="en-US" dirty="0"/>
              <a:t>Women get the vote and play a more active role in society.</a:t>
            </a:r>
          </a:p>
          <a:p>
            <a:r>
              <a:rPr lang="en-US" dirty="0"/>
              <a:t>Canada becomes more independent (Statute of Westminster).</a:t>
            </a:r>
          </a:p>
          <a:p>
            <a:r>
              <a:rPr lang="en-US" dirty="0"/>
              <a:t>New political ideologies threaten the status quo.  </a:t>
            </a:r>
          </a:p>
        </p:txBody>
      </p:sp>
    </p:spTree>
    <p:extLst>
      <p:ext uri="{BB962C8B-B14F-4D97-AF65-F5344CB8AC3E}">
        <p14:creationId xmlns:p14="http://schemas.microsoft.com/office/powerpoint/2010/main" val="245633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know about the 1920s?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200" dirty="0"/>
              <a:t>What was the 1920s most famous gangster?</a:t>
            </a:r>
          </a:p>
        </p:txBody>
      </p:sp>
      <p:sp>
        <p:nvSpPr>
          <p:cNvPr id="6" name="TextBox 5"/>
          <p:cNvSpPr txBox="1"/>
          <p:nvPr/>
        </p:nvSpPr>
        <p:spPr>
          <a:xfrm>
            <a:off x="3751148" y="4659640"/>
            <a:ext cx="1902519" cy="523220"/>
          </a:xfrm>
          <a:prstGeom prst="rect">
            <a:avLst/>
          </a:prstGeom>
          <a:noFill/>
        </p:spPr>
        <p:txBody>
          <a:bodyPr wrap="square" rtlCol="0">
            <a:spAutoFit/>
          </a:bodyPr>
          <a:lstStyle/>
          <a:p>
            <a:r>
              <a:rPr lang="en-US" sz="2800" dirty="0"/>
              <a:t>Al Capone</a:t>
            </a:r>
          </a:p>
        </p:txBody>
      </p:sp>
    </p:spTree>
    <p:extLst>
      <p:ext uri="{BB962C8B-B14F-4D97-AF65-F5344CB8AC3E}">
        <p14:creationId xmlns:p14="http://schemas.microsoft.com/office/powerpoint/2010/main" val="27689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know about the 1920s?</a:t>
            </a:r>
          </a:p>
        </p:txBody>
      </p:sp>
      <p:sp>
        <p:nvSpPr>
          <p:cNvPr id="3" name="Content Placeholder 2"/>
          <p:cNvSpPr>
            <a:spLocks noGrp="1"/>
          </p:cNvSpPr>
          <p:nvPr>
            <p:ph idx="1"/>
          </p:nvPr>
        </p:nvSpPr>
        <p:spPr>
          <a:xfrm>
            <a:off x="914400" y="1735138"/>
            <a:ext cx="7313613" cy="4056062"/>
          </a:xfrm>
        </p:spPr>
        <p:txBody>
          <a:bodyPr>
            <a:noAutofit/>
          </a:bodyPr>
          <a:lstStyle/>
          <a:p>
            <a:pPr marL="0" indent="0">
              <a:buNone/>
            </a:pPr>
            <a:r>
              <a:rPr lang="en-US" sz="1600" dirty="0"/>
              <a:t>What is the meaning behind some of this 20s slang?</a:t>
            </a:r>
          </a:p>
          <a:p>
            <a:pPr marL="0" indent="0">
              <a:buNone/>
            </a:pPr>
            <a:r>
              <a:rPr lang="en-US" sz="1600" dirty="0"/>
              <a:t>Bee’s knees</a:t>
            </a:r>
          </a:p>
          <a:p>
            <a:pPr marL="0" indent="0">
              <a:buNone/>
            </a:pPr>
            <a:r>
              <a:rPr lang="en-US" sz="1600" dirty="0"/>
              <a:t>Bunk</a:t>
            </a:r>
          </a:p>
          <a:p>
            <a:pPr marL="0" indent="0">
              <a:buNone/>
            </a:pPr>
            <a:r>
              <a:rPr lang="en-US" sz="1600" dirty="0" err="1"/>
              <a:t>Hep</a:t>
            </a:r>
            <a:endParaRPr lang="en-US" sz="1600" dirty="0"/>
          </a:p>
          <a:p>
            <a:pPr marL="0" indent="0">
              <a:buNone/>
            </a:pPr>
            <a:r>
              <a:rPr lang="en-US" sz="1600" dirty="0"/>
              <a:t>Swanky</a:t>
            </a:r>
          </a:p>
          <a:p>
            <a:pPr marL="0" indent="0">
              <a:buNone/>
            </a:pPr>
            <a:r>
              <a:rPr lang="en-US" sz="1600" dirty="0"/>
              <a:t>Real McCoy</a:t>
            </a:r>
          </a:p>
          <a:p>
            <a:pPr marL="0" indent="0">
              <a:buNone/>
            </a:pPr>
            <a:r>
              <a:rPr lang="en-US" sz="1600" dirty="0"/>
              <a:t>Hooch</a:t>
            </a:r>
          </a:p>
          <a:p>
            <a:pPr marL="0" indent="0">
              <a:buNone/>
            </a:pPr>
            <a:r>
              <a:rPr lang="en-US" sz="1600" dirty="0"/>
              <a:t>Keen</a:t>
            </a:r>
          </a:p>
          <a:p>
            <a:pPr marL="0" indent="0">
              <a:buNone/>
            </a:pPr>
            <a:r>
              <a:rPr lang="en-US" sz="1600" dirty="0"/>
              <a:t>Flapper</a:t>
            </a:r>
          </a:p>
          <a:p>
            <a:pPr marL="0" indent="0">
              <a:buNone/>
            </a:pPr>
            <a:r>
              <a:rPr lang="en-US" sz="1600" dirty="0"/>
              <a:t>cheaters</a:t>
            </a:r>
          </a:p>
        </p:txBody>
      </p:sp>
      <p:sp>
        <p:nvSpPr>
          <p:cNvPr id="8" name="TextBox 7"/>
          <p:cNvSpPr txBox="1"/>
          <p:nvPr/>
        </p:nvSpPr>
        <p:spPr>
          <a:xfrm>
            <a:off x="2810107" y="2230244"/>
            <a:ext cx="1860446" cy="369332"/>
          </a:xfrm>
          <a:prstGeom prst="rect">
            <a:avLst/>
          </a:prstGeom>
          <a:noFill/>
        </p:spPr>
        <p:txBody>
          <a:bodyPr wrap="none" rtlCol="0">
            <a:spAutoFit/>
          </a:bodyPr>
          <a:lstStyle/>
          <a:p>
            <a:r>
              <a:rPr lang="en-US" dirty="0"/>
              <a:t>Wonderful person</a:t>
            </a:r>
          </a:p>
        </p:txBody>
      </p:sp>
      <p:sp>
        <p:nvSpPr>
          <p:cNvPr id="9" name="TextBox 8"/>
          <p:cNvSpPr txBox="1"/>
          <p:nvPr/>
        </p:nvSpPr>
        <p:spPr>
          <a:xfrm>
            <a:off x="2810107" y="2712857"/>
            <a:ext cx="1031051" cy="369332"/>
          </a:xfrm>
          <a:prstGeom prst="rect">
            <a:avLst/>
          </a:prstGeom>
          <a:noFill/>
        </p:spPr>
        <p:txBody>
          <a:bodyPr wrap="none" rtlCol="0">
            <a:spAutoFit/>
          </a:bodyPr>
          <a:lstStyle/>
          <a:p>
            <a:r>
              <a:rPr lang="en-US" dirty="0"/>
              <a:t>nonsense</a:t>
            </a:r>
          </a:p>
        </p:txBody>
      </p:sp>
      <p:sp>
        <p:nvSpPr>
          <p:cNvPr id="10" name="TextBox 9"/>
          <p:cNvSpPr txBox="1"/>
          <p:nvPr/>
        </p:nvSpPr>
        <p:spPr>
          <a:xfrm>
            <a:off x="2810107" y="3167399"/>
            <a:ext cx="569387" cy="369332"/>
          </a:xfrm>
          <a:prstGeom prst="rect">
            <a:avLst/>
          </a:prstGeom>
          <a:noFill/>
        </p:spPr>
        <p:txBody>
          <a:bodyPr wrap="none" rtlCol="0">
            <a:spAutoFit/>
          </a:bodyPr>
          <a:lstStyle/>
          <a:p>
            <a:r>
              <a:rPr lang="en-US" dirty="0"/>
              <a:t>cool</a:t>
            </a:r>
          </a:p>
        </p:txBody>
      </p:sp>
      <p:sp>
        <p:nvSpPr>
          <p:cNvPr id="11" name="TextBox 10"/>
          <p:cNvSpPr txBox="1"/>
          <p:nvPr/>
        </p:nvSpPr>
        <p:spPr>
          <a:xfrm>
            <a:off x="2748338" y="3671127"/>
            <a:ext cx="1449692" cy="369332"/>
          </a:xfrm>
          <a:prstGeom prst="rect">
            <a:avLst/>
          </a:prstGeom>
          <a:noFill/>
        </p:spPr>
        <p:txBody>
          <a:bodyPr wrap="none" rtlCol="0">
            <a:spAutoFit/>
          </a:bodyPr>
          <a:lstStyle/>
          <a:p>
            <a:r>
              <a:rPr lang="en-US" dirty="0"/>
              <a:t>Elegant, fancy</a:t>
            </a:r>
          </a:p>
        </p:txBody>
      </p:sp>
      <p:sp>
        <p:nvSpPr>
          <p:cNvPr id="12" name="TextBox 11"/>
          <p:cNvSpPr txBox="1"/>
          <p:nvPr/>
        </p:nvSpPr>
        <p:spPr>
          <a:xfrm>
            <a:off x="2810107" y="4163704"/>
            <a:ext cx="909223" cy="369332"/>
          </a:xfrm>
          <a:prstGeom prst="rect">
            <a:avLst/>
          </a:prstGeom>
          <a:noFill/>
        </p:spPr>
        <p:txBody>
          <a:bodyPr wrap="none" rtlCol="0">
            <a:spAutoFit/>
          </a:bodyPr>
          <a:lstStyle/>
          <a:p>
            <a:r>
              <a:rPr lang="en-US" dirty="0"/>
              <a:t>genuine</a:t>
            </a:r>
          </a:p>
        </p:txBody>
      </p:sp>
      <p:sp>
        <p:nvSpPr>
          <p:cNvPr id="13" name="TextBox 12"/>
          <p:cNvSpPr txBox="1"/>
          <p:nvPr/>
        </p:nvSpPr>
        <p:spPr>
          <a:xfrm>
            <a:off x="2810107" y="4711908"/>
            <a:ext cx="740652" cy="369332"/>
          </a:xfrm>
          <a:prstGeom prst="rect">
            <a:avLst/>
          </a:prstGeom>
          <a:noFill/>
        </p:spPr>
        <p:txBody>
          <a:bodyPr wrap="none" rtlCol="0">
            <a:spAutoFit/>
          </a:bodyPr>
          <a:lstStyle/>
          <a:p>
            <a:r>
              <a:rPr lang="en-US" dirty="0"/>
              <a:t>liquor</a:t>
            </a:r>
          </a:p>
        </p:txBody>
      </p:sp>
      <p:sp>
        <p:nvSpPr>
          <p:cNvPr id="14" name="TextBox 13"/>
          <p:cNvSpPr txBox="1"/>
          <p:nvPr/>
        </p:nvSpPr>
        <p:spPr>
          <a:xfrm>
            <a:off x="2759225" y="5245978"/>
            <a:ext cx="1008546" cy="369332"/>
          </a:xfrm>
          <a:prstGeom prst="rect">
            <a:avLst/>
          </a:prstGeom>
          <a:noFill/>
        </p:spPr>
        <p:txBody>
          <a:bodyPr wrap="none" rtlCol="0">
            <a:spAutoFit/>
          </a:bodyPr>
          <a:lstStyle/>
          <a:p>
            <a:r>
              <a:rPr lang="en-US" dirty="0"/>
              <a:t>attractive</a:t>
            </a:r>
          </a:p>
        </p:txBody>
      </p:sp>
      <p:sp>
        <p:nvSpPr>
          <p:cNvPr id="15" name="TextBox 14"/>
          <p:cNvSpPr txBox="1"/>
          <p:nvPr/>
        </p:nvSpPr>
        <p:spPr>
          <a:xfrm>
            <a:off x="2712334" y="5729779"/>
            <a:ext cx="2971391" cy="369332"/>
          </a:xfrm>
          <a:prstGeom prst="rect">
            <a:avLst/>
          </a:prstGeom>
          <a:noFill/>
        </p:spPr>
        <p:txBody>
          <a:bodyPr wrap="none" rtlCol="0">
            <a:spAutoFit/>
          </a:bodyPr>
          <a:lstStyle/>
          <a:p>
            <a:r>
              <a:rPr lang="en-US" dirty="0"/>
              <a:t>20s girl (short hair, short skirt)</a:t>
            </a:r>
          </a:p>
        </p:txBody>
      </p:sp>
      <p:sp>
        <p:nvSpPr>
          <p:cNvPr id="16" name="TextBox 15"/>
          <p:cNvSpPr txBox="1"/>
          <p:nvPr/>
        </p:nvSpPr>
        <p:spPr>
          <a:xfrm>
            <a:off x="2712334" y="6195472"/>
            <a:ext cx="1145506" cy="369332"/>
          </a:xfrm>
          <a:prstGeom prst="rect">
            <a:avLst/>
          </a:prstGeom>
          <a:noFill/>
        </p:spPr>
        <p:txBody>
          <a:bodyPr wrap="none" rtlCol="0">
            <a:spAutoFit/>
          </a:bodyPr>
          <a:lstStyle/>
          <a:p>
            <a:r>
              <a:rPr lang="en-US" dirty="0"/>
              <a:t>Eye glasses</a:t>
            </a:r>
          </a:p>
        </p:txBody>
      </p:sp>
    </p:spTree>
    <p:extLst>
      <p:ext uri="{BB962C8B-B14F-4D97-AF65-F5344CB8AC3E}">
        <p14:creationId xmlns:p14="http://schemas.microsoft.com/office/powerpoint/2010/main" val="6128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epression\photos 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40" y="631825"/>
            <a:ext cx="4875369" cy="3092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5" descr="E:\Depression\photos 2\wilson-piccadil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548" y="3869270"/>
            <a:ext cx="5159890" cy="2893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3260725" y="2651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endParaRPr lang="en-CA" sz="1800">
              <a:solidFill>
                <a:schemeClr val="tx1"/>
              </a:solidFill>
            </a:endParaRPr>
          </a:p>
        </p:txBody>
      </p:sp>
      <p:sp>
        <p:nvSpPr>
          <p:cNvPr id="4102" name="Text Box 7"/>
          <p:cNvSpPr txBox="1">
            <a:spLocks noChangeArrowheads="1"/>
          </p:cNvSpPr>
          <p:nvPr/>
        </p:nvSpPr>
        <p:spPr bwMode="auto">
          <a:xfrm>
            <a:off x="3011213" y="-14506"/>
            <a:ext cx="365616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Arial" charset="0"/>
                <a:ea typeface="ＭＳ Ｐゴシック" charset="0"/>
                <a:cs typeface="Arial" charset="0"/>
              </a:defRPr>
            </a:lvl1pPr>
            <a:lvl2pPr marL="742950" indent="-285750" eaLnBrk="0" hangingPunct="0">
              <a:defRPr sz="2800">
                <a:solidFill>
                  <a:srgbClr val="FFFF00"/>
                </a:solidFill>
                <a:latin typeface="Arial" charset="0"/>
                <a:ea typeface="Arial" charset="0"/>
                <a:cs typeface="Arial" charset="0"/>
              </a:defRPr>
            </a:lvl2pPr>
            <a:lvl3pPr marL="1143000" indent="-228600" eaLnBrk="0" hangingPunct="0">
              <a:defRPr sz="2800">
                <a:solidFill>
                  <a:srgbClr val="FFFF00"/>
                </a:solidFill>
                <a:latin typeface="Arial" charset="0"/>
                <a:ea typeface="Arial" charset="0"/>
                <a:cs typeface="Arial" charset="0"/>
              </a:defRPr>
            </a:lvl3pPr>
            <a:lvl4pPr marL="1600200" indent="-228600" eaLnBrk="0" hangingPunct="0">
              <a:defRPr sz="2800">
                <a:solidFill>
                  <a:srgbClr val="FFFF00"/>
                </a:solidFill>
                <a:latin typeface="Arial" charset="0"/>
                <a:ea typeface="Arial" charset="0"/>
                <a:cs typeface="Arial" charset="0"/>
              </a:defRPr>
            </a:lvl4pPr>
            <a:lvl5pPr marL="2057400" indent="-228600" eaLnBrk="0" hangingPunct="0">
              <a:defRPr sz="2800">
                <a:solidFill>
                  <a:srgbClr val="FFFF00"/>
                </a:solidFill>
                <a:latin typeface="Arial" charset="0"/>
                <a:ea typeface="Arial" charset="0"/>
                <a:cs typeface="Arial" charset="0"/>
              </a:defRPr>
            </a:lvl5pPr>
            <a:lvl6pPr marL="2514600" indent="-228600" eaLnBrk="0" fontAlgn="base" hangingPunct="0">
              <a:spcBef>
                <a:spcPct val="0"/>
              </a:spcBef>
              <a:spcAft>
                <a:spcPct val="0"/>
              </a:spcAft>
              <a:defRPr sz="2800">
                <a:solidFill>
                  <a:srgbClr val="FFFF00"/>
                </a:solidFill>
                <a:latin typeface="Arial" charset="0"/>
                <a:ea typeface="Arial" charset="0"/>
                <a:cs typeface="Arial" charset="0"/>
              </a:defRPr>
            </a:lvl6pPr>
            <a:lvl7pPr marL="2971800" indent="-228600" eaLnBrk="0" fontAlgn="base" hangingPunct="0">
              <a:spcBef>
                <a:spcPct val="0"/>
              </a:spcBef>
              <a:spcAft>
                <a:spcPct val="0"/>
              </a:spcAft>
              <a:defRPr sz="2800">
                <a:solidFill>
                  <a:srgbClr val="FFFF00"/>
                </a:solidFill>
                <a:latin typeface="Arial" charset="0"/>
                <a:ea typeface="Arial" charset="0"/>
                <a:cs typeface="Arial" charset="0"/>
              </a:defRPr>
            </a:lvl7pPr>
            <a:lvl8pPr marL="3429000" indent="-228600" eaLnBrk="0" fontAlgn="base" hangingPunct="0">
              <a:spcBef>
                <a:spcPct val="0"/>
              </a:spcBef>
              <a:spcAft>
                <a:spcPct val="0"/>
              </a:spcAft>
              <a:defRPr sz="2800">
                <a:solidFill>
                  <a:srgbClr val="FFFF00"/>
                </a:solidFill>
                <a:latin typeface="Arial" charset="0"/>
                <a:ea typeface="Arial" charset="0"/>
                <a:cs typeface="Arial" charset="0"/>
              </a:defRPr>
            </a:lvl8pPr>
            <a:lvl9pPr marL="3886200" indent="-228600" eaLnBrk="0" fontAlgn="base" hangingPunct="0">
              <a:spcBef>
                <a:spcPct val="0"/>
              </a:spcBef>
              <a:spcAft>
                <a:spcPct val="0"/>
              </a:spcAft>
              <a:defRPr sz="2800">
                <a:solidFill>
                  <a:srgbClr val="FFFF00"/>
                </a:solidFill>
                <a:latin typeface="Arial" charset="0"/>
                <a:ea typeface="Arial" charset="0"/>
                <a:cs typeface="Arial" charset="0"/>
              </a:defRPr>
            </a:lvl9pPr>
          </a:lstStyle>
          <a:p>
            <a:pPr eaLnBrk="1" hangingPunct="1"/>
            <a:r>
              <a:rPr lang="en-US" sz="3600" dirty="0">
                <a:solidFill>
                  <a:srgbClr val="000000"/>
                </a:solidFill>
                <a:latin typeface="Goudy Old Style (Headings)"/>
                <a:cs typeface="Goudy Old Style (Headings)"/>
              </a:rPr>
              <a:t>The War is Over!</a:t>
            </a:r>
            <a:endParaRPr lang="en-CA" sz="2400" dirty="0">
              <a:solidFill>
                <a:srgbClr val="000000"/>
              </a:solidFill>
              <a:latin typeface="Goudy Old Style (Headings)"/>
              <a:cs typeface="Goudy Old Style (Headings)"/>
            </a:endParaRPr>
          </a:p>
        </p:txBody>
      </p:sp>
      <p:sp>
        <p:nvSpPr>
          <p:cNvPr id="2" name="TextBox 1"/>
          <p:cNvSpPr txBox="1"/>
          <p:nvPr/>
        </p:nvSpPr>
        <p:spPr>
          <a:xfrm>
            <a:off x="360169" y="3977182"/>
            <a:ext cx="3279424" cy="2677656"/>
          </a:xfrm>
          <a:prstGeom prst="rect">
            <a:avLst/>
          </a:prstGeom>
          <a:noFill/>
        </p:spPr>
        <p:txBody>
          <a:bodyPr wrap="square" rtlCol="0">
            <a:spAutoFit/>
          </a:bodyPr>
          <a:lstStyle/>
          <a:p>
            <a:pPr marL="285750" indent="-285750">
              <a:buFont typeface="Arial"/>
              <a:buChar char="•"/>
            </a:pPr>
            <a:r>
              <a:rPr lang="en-US" sz="2800" dirty="0"/>
              <a:t>The Great War has just ended and people look forward to going back to a normal life</a:t>
            </a:r>
          </a:p>
        </p:txBody>
      </p:sp>
    </p:spTree>
    <p:extLst>
      <p:ext uri="{BB962C8B-B14F-4D97-AF65-F5344CB8AC3E}">
        <p14:creationId xmlns:p14="http://schemas.microsoft.com/office/powerpoint/2010/main" val="205691691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1958</TotalTime>
  <Words>1961</Words>
  <Application>Microsoft Office PowerPoint</Application>
  <PresentationFormat>On-screen Show (4:3)</PresentationFormat>
  <Paragraphs>195</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Goudy Old Style</vt:lpstr>
      <vt:lpstr>Goudy Old Style (Headings)</vt:lpstr>
      <vt:lpstr>Impact</vt:lpstr>
      <vt:lpstr>Rockwell</vt:lpstr>
      <vt:lpstr>Inkwell</vt:lpstr>
      <vt:lpstr> The Roaring 20s and Dirty 30s</vt:lpstr>
      <vt:lpstr>“The Roaring Twenties!”: A Prelude </vt:lpstr>
      <vt:lpstr>A Time of Change</vt:lpstr>
      <vt:lpstr>Overview</vt:lpstr>
      <vt:lpstr>What do you know about the 1920s?</vt:lpstr>
      <vt:lpstr>What do you know about the 1920s?</vt:lpstr>
      <vt:lpstr>What do you know about the 1920s?</vt:lpstr>
      <vt:lpstr>What do you know about the 1920s?</vt:lpstr>
      <vt:lpstr>PowerPoint Presentation</vt:lpstr>
      <vt:lpstr>PowerPoint Presentation</vt:lpstr>
      <vt:lpstr>PowerPoint Presentation</vt:lpstr>
      <vt:lpstr>Increase in Wealth</vt:lpstr>
      <vt:lpstr>New forms of Entertainment!</vt:lpstr>
      <vt:lpstr>PowerPoint Presentation</vt:lpstr>
      <vt:lpstr>William Lyon Mackenzie King</vt:lpstr>
      <vt:lpstr>Foreign Policy</vt:lpstr>
      <vt:lpstr>Winnipeg General Strike</vt:lpstr>
      <vt:lpstr>Problems on the Rise …</vt:lpstr>
      <vt:lpstr>Economic Problems</vt:lpstr>
      <vt:lpstr>Stock Market </vt:lpstr>
      <vt:lpstr>Stock Market (cont’d)</vt:lpstr>
      <vt:lpstr>PowerPoint Presentation</vt:lpstr>
      <vt:lpstr>Collapse!</vt:lpstr>
      <vt:lpstr>Other Economic Problems </vt:lpstr>
      <vt:lpstr>PowerPoint Presentation</vt:lpstr>
      <vt:lpstr>Reality Check!</vt:lpstr>
      <vt:lpstr>PowerPoint Presentation</vt:lpstr>
      <vt:lpstr>PowerPoint Presentation</vt:lpstr>
      <vt:lpstr>Reality Sets In … </vt:lpstr>
      <vt:lpstr>The Depression Hits Home!</vt:lpstr>
      <vt:lpstr>PowerPoint Presentation</vt:lpstr>
      <vt:lpstr>PowerPoint Presentation</vt:lpstr>
      <vt:lpstr>On the Prairies …</vt:lpstr>
      <vt:lpstr>PowerPoint Presentation</vt:lpstr>
      <vt:lpstr>In Canada …</vt:lpstr>
      <vt:lpstr>PowerPoint Presentation</vt:lpstr>
      <vt:lpstr>A New Prime Minister</vt:lpstr>
      <vt:lpstr>Terminology</vt:lpstr>
      <vt:lpstr>“Bonfire Bennett”</vt:lpstr>
      <vt:lpstr>Work Camps</vt:lpstr>
      <vt:lpstr>PowerPoint Presentation</vt:lpstr>
      <vt:lpstr>Creation of the CCF</vt:lpstr>
      <vt:lpstr>Last Minute Change?</vt:lpstr>
      <vt:lpstr>King Once Again in Power</vt:lpstr>
      <vt:lpstr>Socialism in the Prairies</vt:lpstr>
      <vt:lpstr>Communism</vt:lpstr>
      <vt:lpstr>Communism</vt:lpstr>
      <vt:lpstr>PowerPoint Presentation</vt:lpstr>
      <vt:lpstr>PowerPoint Presentation</vt:lpstr>
      <vt:lpstr>CCF</vt:lpstr>
      <vt:lpstr>Regina Manifesto</vt:lpstr>
      <vt:lpstr>PowerPoint Presentation</vt:lpstr>
      <vt:lpstr>PowerPoint Presentation</vt:lpstr>
      <vt:lpstr>Legacy of the Depression</vt:lpstr>
      <vt:lpstr>Legacy of the Depression</vt:lpstr>
      <vt:lpstr>Legacy of the Depression</vt:lpstr>
      <vt:lpstr>So how did the Great Depression end anyway?  </vt:lpstr>
      <vt:lpstr>ONE</vt:lpstr>
      <vt:lpstr>MAN</vt:lpstr>
      <vt:lpstr>PowerPoint Presentation</vt:lpstr>
      <vt:lpstr>An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 The Great Depression (“The Dirty Thirties”)</dc:title>
  <dc:creator>Shaun Dyck</dc:creator>
  <cp:lastModifiedBy>Murray Neudorf</cp:lastModifiedBy>
  <cp:revision>46</cp:revision>
  <dcterms:created xsi:type="dcterms:W3CDTF">2012-06-15T02:43:23Z</dcterms:created>
  <dcterms:modified xsi:type="dcterms:W3CDTF">2020-01-04T21:35:02Z</dcterms:modified>
</cp:coreProperties>
</file>