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5" r:id="rId5"/>
    <p:sldId id="264" r:id="rId6"/>
    <p:sldId id="263" r:id="rId7"/>
    <p:sldId id="262" r:id="rId8"/>
    <p:sldId id="261" r:id="rId9"/>
    <p:sldId id="260" r:id="rId10"/>
    <p:sldId id="258" r:id="rId11"/>
    <p:sldId id="259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6" r:id="rId22"/>
    <p:sldId id="277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7" d="100"/>
          <a:sy n="87" d="100"/>
        </p:scale>
        <p:origin x="64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D0D6-F67B-4ECA-B470-DDE88A85D61C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DC11-F07C-4646-8228-50654FA0D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92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D0D6-F67B-4ECA-B470-DDE88A85D61C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DC11-F07C-4646-8228-50654FA0D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64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D0D6-F67B-4ECA-B470-DDE88A85D61C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DC11-F07C-4646-8228-50654FA0D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5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D0D6-F67B-4ECA-B470-DDE88A85D61C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DC11-F07C-4646-8228-50654FA0D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1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D0D6-F67B-4ECA-B470-DDE88A85D61C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DC11-F07C-4646-8228-50654FA0D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7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D0D6-F67B-4ECA-B470-DDE88A85D61C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DC11-F07C-4646-8228-50654FA0D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7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D0D6-F67B-4ECA-B470-DDE88A85D61C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DC11-F07C-4646-8228-50654FA0D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9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D0D6-F67B-4ECA-B470-DDE88A85D61C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DC11-F07C-4646-8228-50654FA0D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3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D0D6-F67B-4ECA-B470-DDE88A85D61C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DC11-F07C-4646-8228-50654FA0D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9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D0D6-F67B-4ECA-B470-DDE88A85D61C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DC11-F07C-4646-8228-50654FA0D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6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D0D6-F67B-4ECA-B470-DDE88A85D61C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DC11-F07C-4646-8228-50654FA0D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5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FD0D6-F67B-4ECA-B470-DDE88A85D61C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6DC11-F07C-4646-8228-50654FA0D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9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96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8123"/>
            <a:ext cx="9144000" cy="2387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First World War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75723"/>
            <a:ext cx="9144000" cy="16557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Bloodiest Conflict in Canadian History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72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364" y="0"/>
            <a:ext cx="12212364" cy="7452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034" y="741438"/>
            <a:ext cx="7969567" cy="596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28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364" y="0"/>
            <a:ext cx="12212364" cy="7452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Battle of Passchendaele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680" y="2148840"/>
            <a:ext cx="104851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The Canadians were tasked with capturing a hill outside of the village of Passchendaele, Belgium (Hill 70).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The Canadians were eventually successful, though at a great cost.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The campaign would be one of the bloodiest of the war with over 500,000 casualties on both sides.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Though they were successful, this victory did nothing to end the war.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This battle came to characterize the senseless nature of the entire conflict.</a:t>
            </a:r>
          </a:p>
        </p:txBody>
      </p:sp>
    </p:spTree>
    <p:extLst>
      <p:ext uri="{BB962C8B-B14F-4D97-AF65-F5344CB8AC3E}">
        <p14:creationId xmlns:p14="http://schemas.microsoft.com/office/powerpoint/2010/main" val="1144008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364" y="0"/>
            <a:ext cx="12212364" cy="7452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678" y="540067"/>
            <a:ext cx="8275742" cy="650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14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364" y="0"/>
            <a:ext cx="12212364" cy="7452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992" y="182880"/>
            <a:ext cx="86920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98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364" y="0"/>
            <a:ext cx="12212364" cy="7452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941" y="764857"/>
            <a:ext cx="7484859" cy="609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15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12364" cy="7452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Borden and Conscription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1080" y="1508760"/>
            <a:ext cx="103327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Early in the war the only information Borden could get concerning the war was the newspaper.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Eventually went to Europe and after witnessing the conditions.  This persuaded him that conscription was needed despite the fact that he had campaigned against 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He offered a coalition with Laurier’s Liberals to get support, but Laurier refused.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Borden would create a Union Government to maintain power and pass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Conscription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Universal suffrage for soldiers overseas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Universal suffrage for women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Union Gov’t – 12 Conservatives, 9 Liberals and Independents, and 1 </a:t>
            </a:r>
            <a:r>
              <a:rPr lang="en-US" sz="2400" dirty="0" err="1" smtClean="0">
                <a:solidFill>
                  <a:schemeClr val="bg1"/>
                </a:solidFill>
              </a:rPr>
              <a:t>Labour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948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364" y="0"/>
            <a:ext cx="12212364" cy="7452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680" y="297180"/>
            <a:ext cx="4318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22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364" y="0"/>
            <a:ext cx="12212364" cy="7452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1344930"/>
            <a:ext cx="4084320" cy="1325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Anti-conscription rally in Montreal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344930"/>
            <a:ext cx="6096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18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8885" y="0"/>
            <a:ext cx="12212364" cy="7452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18" y="657733"/>
            <a:ext cx="5331380" cy="516516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Henri Bourassa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Highly critical of the fact that the gov’t did not bring decision to enter the war to Parliament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Strong Quebec nationalist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anti-conscription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321" y="797782"/>
            <a:ext cx="4355782" cy="606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23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364" y="0"/>
            <a:ext cx="12212364" cy="7452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Final Phase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179320"/>
            <a:ext cx="102412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In 1918 German armies moved from the East to the Western Front after the collapse of Russia.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Quebec Easter Riots– 4 dead at anti-conscription rally in Montreal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Halifax Explosion – Over 1,600 killed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The Hundred Days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The United States entered the war in 1917 and by summer 1918 American forces began to help the Allies push the Germans back.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Final Allied offensive of the war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86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364" y="0"/>
            <a:ext cx="12212364" cy="7452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504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Going to War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77" y="1557655"/>
            <a:ext cx="3581378" cy="48431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02480" y="1935480"/>
            <a:ext cx="7101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Canada didn’t decide to go to war in 1914, but were automatically at war with Germany when Britain declared war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The Liberal opposition under Laurier urged Conservative Prime Minister Robert Borden to use the new War Measures Act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War Measures Act – adopted in 1914, it gave the gov’t broad powers to maintain security during times of war or insurrection.  Allowed gov’t to rule by decree.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831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364" y="0"/>
            <a:ext cx="12212364" cy="7452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Battle of </a:t>
            </a:r>
            <a:r>
              <a:rPr lang="en-US" dirty="0" err="1" smtClean="0">
                <a:solidFill>
                  <a:schemeClr val="bg1"/>
                </a:solidFill>
              </a:rPr>
              <a:t>Cambrai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292" y="1971993"/>
            <a:ext cx="6865416" cy="440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27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364" y="0"/>
            <a:ext cx="12212364" cy="7452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443" y="1038225"/>
            <a:ext cx="8857570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64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12364" cy="7452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Aftermath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5373" y="1822704"/>
            <a:ext cx="10195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Canada alone had over 60,000 war dead.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Canadian government assumed many roles it had not had before: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mtClean="0">
                <a:solidFill>
                  <a:schemeClr val="bg1"/>
                </a:solidFill>
              </a:rPr>
              <a:t>Income tax (</a:t>
            </a:r>
            <a:r>
              <a:rPr lang="en-US" sz="2400" smtClean="0">
                <a:solidFill>
                  <a:schemeClr val="bg1"/>
                </a:solidFill>
              </a:rPr>
              <a:t>1913 to 1918 Canada’s debt rose from $400 million to $2.5 billion.)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Many, including women, won the right to vote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New government departments created (ex. </a:t>
            </a:r>
            <a:r>
              <a:rPr lang="en-US" sz="2400" dirty="0" err="1" smtClean="0">
                <a:solidFill>
                  <a:schemeClr val="bg1"/>
                </a:solidFill>
              </a:rPr>
              <a:t>Dept</a:t>
            </a:r>
            <a:r>
              <a:rPr lang="en-US" sz="2400" dirty="0" smtClean="0">
                <a:solidFill>
                  <a:schemeClr val="bg1"/>
                </a:solidFill>
              </a:rPr>
              <a:t> of Veteran’s Affairs)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Canadians proved themselves some of the most effective soldiers on the Western Front.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Canada’s standing in the world increased dramatically (signed Treaty of Versailles)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623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364" y="0"/>
            <a:ext cx="12212364" cy="7452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167" y="1196759"/>
            <a:ext cx="7473665" cy="539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09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364" y="0"/>
            <a:ext cx="12212364" cy="7452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Recruitment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951" y="601980"/>
            <a:ext cx="4020849" cy="624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5840" y="2055813"/>
            <a:ext cx="57454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The unemployed flocked to enlist.  The target for the Canadian Expeditionary Force was 50,000 men by the end of 1914.  By the summer of 1915, it had reached 150,000.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After seeing the front lines, Borden committed 500,000 men to the British, but Canada was running out of volunteers.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Conflict between English and French renewed.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37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364" y="0"/>
            <a:ext cx="12212364" cy="7452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89583"/>
            <a:ext cx="4541520" cy="6197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390" y="359954"/>
            <a:ext cx="4335780" cy="645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93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364" y="0"/>
            <a:ext cx="12212364" cy="7452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443" y="365125"/>
            <a:ext cx="450135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520" y="365125"/>
            <a:ext cx="4327207" cy="679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22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364" y="0"/>
            <a:ext cx="12212364" cy="7452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Canadian Expeditionary Force (CEF)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250" y="1690688"/>
            <a:ext cx="22479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875" y="5126355"/>
            <a:ext cx="3676650" cy="1238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828800"/>
            <a:ext cx="67970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Minister of Militia Sam Hughes insisted on choosing officers and retaining the Canadian-made Ross rifle.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Many of them incompetent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Rifle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Ross believed the Canadians would be natural soldiers but early results revealed that they would have many lessons to learn.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6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364" y="0"/>
            <a:ext cx="12212364" cy="7452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Battle of </a:t>
            </a:r>
            <a:r>
              <a:rPr lang="en-US" dirty="0" err="1" smtClean="0">
                <a:solidFill>
                  <a:schemeClr val="bg1"/>
                </a:solidFill>
              </a:rPr>
              <a:t>Vimy</a:t>
            </a:r>
            <a:r>
              <a:rPr lang="en-US" dirty="0" smtClean="0">
                <a:solidFill>
                  <a:schemeClr val="bg1"/>
                </a:solidFill>
              </a:rPr>
              <a:t> Ridge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859280"/>
            <a:ext cx="982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For the first time all four Canadian divisions fought together under a Canadian commander, General Arthur Currie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On Easter weekend 1917 the Canadians captured the ridge, an objective neither the French nor British were able to accomplish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It was the largest territorial gain of the war to that point.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Often celebrated as Canada’s greatest military victory.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“We went up the ridge as Albertans and Nova </a:t>
            </a:r>
            <a:r>
              <a:rPr lang="en-US" sz="2400" dirty="0" err="1" smtClean="0">
                <a:solidFill>
                  <a:schemeClr val="bg1"/>
                </a:solidFill>
              </a:rPr>
              <a:t>Scotians</a:t>
            </a:r>
            <a:r>
              <a:rPr lang="en-US" sz="2400" dirty="0" smtClean="0">
                <a:solidFill>
                  <a:schemeClr val="bg1"/>
                </a:solidFill>
              </a:rPr>
              <a:t>.  We came down the ridge as Canadians.”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Canadians suffered over 10,000 casualties.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83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364" y="0"/>
            <a:ext cx="12212364" cy="7452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734" y="563879"/>
            <a:ext cx="8784168" cy="632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9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364" y="0"/>
            <a:ext cx="12212364" cy="7452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715617"/>
            <a:ext cx="4709160" cy="614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25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631</Words>
  <Application>Microsoft Office PowerPoint</Application>
  <PresentationFormat>Widescreen</PresentationFormat>
  <Paragraphs>56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The First World War</vt:lpstr>
      <vt:lpstr>Going to War</vt:lpstr>
      <vt:lpstr>Recruitment </vt:lpstr>
      <vt:lpstr>PowerPoint Presentation</vt:lpstr>
      <vt:lpstr>PowerPoint Presentation</vt:lpstr>
      <vt:lpstr>Canadian Expeditionary Force (CEF)</vt:lpstr>
      <vt:lpstr>Battle of Vimy Ridge</vt:lpstr>
      <vt:lpstr>PowerPoint Presentation</vt:lpstr>
      <vt:lpstr>PowerPoint Presentation</vt:lpstr>
      <vt:lpstr>PowerPoint Presentation</vt:lpstr>
      <vt:lpstr>The Battle of Passchendaele</vt:lpstr>
      <vt:lpstr>PowerPoint Presentation</vt:lpstr>
      <vt:lpstr>PowerPoint Presentation</vt:lpstr>
      <vt:lpstr>PowerPoint Presentation</vt:lpstr>
      <vt:lpstr>Borden and Conscription</vt:lpstr>
      <vt:lpstr>PowerPoint Presentation</vt:lpstr>
      <vt:lpstr>Anti-conscription rally in Montreal</vt:lpstr>
      <vt:lpstr>Henri Bourassa  Highly critical of the fact that the gov’t did not bring decision to enter the war to Parliament  Strong Quebec nationalist  anti-conscription   </vt:lpstr>
      <vt:lpstr>The Final Phase</vt:lpstr>
      <vt:lpstr>Battle of Cambrai</vt:lpstr>
      <vt:lpstr>PowerPoint Presentation</vt:lpstr>
      <vt:lpstr>Aftermath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World War</dc:title>
  <dc:creator>Murray Neudorf</dc:creator>
  <cp:lastModifiedBy>Murray Neudorf</cp:lastModifiedBy>
  <cp:revision>12</cp:revision>
  <dcterms:created xsi:type="dcterms:W3CDTF">2019-12-15T02:45:17Z</dcterms:created>
  <dcterms:modified xsi:type="dcterms:W3CDTF">2019-12-16T05:11:28Z</dcterms:modified>
</cp:coreProperties>
</file>