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8" r:id="rId6"/>
    <p:sldId id="269" r:id="rId7"/>
    <p:sldId id="290" r:id="rId8"/>
    <p:sldId id="291" r:id="rId9"/>
    <p:sldId id="270" r:id="rId10"/>
    <p:sldId id="271"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95" d="100"/>
          <a:sy n="95" d="100"/>
        </p:scale>
        <p:origin x="1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10/4/2022</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10/4/2022</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10/4/2022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10/4/2022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10/4/2022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10/4/2022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10/4/2022</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10/4/2022</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10/4/2022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canadianheritage.org/images/large/10154.jpg" TargetMode="External"/><Relationship Id="rId1" Type="http://schemas.openxmlformats.org/officeDocument/2006/relationships/slideLayout" Target="../slideLayouts/slideLayout7.xml"/><Relationship Id="rId6" Type="http://schemas.openxmlformats.org/officeDocument/2006/relationships/hyperlink" Target="http://www.canadianheritage.org/images/large/21909.jpg" TargetMode="External"/><Relationship Id="rId5" Type="http://schemas.openxmlformats.org/officeDocument/2006/relationships/image" Target="../media/image6.jpeg"/><Relationship Id="rId4" Type="http://schemas.openxmlformats.org/officeDocument/2006/relationships/hyperlink" Target="http://www.canadianheritage.org/images/large/21844.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civilization.ca/cwm/gallery1/images/model2_38_lrg.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1.4 The Fall of New France</a:t>
            </a:r>
          </a:p>
        </p:txBody>
      </p:sp>
    </p:spTree>
    <p:extLst>
      <p:ext uri="{BB962C8B-B14F-4D97-AF65-F5344CB8AC3E}">
        <p14:creationId xmlns:p14="http://schemas.microsoft.com/office/powerpoint/2010/main" val="323479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1013" y="490583"/>
            <a:ext cx="8108674" cy="5976477"/>
          </a:xfrm>
        </p:spPr>
        <p:txBody>
          <a:bodyPr>
            <a:normAutofit/>
          </a:bodyPr>
          <a:lstStyle/>
          <a:p>
            <a:r>
              <a:rPr lang="en-CA" sz="2800" dirty="0"/>
              <a:t>By 1758, most of the Ohio Valley was in British hands.</a:t>
            </a:r>
          </a:p>
          <a:p>
            <a:r>
              <a:rPr lang="en-CA" sz="2800" dirty="0"/>
              <a:t>Later that year, the fortress of </a:t>
            </a:r>
            <a:r>
              <a:rPr lang="en-CA" sz="2800" dirty="0" err="1"/>
              <a:t>Louisbourg</a:t>
            </a:r>
            <a:r>
              <a:rPr lang="en-CA" sz="2800" dirty="0"/>
              <a:t> (in Nova Scotia) was taken over by the British, meaning they could attack the heart of Nouvelle-France through the St. Lawrence, as well as from the south.</a:t>
            </a:r>
          </a:p>
        </p:txBody>
      </p:sp>
    </p:spTree>
    <p:extLst>
      <p:ext uri="{BB962C8B-B14F-4D97-AF65-F5344CB8AC3E}">
        <p14:creationId xmlns:p14="http://schemas.microsoft.com/office/powerpoint/2010/main" val="297547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10154.jpg">
            <a:hlinkClick r:id="rId2"/>
          </p:cNvPr>
          <p:cNvPicPr>
            <a:picLocks noChangeAspect="1" noChangeArrowheads="1"/>
          </p:cNvPicPr>
          <p:nvPr/>
        </p:nvPicPr>
        <p:blipFill>
          <a:blip r:embed="rId3" cstate="print"/>
          <a:srcRect l="4179" r="3874"/>
          <a:stretch>
            <a:fillRect/>
          </a:stretch>
        </p:blipFill>
        <p:spPr bwMode="auto">
          <a:xfrm>
            <a:off x="639419" y="3429000"/>
            <a:ext cx="1546622" cy="2571750"/>
          </a:xfrm>
          <a:prstGeom prst="rect">
            <a:avLst/>
          </a:prstGeom>
          <a:noFill/>
        </p:spPr>
      </p:pic>
      <p:sp>
        <p:nvSpPr>
          <p:cNvPr id="4102" name="Text Box 6"/>
          <p:cNvSpPr txBox="1">
            <a:spLocks noChangeArrowheads="1"/>
          </p:cNvSpPr>
          <p:nvPr/>
        </p:nvSpPr>
        <p:spPr bwMode="auto">
          <a:xfrm>
            <a:off x="4286249" y="477078"/>
            <a:ext cx="4499941" cy="2554545"/>
          </a:xfrm>
          <a:prstGeom prst="rect">
            <a:avLst/>
          </a:prstGeom>
          <a:noFill/>
          <a:ln w="9525">
            <a:noFill/>
            <a:miter lim="800000"/>
            <a:headEnd/>
            <a:tailEnd/>
          </a:ln>
          <a:effectLst/>
        </p:spPr>
        <p:txBody>
          <a:bodyPr wrap="square">
            <a:spAutoFit/>
          </a:bodyPr>
          <a:lstStyle/>
          <a:p>
            <a:pPr algn="ctr">
              <a:spcBef>
                <a:spcPct val="50000"/>
              </a:spcBef>
            </a:pPr>
            <a:r>
              <a:rPr lang="en-US" sz="2000" dirty="0">
                <a:latin typeface="+mj-lt"/>
                <a:cs typeface="Arial" charset="0"/>
              </a:rPr>
              <a:t>At daybreak, Montcalm mobilized his 4,500 men without waiting for reinforcements from the detachment led by Louis-Antoine de Bougainville. The regular French troops, assisted by inexperienced militiamen who were deployed hastily to the battlefield, found themselves on the offensive. </a:t>
            </a:r>
            <a:endParaRPr lang="en-US" sz="2000" dirty="0">
              <a:latin typeface="+mj-lt"/>
            </a:endParaRPr>
          </a:p>
        </p:txBody>
      </p:sp>
      <p:pic>
        <p:nvPicPr>
          <p:cNvPr id="4103" name="Picture 7" descr="21844.jpg">
            <a:hlinkClick r:id="rId4"/>
          </p:cNvPr>
          <p:cNvPicPr>
            <a:picLocks noChangeAspect="1" noChangeArrowheads="1"/>
          </p:cNvPicPr>
          <p:nvPr/>
        </p:nvPicPr>
        <p:blipFill>
          <a:blip r:embed="rId5" cstate="print"/>
          <a:srcRect/>
          <a:stretch>
            <a:fillRect/>
          </a:stretch>
        </p:blipFill>
        <p:spPr bwMode="auto">
          <a:xfrm>
            <a:off x="1143001" y="477078"/>
            <a:ext cx="2914650" cy="2266950"/>
          </a:xfrm>
          <a:prstGeom prst="rect">
            <a:avLst/>
          </a:prstGeom>
          <a:noFill/>
        </p:spPr>
      </p:pic>
      <p:pic>
        <p:nvPicPr>
          <p:cNvPr id="4105" name="Picture 9" descr="21909.jpg">
            <a:hlinkClick r:id="rId6"/>
          </p:cNvPr>
          <p:cNvPicPr>
            <a:picLocks noChangeAspect="1" noChangeArrowheads="1"/>
          </p:cNvPicPr>
          <p:nvPr/>
        </p:nvPicPr>
        <p:blipFill>
          <a:blip r:embed="rId7" cstate="print"/>
          <a:srcRect/>
          <a:stretch>
            <a:fillRect/>
          </a:stretch>
        </p:blipFill>
        <p:spPr bwMode="auto">
          <a:xfrm>
            <a:off x="6557340" y="3807641"/>
            <a:ext cx="2228850" cy="2396729"/>
          </a:xfrm>
          <a:prstGeom prst="rect">
            <a:avLst/>
          </a:prstGeom>
          <a:noFill/>
        </p:spPr>
      </p:pic>
      <p:sp>
        <p:nvSpPr>
          <p:cNvPr id="4106" name="Text Box 10"/>
          <p:cNvSpPr txBox="1">
            <a:spLocks noChangeArrowheads="1"/>
          </p:cNvSpPr>
          <p:nvPr/>
        </p:nvSpPr>
        <p:spPr bwMode="auto">
          <a:xfrm>
            <a:off x="2743200" y="3657600"/>
            <a:ext cx="2343150" cy="300082"/>
          </a:xfrm>
          <a:prstGeom prst="rect">
            <a:avLst/>
          </a:prstGeom>
          <a:noFill/>
          <a:ln w="9525">
            <a:noFill/>
            <a:miter lim="800000"/>
            <a:headEnd/>
            <a:tailEnd/>
          </a:ln>
          <a:effectLst/>
        </p:spPr>
        <p:txBody>
          <a:bodyPr>
            <a:spAutoFit/>
          </a:bodyPr>
          <a:lstStyle/>
          <a:p>
            <a:pPr>
              <a:spcBef>
                <a:spcPct val="50000"/>
              </a:spcBef>
            </a:pPr>
            <a:endParaRPr lang="en-US" sz="1350"/>
          </a:p>
        </p:txBody>
      </p:sp>
      <p:sp>
        <p:nvSpPr>
          <p:cNvPr id="4107" name="Text Box 11"/>
          <p:cNvSpPr txBox="1">
            <a:spLocks noChangeArrowheads="1"/>
          </p:cNvSpPr>
          <p:nvPr/>
        </p:nvSpPr>
        <p:spPr bwMode="auto">
          <a:xfrm>
            <a:off x="2385391" y="3429000"/>
            <a:ext cx="4171949" cy="2619948"/>
          </a:xfrm>
          <a:prstGeom prst="rect">
            <a:avLst/>
          </a:prstGeom>
          <a:noFill/>
          <a:ln w="9525">
            <a:noFill/>
            <a:miter lim="800000"/>
            <a:headEnd/>
            <a:tailEnd/>
          </a:ln>
          <a:effectLst/>
        </p:spPr>
        <p:txBody>
          <a:bodyPr wrap="square">
            <a:spAutoFit/>
          </a:bodyPr>
          <a:lstStyle/>
          <a:p>
            <a:pPr algn="ctr">
              <a:spcBef>
                <a:spcPct val="50000"/>
              </a:spcBef>
            </a:pPr>
            <a:r>
              <a:rPr lang="en-US" dirty="0">
                <a:latin typeface="+mj-lt"/>
                <a:cs typeface="Arial" charset="0"/>
              </a:rPr>
              <a:t>The English bore fire from the French troops, allowed them to advance, and then responded with heavy fire their own, which created large gaps in the French ranks. In half an hour, the battle was over and the French army was in retreat. Both Wolfe and Montcalm died of wounds sustained in battle.</a:t>
            </a:r>
            <a:endParaRPr lang="en-US" dirty="0">
              <a:latin typeface="+mj-lt"/>
            </a:endParaRPr>
          </a:p>
          <a:p>
            <a:pPr>
              <a:spcBef>
                <a:spcPct val="50000"/>
              </a:spcBef>
            </a:pPr>
            <a:endParaRPr lang="en-US" sz="1350" dirty="0"/>
          </a:p>
        </p:txBody>
      </p:sp>
    </p:spTree>
    <p:extLst>
      <p:ext uri="{BB962C8B-B14F-4D97-AF65-F5344CB8AC3E}">
        <p14:creationId xmlns:p14="http://schemas.microsoft.com/office/powerpoint/2010/main" val="115323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4751" y="406371"/>
            <a:ext cx="8201439" cy="2210544"/>
          </a:xfrm>
        </p:spPr>
        <p:txBody>
          <a:bodyPr anchor="t">
            <a:noAutofit/>
          </a:bodyPr>
          <a:lstStyle/>
          <a:p>
            <a:pPr algn="ctr"/>
            <a:r>
              <a:rPr lang="en-CA" sz="3200" dirty="0"/>
              <a:t>The French seemed to be in a stronger position. They were in a walled city, high above the river. The British were in ships on the river, and winter was approaching. Why did the British win the battle?</a:t>
            </a:r>
          </a:p>
        </p:txBody>
      </p:sp>
      <p:sp>
        <p:nvSpPr>
          <p:cNvPr id="2" name="Content Placeholder 1"/>
          <p:cNvSpPr>
            <a:spLocks noGrp="1"/>
          </p:cNvSpPr>
          <p:nvPr>
            <p:ph idx="1"/>
          </p:nvPr>
        </p:nvSpPr>
        <p:spPr>
          <a:xfrm>
            <a:off x="1499152" y="3633057"/>
            <a:ext cx="6172200" cy="2463950"/>
          </a:xfrm>
        </p:spPr>
        <p:txBody>
          <a:bodyPr>
            <a:normAutofit fontScale="77500" lnSpcReduction="20000"/>
          </a:bodyPr>
          <a:lstStyle/>
          <a:p>
            <a:r>
              <a:rPr lang="en-CA" dirty="0"/>
              <a:t>General Wolfe surprised the French, who was expecting him to attack the Beauport shore. Montcalm decided he had to dislodge the British from the Plains, as food was scarce in Quebec because of the British blockade. Rushing the French defenders back to the Plains from Beauport stretched their lines. The British were close together and disciplined. They cut the French down with rapid rifle fire.</a:t>
            </a:r>
          </a:p>
        </p:txBody>
      </p:sp>
    </p:spTree>
    <p:extLst>
      <p:ext uri="{BB962C8B-B14F-4D97-AF65-F5344CB8AC3E}">
        <p14:creationId xmlns:p14="http://schemas.microsoft.com/office/powerpoint/2010/main" val="7945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The Treaty of Paris, 1763</a:t>
            </a:r>
          </a:p>
        </p:txBody>
      </p:sp>
      <p:sp>
        <p:nvSpPr>
          <p:cNvPr id="4" name="Content Placeholder 3"/>
          <p:cNvSpPr>
            <a:spLocks noGrp="1"/>
          </p:cNvSpPr>
          <p:nvPr>
            <p:ph sz="half" idx="1"/>
          </p:nvPr>
        </p:nvSpPr>
        <p:spPr>
          <a:xfrm>
            <a:off x="457199" y="1524000"/>
            <a:ext cx="4472609" cy="4572000"/>
          </a:xfrm>
        </p:spPr>
        <p:txBody>
          <a:bodyPr>
            <a:normAutofit fontScale="92500" lnSpcReduction="20000"/>
          </a:bodyPr>
          <a:lstStyle/>
          <a:p>
            <a:r>
              <a:rPr lang="en-CA" b="1" dirty="0"/>
              <a:t>In 1763, the Seven Year’s War ended with the signing of the Treaty of Paris. </a:t>
            </a:r>
          </a:p>
          <a:p>
            <a:r>
              <a:rPr lang="en-CA" dirty="0"/>
              <a:t>Nouvelle-France was now officially in the hands of the British, except for the two small islands off Newfoundland, St Pierre et Miquelon.</a:t>
            </a:r>
          </a:p>
          <a:p>
            <a:r>
              <a:rPr lang="en-CA" dirty="0"/>
              <a:t>Spain gained the French colony of Louisiana and, in exchange, Britain added Florida to its colonial possessions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7308" y="1524000"/>
            <a:ext cx="3464692" cy="4293704"/>
          </a:xfrm>
        </p:spPr>
      </p:pic>
    </p:spTree>
    <p:extLst>
      <p:ext uri="{BB962C8B-B14F-4D97-AF65-F5344CB8AC3E}">
        <p14:creationId xmlns:p14="http://schemas.microsoft.com/office/powerpoint/2010/main" val="187158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First Nations &amp; the Treaty of Paris</a:t>
            </a:r>
          </a:p>
        </p:txBody>
      </p:sp>
      <p:sp>
        <p:nvSpPr>
          <p:cNvPr id="2" name="Content Placeholder 1"/>
          <p:cNvSpPr>
            <a:spLocks noGrp="1"/>
          </p:cNvSpPr>
          <p:nvPr>
            <p:ph idx="1"/>
          </p:nvPr>
        </p:nvSpPr>
        <p:spPr/>
        <p:txBody>
          <a:bodyPr>
            <a:normAutofit fontScale="92500"/>
          </a:bodyPr>
          <a:lstStyle/>
          <a:p>
            <a:r>
              <a:rPr lang="en-CA" b="1" dirty="0"/>
              <a:t>For the First Nations people, the Treaty of Paris resulted in a major shift in their relationship with the European colonies.</a:t>
            </a:r>
          </a:p>
          <a:p>
            <a:r>
              <a:rPr lang="en-CA" dirty="0"/>
              <a:t>During the century and a half that the French and British had been battling for control of North America, each First Nation made decisions to form alliances or remain neutral, depending on what it believed was in its best interest.</a:t>
            </a:r>
          </a:p>
          <a:p>
            <a:r>
              <a:rPr lang="en-CA" b="1" dirty="0"/>
              <a:t>With the British in control, First Nations lost their strategic bargaining position.</a:t>
            </a:r>
          </a:p>
          <a:p>
            <a:r>
              <a:rPr lang="en-CA" b="1" dirty="0"/>
              <a:t>As well, European newcomers were now encroaching farther and father into their lands.</a:t>
            </a:r>
          </a:p>
        </p:txBody>
      </p:sp>
    </p:spTree>
    <p:extLst>
      <p:ext uri="{BB962C8B-B14F-4D97-AF65-F5344CB8AC3E}">
        <p14:creationId xmlns:p14="http://schemas.microsoft.com/office/powerpoint/2010/main" val="32572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539" y="1053548"/>
            <a:ext cx="7924800" cy="3664226"/>
          </a:xfrm>
        </p:spPr>
        <p:txBody>
          <a:bodyPr>
            <a:normAutofit/>
          </a:bodyPr>
          <a:lstStyle/>
          <a:p>
            <a:pPr algn="ctr"/>
            <a:r>
              <a:rPr lang="en-CA" sz="3200" dirty="0">
                <a:solidFill>
                  <a:srgbClr val="002060"/>
                </a:solidFill>
              </a:rPr>
              <a:t>The British conquest of Quebec is considered to be one of the most important battles to take place on Canadian soil. Why is this so? How might different groups of people have different views on the historical significance of the British conquest?</a:t>
            </a:r>
          </a:p>
        </p:txBody>
      </p:sp>
    </p:spTree>
    <p:extLst>
      <p:ext uri="{BB962C8B-B14F-4D97-AF65-F5344CB8AC3E}">
        <p14:creationId xmlns:p14="http://schemas.microsoft.com/office/powerpoint/2010/main" val="168225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CA" altLang="en-US"/>
              <a:t>THE FALL OF NEW FRANCE</a:t>
            </a:r>
            <a:endParaRPr lang="en-US" altLang="en-US"/>
          </a:p>
        </p:txBody>
      </p:sp>
      <p:sp>
        <p:nvSpPr>
          <p:cNvPr id="3075" name="Rectangle 3"/>
          <p:cNvSpPr>
            <a:spLocks noGrp="1" noChangeArrowheads="1"/>
          </p:cNvSpPr>
          <p:nvPr>
            <p:ph type="subTitle" idx="1"/>
          </p:nvPr>
        </p:nvSpPr>
        <p:spPr/>
        <p:txBody>
          <a:bodyPr/>
          <a:lstStyle/>
          <a:p>
            <a:pPr eaLnBrk="1" hangingPunct="1"/>
            <a:r>
              <a:rPr lang="en-CA" altLang="en-US"/>
              <a:t>Top 5 Reasons</a:t>
            </a:r>
          </a:p>
          <a:p>
            <a:pPr eaLnBrk="1" hangingPunct="1"/>
            <a:endParaRPr lang="en-CA" altLang="en-US"/>
          </a:p>
          <a:p>
            <a:pPr eaLnBrk="1" hangingPunct="1"/>
            <a:endParaRPr lang="en-US" altLang="en-US"/>
          </a:p>
        </p:txBody>
      </p:sp>
    </p:spTree>
    <p:extLst>
      <p:ext uri="{BB962C8B-B14F-4D97-AF65-F5344CB8AC3E}">
        <p14:creationId xmlns:p14="http://schemas.microsoft.com/office/powerpoint/2010/main" val="2552291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CA" altLang="en-US"/>
              <a:t>1. GEOGRAPHY</a:t>
            </a:r>
            <a:endParaRPr lang="en-US" altLang="en-US"/>
          </a:p>
        </p:txBody>
      </p:sp>
      <p:sp>
        <p:nvSpPr>
          <p:cNvPr id="4099" name="Rectangle 3"/>
          <p:cNvSpPr>
            <a:spLocks noGrp="1" noChangeArrowheads="1"/>
          </p:cNvSpPr>
          <p:nvPr>
            <p:ph idx="1"/>
          </p:nvPr>
        </p:nvSpPr>
        <p:spPr/>
        <p:txBody>
          <a:bodyPr/>
          <a:lstStyle/>
          <a:p>
            <a:pPr eaLnBrk="1" hangingPunct="1"/>
            <a:r>
              <a:rPr lang="en-CA" altLang="en-US" dirty="0"/>
              <a:t>New France relied heavily on the St. Lawrence River.</a:t>
            </a:r>
          </a:p>
          <a:p>
            <a:pPr eaLnBrk="1" hangingPunct="1"/>
            <a:r>
              <a:rPr lang="en-CA" altLang="en-US" dirty="0"/>
              <a:t>Once </a:t>
            </a:r>
            <a:r>
              <a:rPr lang="en-CA" altLang="en-US" dirty="0" err="1"/>
              <a:t>Louisbourgh</a:t>
            </a:r>
            <a:r>
              <a:rPr lang="en-CA" altLang="en-US" dirty="0"/>
              <a:t> fell to the English, the colony was vulnerable to attack.</a:t>
            </a:r>
            <a:endParaRPr lang="en-US" altLang="en-US" dirty="0"/>
          </a:p>
        </p:txBody>
      </p:sp>
      <p:pic>
        <p:nvPicPr>
          <p:cNvPr id="4100" name="Picture 11" descr="inf006_006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790" y="3104965"/>
            <a:ext cx="3456384" cy="274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42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CA" altLang="en-US"/>
              <a:t>2. ECONOMY</a:t>
            </a:r>
            <a:endParaRPr lang="en-US" altLang="en-US"/>
          </a:p>
        </p:txBody>
      </p:sp>
      <p:sp>
        <p:nvSpPr>
          <p:cNvPr id="5123" name="Rectangle 3"/>
          <p:cNvSpPr>
            <a:spLocks noGrp="1" noChangeArrowheads="1"/>
          </p:cNvSpPr>
          <p:nvPr>
            <p:ph idx="1"/>
          </p:nvPr>
        </p:nvSpPr>
        <p:spPr/>
        <p:txBody>
          <a:bodyPr/>
          <a:lstStyle/>
          <a:p>
            <a:pPr eaLnBrk="1" hangingPunct="1"/>
            <a:r>
              <a:rPr lang="en-CA" altLang="en-US" dirty="0"/>
              <a:t>Mercantilism kept the colony dependent on France.</a:t>
            </a:r>
          </a:p>
          <a:p>
            <a:pPr eaLnBrk="1" hangingPunct="1"/>
            <a:r>
              <a:rPr lang="en-CA" altLang="en-US" dirty="0"/>
              <a:t>Lack of development kept the population very small (70,000).</a:t>
            </a:r>
          </a:p>
          <a:p>
            <a:pPr eaLnBrk="1" hangingPunct="1"/>
            <a:r>
              <a:rPr lang="en-CA" altLang="en-US" dirty="0"/>
              <a:t>The 13 colonies to the South (English) had about 1.5 million people.</a:t>
            </a:r>
            <a:endParaRPr lang="en-US" altLang="en-US" dirty="0"/>
          </a:p>
        </p:txBody>
      </p:sp>
    </p:spTree>
    <p:extLst>
      <p:ext uri="{BB962C8B-B14F-4D97-AF65-F5344CB8AC3E}">
        <p14:creationId xmlns:p14="http://schemas.microsoft.com/office/powerpoint/2010/main" val="48231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altLang="en-US"/>
              <a:t>3.AREA OF NEW FRANCE</a:t>
            </a:r>
            <a:endParaRPr lang="en-US" altLang="en-US"/>
          </a:p>
        </p:txBody>
      </p:sp>
      <p:sp>
        <p:nvSpPr>
          <p:cNvPr id="6147" name="Rectangle 3"/>
          <p:cNvSpPr>
            <a:spLocks noGrp="1" noChangeArrowheads="1"/>
          </p:cNvSpPr>
          <p:nvPr>
            <p:ph idx="1"/>
          </p:nvPr>
        </p:nvSpPr>
        <p:spPr>
          <a:xfrm>
            <a:off x="457200" y="2000250"/>
            <a:ext cx="3250704" cy="3429000"/>
          </a:xfrm>
        </p:spPr>
        <p:txBody>
          <a:bodyPr>
            <a:normAutofit/>
          </a:bodyPr>
          <a:lstStyle/>
          <a:p>
            <a:pPr eaLnBrk="1" hangingPunct="1">
              <a:buFont typeface="Wingdings" panose="05000000000000000000" pitchFamily="2" charset="2"/>
              <a:buNone/>
            </a:pPr>
            <a:r>
              <a:rPr lang="en-CA" altLang="en-US" dirty="0"/>
              <a:t>The colony was </a:t>
            </a:r>
          </a:p>
          <a:p>
            <a:pPr eaLnBrk="1" hangingPunct="1">
              <a:buFont typeface="Wingdings" panose="05000000000000000000" pitchFamily="2" charset="2"/>
              <a:buNone/>
            </a:pPr>
            <a:r>
              <a:rPr lang="en-CA" altLang="en-US" dirty="0"/>
              <a:t>very large in size.</a:t>
            </a:r>
          </a:p>
          <a:p>
            <a:pPr eaLnBrk="1" hangingPunct="1">
              <a:buFont typeface="Wingdings" panose="05000000000000000000" pitchFamily="2" charset="2"/>
              <a:buNone/>
            </a:pPr>
            <a:endParaRPr lang="en-CA" altLang="en-US" dirty="0"/>
          </a:p>
          <a:p>
            <a:pPr eaLnBrk="1" hangingPunct="1">
              <a:buFont typeface="Wingdings" panose="05000000000000000000" pitchFamily="2" charset="2"/>
              <a:buNone/>
            </a:pPr>
            <a:r>
              <a:rPr lang="en-CA" altLang="en-US" dirty="0"/>
              <a:t>A small population</a:t>
            </a:r>
          </a:p>
          <a:p>
            <a:pPr eaLnBrk="1" hangingPunct="1">
              <a:buFont typeface="Wingdings" panose="05000000000000000000" pitchFamily="2" charset="2"/>
              <a:buNone/>
            </a:pPr>
            <a:r>
              <a:rPr lang="en-CA" altLang="en-US" dirty="0"/>
              <a:t>had to defend a</a:t>
            </a:r>
          </a:p>
          <a:p>
            <a:pPr eaLnBrk="1" hangingPunct="1">
              <a:buFont typeface="Wingdings" panose="05000000000000000000" pitchFamily="2" charset="2"/>
              <a:buNone/>
            </a:pPr>
            <a:r>
              <a:rPr lang="en-CA" altLang="en-US" dirty="0"/>
              <a:t>long frontier.</a:t>
            </a:r>
          </a:p>
          <a:p>
            <a:pPr eaLnBrk="1" hangingPunct="1">
              <a:buFont typeface="Wingdings" panose="05000000000000000000" pitchFamily="2" charset="2"/>
              <a:buNone/>
            </a:pPr>
            <a:endParaRPr lang="en-US" altLang="en-US" dirty="0"/>
          </a:p>
        </p:txBody>
      </p:sp>
      <p:pic>
        <p:nvPicPr>
          <p:cNvPr id="6148" name="Picture 5" descr="Map of New France at the time of the Conquest, 17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580" y="1857721"/>
            <a:ext cx="3780420" cy="4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7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British-French Hostilities</a:t>
            </a:r>
          </a:p>
        </p:txBody>
      </p:sp>
      <p:sp>
        <p:nvSpPr>
          <p:cNvPr id="2" name="Content Placeholder 1"/>
          <p:cNvSpPr>
            <a:spLocks noGrp="1"/>
          </p:cNvSpPr>
          <p:nvPr>
            <p:ph idx="1"/>
          </p:nvPr>
        </p:nvSpPr>
        <p:spPr>
          <a:xfrm>
            <a:off x="516835" y="1371600"/>
            <a:ext cx="8398565" cy="4487670"/>
          </a:xfrm>
        </p:spPr>
        <p:txBody>
          <a:bodyPr>
            <a:normAutofit/>
          </a:bodyPr>
          <a:lstStyle/>
          <a:p>
            <a:r>
              <a:rPr lang="en-CA" sz="2400" dirty="0"/>
              <a:t>Between 1701-1713, Britain and France were engaged in the War of Spanish Succession in Europe, but hostilities between the two empires erupted in North American as well.</a:t>
            </a:r>
          </a:p>
          <a:p>
            <a:r>
              <a:rPr lang="en-CA" sz="2400" dirty="0"/>
              <a:t>In 1713, the signing of the Treaty of </a:t>
            </a:r>
            <a:r>
              <a:rPr lang="en-CA" sz="2400" dirty="0" err="1"/>
              <a:t>Ultrecht</a:t>
            </a:r>
            <a:r>
              <a:rPr lang="en-CA" sz="2400" dirty="0"/>
              <a:t> (which ended both the War of the Spanish Succession in Europe, as well as fighting between the British and French on the East Cost of North America) drastically changed the balance of power and size of territory for Nouvelle-France.</a:t>
            </a:r>
          </a:p>
          <a:p>
            <a:r>
              <a:rPr lang="en-CA" sz="2400" dirty="0"/>
              <a:t>Under the Treaty, France surrendered possession of almost all of Newfoundland (except some fishing rights), Hudson Bay, and Acadia to Britain.</a:t>
            </a:r>
          </a:p>
        </p:txBody>
      </p:sp>
    </p:spTree>
    <p:extLst>
      <p:ext uri="{BB962C8B-B14F-4D97-AF65-F5344CB8AC3E}">
        <p14:creationId xmlns:p14="http://schemas.microsoft.com/office/powerpoint/2010/main" val="69118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CA" altLang="en-US"/>
              <a:t>4. DISSENSION</a:t>
            </a:r>
            <a:endParaRPr lang="en-US" altLang="en-US"/>
          </a:p>
        </p:txBody>
      </p:sp>
      <p:sp>
        <p:nvSpPr>
          <p:cNvPr id="7171" name="Rectangle 3"/>
          <p:cNvSpPr>
            <a:spLocks noGrp="1" noChangeArrowheads="1"/>
          </p:cNvSpPr>
          <p:nvPr>
            <p:ph idx="1"/>
          </p:nvPr>
        </p:nvSpPr>
        <p:spPr/>
        <p:txBody>
          <a:bodyPr/>
          <a:lstStyle/>
          <a:p>
            <a:pPr eaLnBrk="1" hangingPunct="1"/>
            <a:r>
              <a:rPr lang="en-CA" altLang="en-US" dirty="0"/>
              <a:t>Montcalm and the Governor (</a:t>
            </a:r>
            <a:r>
              <a:rPr lang="en-CA" altLang="en-US" dirty="0" err="1"/>
              <a:t>Vaudreuil</a:t>
            </a:r>
            <a:r>
              <a:rPr lang="en-CA" altLang="en-US" dirty="0"/>
              <a:t>) did not agree on defence policy.</a:t>
            </a:r>
          </a:p>
          <a:p>
            <a:pPr eaLnBrk="1" hangingPunct="1"/>
            <a:r>
              <a:rPr lang="en-CA" altLang="en-US" dirty="0"/>
              <a:t>Corrupt officials (Intendant Bigot) took advantage of the colony during wartime. (inflated prices, spent lavishly)</a:t>
            </a:r>
            <a:endParaRPr lang="en-US" altLang="en-US" dirty="0"/>
          </a:p>
        </p:txBody>
      </p:sp>
      <p:pic>
        <p:nvPicPr>
          <p:cNvPr id="7172" name="Picture 5" descr="vaudreu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778" y="3469545"/>
            <a:ext cx="1998222" cy="253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13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CA" altLang="en-US"/>
              <a:t>5. TACTICAL ERRORS</a:t>
            </a:r>
            <a:endParaRPr lang="en-US" altLang="en-US"/>
          </a:p>
        </p:txBody>
      </p:sp>
      <p:sp>
        <p:nvSpPr>
          <p:cNvPr id="8195" name="Rectangle 3"/>
          <p:cNvSpPr>
            <a:spLocks noGrp="1" noChangeArrowheads="1"/>
          </p:cNvSpPr>
          <p:nvPr>
            <p:ph idx="1"/>
          </p:nvPr>
        </p:nvSpPr>
        <p:spPr/>
        <p:txBody>
          <a:bodyPr/>
          <a:lstStyle/>
          <a:p>
            <a:pPr eaLnBrk="1" hangingPunct="1"/>
            <a:r>
              <a:rPr lang="en-CA" altLang="en-US" dirty="0"/>
              <a:t>Montcalm made several blunders.</a:t>
            </a:r>
          </a:p>
        </p:txBody>
      </p:sp>
      <p:pic>
        <p:nvPicPr>
          <p:cNvPr id="8196" name="Picture 7" descr="Scale Model of the Battle of the Plains of Abraham, Canadian War Museum, photo: Steven Darby, C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726922"/>
            <a:ext cx="43434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66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7" descr="http://gapellet.brinkster.net/quebatt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1" y="2228850"/>
            <a:ext cx="647581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01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857250"/>
            <a:ext cx="6833339"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66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799" y="1214754"/>
            <a:ext cx="8494643" cy="1462185"/>
          </a:xfrm>
        </p:spPr>
        <p:txBody>
          <a:bodyPr anchor="t">
            <a:noAutofit/>
          </a:bodyPr>
          <a:lstStyle/>
          <a:p>
            <a:pPr algn="ctr"/>
            <a:r>
              <a:rPr lang="en-CA" sz="3200" dirty="0"/>
              <a:t>Why did France give up Acadia while keeping the Caribbean islands of Guadeloupe and Martinique during peace treaty negotiations between British and France after the War of Spanish Succession? </a:t>
            </a:r>
          </a:p>
        </p:txBody>
      </p:sp>
      <p:sp>
        <p:nvSpPr>
          <p:cNvPr id="2" name="Content Placeholder 1"/>
          <p:cNvSpPr>
            <a:spLocks noGrp="1"/>
          </p:cNvSpPr>
          <p:nvPr>
            <p:ph idx="1"/>
          </p:nvPr>
        </p:nvSpPr>
        <p:spPr>
          <a:xfrm>
            <a:off x="967409" y="4001329"/>
            <a:ext cx="7129669" cy="2001906"/>
          </a:xfrm>
        </p:spPr>
        <p:txBody>
          <a:bodyPr>
            <a:normAutofit fontScale="85000" lnSpcReduction="10000"/>
          </a:bodyPr>
          <a:lstStyle/>
          <a:p>
            <a:r>
              <a:rPr lang="en-CA" dirty="0"/>
              <a:t>Each side agreed to give back some of the colonies it had captured in the war. Britain had offered to either return Acadia or Guadeloupe and Martinique. Those islands grew sugar, which was a very great valuable item in Europe.  France agreed to keep them and give up Acadia, thinking it could still get furs from New France.</a:t>
            </a:r>
          </a:p>
        </p:txBody>
      </p:sp>
    </p:spTree>
    <p:extLst>
      <p:ext uri="{BB962C8B-B14F-4D97-AF65-F5344CB8AC3E}">
        <p14:creationId xmlns:p14="http://schemas.microsoft.com/office/powerpoint/2010/main" val="330797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860874"/>
            <a:ext cx="4104456" cy="5127184"/>
          </a:xfrm>
          <a:prstGeom prst="rect">
            <a:avLst/>
          </a:prstGeom>
        </p:spPr>
      </p:pic>
    </p:spTree>
    <p:extLst>
      <p:ext uri="{BB962C8B-B14F-4D97-AF65-F5344CB8AC3E}">
        <p14:creationId xmlns:p14="http://schemas.microsoft.com/office/powerpoint/2010/main" val="27162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The Seven Years War</a:t>
            </a:r>
          </a:p>
        </p:txBody>
      </p:sp>
      <p:sp>
        <p:nvSpPr>
          <p:cNvPr id="2" name="Content Placeholder 1"/>
          <p:cNvSpPr>
            <a:spLocks noGrp="1"/>
          </p:cNvSpPr>
          <p:nvPr>
            <p:ph idx="1"/>
          </p:nvPr>
        </p:nvSpPr>
        <p:spPr>
          <a:xfrm>
            <a:off x="622852" y="2013501"/>
            <a:ext cx="8063948" cy="4440307"/>
          </a:xfrm>
        </p:spPr>
        <p:txBody>
          <a:bodyPr>
            <a:normAutofit fontScale="92500" lnSpcReduction="20000"/>
          </a:bodyPr>
          <a:lstStyle/>
          <a:p>
            <a:r>
              <a:rPr lang="en-CA" dirty="0"/>
              <a:t>The Seven Years War (1756–63) (‘French and Indian War’) was the first global war, fought in Europe, India, and America, and at sea. </a:t>
            </a:r>
          </a:p>
          <a:p>
            <a:r>
              <a:rPr lang="en-CA" dirty="0"/>
              <a:t>In North America, imperial rivals Britain and France struggled for supremacy. Early in the war, the French (aided by Canadian militia and Aboriginal allies) defeated several British attacks and captured a number of British forts. </a:t>
            </a:r>
          </a:p>
          <a:p>
            <a:r>
              <a:rPr lang="en-CA" dirty="0"/>
              <a:t>In 1758, the tide turned when the British captured </a:t>
            </a:r>
            <a:r>
              <a:rPr lang="en-CA" dirty="0" err="1"/>
              <a:t>Louisbourg</a:t>
            </a:r>
            <a:r>
              <a:rPr lang="en-CA" dirty="0"/>
              <a:t>, followed by Québec City in 1759 and Montréal in 1760. </a:t>
            </a:r>
          </a:p>
          <a:p>
            <a:r>
              <a:rPr lang="en-CA" dirty="0"/>
              <a:t>With the Treaty of Paris of 1763, France formally ceded Canada to the British.</a:t>
            </a:r>
          </a:p>
        </p:txBody>
      </p:sp>
    </p:spTree>
    <p:extLst>
      <p:ext uri="{BB962C8B-B14F-4D97-AF65-F5344CB8AC3E}">
        <p14:creationId xmlns:p14="http://schemas.microsoft.com/office/powerpoint/2010/main" val="358174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ce-live2.s3.amazonaws.com/media/media/6e4b8d8c-4e26-44d6-b6b2-20b6df8bd8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56" y="272852"/>
            <a:ext cx="8231443" cy="6399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70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684E9D-FC91-42B2-B781-3828C330DC5A}"/>
              </a:ext>
            </a:extLst>
          </p:cNvPr>
          <p:cNvSpPr>
            <a:spLocks noGrp="1"/>
          </p:cNvSpPr>
          <p:nvPr>
            <p:ph idx="1"/>
          </p:nvPr>
        </p:nvSpPr>
        <p:spPr>
          <a:xfrm>
            <a:off x="390525" y="1409700"/>
            <a:ext cx="8229600" cy="4572000"/>
          </a:xfrm>
        </p:spPr>
        <p:txBody>
          <a:bodyPr>
            <a:noAutofit/>
          </a:bodyPr>
          <a:lstStyle/>
          <a:p>
            <a:pPr algn="l"/>
            <a:r>
              <a:rPr lang="en-US" sz="2000" b="1" i="0" dirty="0">
                <a:solidFill>
                  <a:srgbClr val="333333"/>
                </a:solidFill>
                <a:effectLst/>
                <a:latin typeface="Noto Sans" panose="020B0502040204020203" pitchFamily="34" charset="0"/>
              </a:rPr>
              <a:t>The name “Canada” likely comes from the Haudenosaunee word “</a:t>
            </a:r>
            <a:r>
              <a:rPr lang="en-US" sz="2000" b="1" i="0" dirty="0" err="1">
                <a:solidFill>
                  <a:srgbClr val="333333"/>
                </a:solidFill>
                <a:effectLst/>
                <a:latin typeface="Noto Sans" panose="020B0502040204020203" pitchFamily="34" charset="0"/>
              </a:rPr>
              <a:t>kanata</a:t>
            </a:r>
            <a:r>
              <a:rPr lang="en-US" sz="2000" b="1" i="0" dirty="0">
                <a:solidFill>
                  <a:srgbClr val="333333"/>
                </a:solidFill>
                <a:effectLst/>
                <a:latin typeface="Noto Sans" panose="020B0502040204020203" pitchFamily="34" charset="0"/>
              </a:rPr>
              <a:t>,” meaning “village.”  </a:t>
            </a:r>
            <a:r>
              <a:rPr lang="en-US" sz="2000" b="0" i="0" dirty="0">
                <a:solidFill>
                  <a:srgbClr val="333333"/>
                </a:solidFill>
                <a:effectLst/>
                <a:latin typeface="Noto Sans" panose="020B0502040204020203" pitchFamily="34" charset="0"/>
              </a:rPr>
              <a:t>In 1535, two Aboriginal youths told French explorer Jacques Cartier about the route to </a:t>
            </a:r>
            <a:r>
              <a:rPr lang="en-US" sz="2000" b="0" i="0" dirty="0" err="1">
                <a:solidFill>
                  <a:srgbClr val="333333"/>
                </a:solidFill>
                <a:effectLst/>
                <a:latin typeface="Noto Sans" panose="020B0502040204020203" pitchFamily="34" charset="0"/>
              </a:rPr>
              <a:t>kanata</a:t>
            </a:r>
            <a:r>
              <a:rPr lang="en-US" sz="2000" b="0" i="0" dirty="0">
                <a:solidFill>
                  <a:srgbClr val="333333"/>
                </a:solidFill>
                <a:effectLst/>
                <a:latin typeface="Noto Sans" panose="020B0502040204020203" pitchFamily="34" charset="0"/>
              </a:rPr>
              <a:t>; they were actually referring to the village of </a:t>
            </a:r>
            <a:r>
              <a:rPr lang="en-US" sz="2000" b="0" i="0" dirty="0" err="1">
                <a:solidFill>
                  <a:srgbClr val="333333"/>
                </a:solidFill>
                <a:effectLst/>
                <a:latin typeface="Noto Sans" panose="020B0502040204020203" pitchFamily="34" charset="0"/>
              </a:rPr>
              <a:t>Stadacona</a:t>
            </a:r>
            <a:r>
              <a:rPr lang="en-US" sz="2000" b="0" i="0" dirty="0">
                <a:solidFill>
                  <a:srgbClr val="333333"/>
                </a:solidFill>
                <a:effectLst/>
                <a:latin typeface="Noto Sans" panose="020B0502040204020203" pitchFamily="34" charset="0"/>
              </a:rPr>
              <a:t>, the site of the present-day City of Québec. For lack of another name, Cartier used the word “Canada” to describe not only the village, but the entire area controlled by its chief, </a:t>
            </a:r>
            <a:r>
              <a:rPr lang="en-US" sz="2000" b="0" i="0" dirty="0" err="1">
                <a:solidFill>
                  <a:srgbClr val="333333"/>
                </a:solidFill>
                <a:effectLst/>
                <a:latin typeface="Noto Sans" panose="020B0502040204020203" pitchFamily="34" charset="0"/>
              </a:rPr>
              <a:t>Donnacona</a:t>
            </a:r>
            <a:r>
              <a:rPr lang="en-US" sz="2000" b="0" i="0" dirty="0">
                <a:solidFill>
                  <a:srgbClr val="333333"/>
                </a:solidFill>
                <a:effectLst/>
                <a:latin typeface="Noto Sans" panose="020B0502040204020203" pitchFamily="34" charset="0"/>
              </a:rPr>
              <a:t>.</a:t>
            </a:r>
          </a:p>
          <a:p>
            <a:pPr algn="l"/>
            <a:r>
              <a:rPr lang="en-US" sz="2000" b="0" i="0" dirty="0">
                <a:solidFill>
                  <a:srgbClr val="333333"/>
                </a:solidFill>
                <a:effectLst/>
                <a:latin typeface="Noto Sans" panose="020B0502040204020203" pitchFamily="34" charset="0"/>
              </a:rPr>
              <a:t>The name was soon applied to a much larger area; maps in 1547 designated everything north of the St. Lawrence River as Canada. Cartier also called the St. Lawrence River the “rivière du Canada,” a name used until the early 1600s. By 1616, although the entire region was known as New France, the area along the great river of Canada and the Gulf of St. Lawrence was still called Canada.</a:t>
            </a:r>
          </a:p>
        </p:txBody>
      </p:sp>
      <p:sp>
        <p:nvSpPr>
          <p:cNvPr id="3" name="Title 2">
            <a:extLst>
              <a:ext uri="{FF2B5EF4-FFF2-40B4-BE49-F238E27FC236}">
                <a16:creationId xmlns:a16="http://schemas.microsoft.com/office/drawing/2014/main" id="{B89C1FCF-D8C2-4AE8-9A69-AE22F34EA0B5}"/>
              </a:ext>
            </a:extLst>
          </p:cNvPr>
          <p:cNvSpPr>
            <a:spLocks noGrp="1"/>
          </p:cNvSpPr>
          <p:nvPr>
            <p:ph type="title"/>
          </p:nvPr>
        </p:nvSpPr>
        <p:spPr>
          <a:xfrm>
            <a:off x="457200" y="535781"/>
            <a:ext cx="8229600" cy="681037"/>
          </a:xfrm>
        </p:spPr>
        <p:txBody>
          <a:bodyPr>
            <a:normAutofit fontScale="90000"/>
          </a:bodyPr>
          <a:lstStyle/>
          <a:p>
            <a:r>
              <a:rPr lang="en-US" dirty="0"/>
              <a:t>Canada</a:t>
            </a:r>
          </a:p>
        </p:txBody>
      </p:sp>
    </p:spTree>
    <p:extLst>
      <p:ext uri="{BB962C8B-B14F-4D97-AF65-F5344CB8AC3E}">
        <p14:creationId xmlns:p14="http://schemas.microsoft.com/office/powerpoint/2010/main" val="299100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FCB12A-AA57-434D-A5DD-0D62FEDC3DDE}"/>
              </a:ext>
            </a:extLst>
          </p:cNvPr>
          <p:cNvSpPr>
            <a:spLocks noGrp="1"/>
          </p:cNvSpPr>
          <p:nvPr>
            <p:ph idx="1"/>
          </p:nvPr>
        </p:nvSpPr>
        <p:spPr/>
        <p:txBody>
          <a:bodyPr/>
          <a:lstStyle/>
          <a:p>
            <a:pPr algn="l"/>
            <a:r>
              <a:rPr lang="en-US" sz="2800" b="0" i="0" dirty="0">
                <a:solidFill>
                  <a:srgbClr val="333333"/>
                </a:solidFill>
                <a:effectLst/>
                <a:latin typeface="Noto Sans" panose="020B0502040204020203" pitchFamily="34" charset="0"/>
              </a:rPr>
              <a:t>Soon explorers and fur traders opened up territory to the west and to the south, and the area known as Canada grew. In the early 1700s, the name referred to all French lands in what is now the American Midwest and as far south as present-day Louisiana.</a:t>
            </a:r>
          </a:p>
          <a:p>
            <a:pPr algn="l"/>
            <a:r>
              <a:rPr lang="en-US" sz="2800" b="1" i="0" dirty="0">
                <a:solidFill>
                  <a:srgbClr val="333333"/>
                </a:solidFill>
                <a:effectLst/>
                <a:latin typeface="Noto Sans" panose="020B0502040204020203" pitchFamily="34" charset="0"/>
              </a:rPr>
              <a:t>The first use of Canada as an official name came in 1791, when the Province of Quebec was divided into the colonies of Upper Canada and Lower Canada.</a:t>
            </a:r>
            <a:endParaRPr lang="en-US" sz="2800" b="1" dirty="0"/>
          </a:p>
          <a:p>
            <a:endParaRPr lang="en-US" dirty="0"/>
          </a:p>
        </p:txBody>
      </p:sp>
      <p:sp>
        <p:nvSpPr>
          <p:cNvPr id="3" name="Title 2">
            <a:extLst>
              <a:ext uri="{FF2B5EF4-FFF2-40B4-BE49-F238E27FC236}">
                <a16:creationId xmlns:a16="http://schemas.microsoft.com/office/drawing/2014/main" id="{76FB8413-2229-488B-9D6E-D4BB9ABE66C5}"/>
              </a:ext>
            </a:extLst>
          </p:cNvPr>
          <p:cNvSpPr>
            <a:spLocks noGrp="1"/>
          </p:cNvSpPr>
          <p:nvPr>
            <p:ph type="title"/>
          </p:nvPr>
        </p:nvSpPr>
        <p:spPr/>
        <p:txBody>
          <a:bodyPr/>
          <a:lstStyle/>
          <a:p>
            <a:r>
              <a:rPr lang="en-US" dirty="0"/>
              <a:t>Canada</a:t>
            </a:r>
          </a:p>
        </p:txBody>
      </p:sp>
    </p:spTree>
    <p:extLst>
      <p:ext uri="{BB962C8B-B14F-4D97-AF65-F5344CB8AC3E}">
        <p14:creationId xmlns:p14="http://schemas.microsoft.com/office/powerpoint/2010/main" val="46117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557" y="371061"/>
            <a:ext cx="8401878" cy="6069495"/>
          </a:xfrm>
        </p:spPr>
        <p:txBody>
          <a:bodyPr>
            <a:normAutofit/>
          </a:bodyPr>
          <a:lstStyle/>
          <a:p>
            <a:r>
              <a:rPr lang="en-CA" b="1" dirty="0"/>
              <a:t>Once war was declared, France’s attention was focused on winning the war in Europe. Britain, however, began to concentrate on winning the war in North America.</a:t>
            </a:r>
          </a:p>
          <a:p>
            <a:r>
              <a:rPr lang="en-CA" dirty="0"/>
              <a:t>The area just south of the Great Lakes, known as the Ohio Valley, was the main area of contention. Each side thought it had claim.</a:t>
            </a:r>
          </a:p>
          <a:p>
            <a:r>
              <a:rPr lang="en-CA" b="1" dirty="0"/>
              <a:t>When the Seven Year’s War in Europe broke out, the French troops in North America relied heavily on supplies shipped from France; the British, on the other hand, could supply their troops from supplies in North America</a:t>
            </a:r>
            <a:r>
              <a:rPr lang="en-CA" dirty="0"/>
              <a:t> and used their naval superiority to block French supply lines.</a:t>
            </a:r>
          </a:p>
        </p:txBody>
      </p:sp>
    </p:spTree>
    <p:extLst>
      <p:ext uri="{BB962C8B-B14F-4D97-AF65-F5344CB8AC3E}">
        <p14:creationId xmlns:p14="http://schemas.microsoft.com/office/powerpoint/2010/main" val="41460889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TotalTime>
  <Words>1320</Words>
  <Application>Microsoft Office PowerPoint</Application>
  <PresentationFormat>On-screen Show (4:3)</PresentationFormat>
  <Paragraphs>58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Constantia</vt:lpstr>
      <vt:lpstr>Noto Sans</vt:lpstr>
      <vt:lpstr>Wingdings</vt:lpstr>
      <vt:lpstr>Wingdings 2</vt:lpstr>
      <vt:lpstr>Paper</vt:lpstr>
      <vt:lpstr>1.4 The Fall of New France</vt:lpstr>
      <vt:lpstr>British-French Hostilities</vt:lpstr>
      <vt:lpstr>Why did France give up Acadia while keeping the Caribbean islands of Guadeloupe and Martinique during peace treaty negotiations between British and France after the War of Spanish Succession? </vt:lpstr>
      <vt:lpstr>PowerPoint Presentation</vt:lpstr>
      <vt:lpstr>The Seven Years War</vt:lpstr>
      <vt:lpstr>PowerPoint Presentation</vt:lpstr>
      <vt:lpstr>Canada</vt:lpstr>
      <vt:lpstr>Canada</vt:lpstr>
      <vt:lpstr>PowerPoint Presentation</vt:lpstr>
      <vt:lpstr>PowerPoint Presentation</vt:lpstr>
      <vt:lpstr>PowerPoint Presentation</vt:lpstr>
      <vt:lpstr>The French seemed to be in a stronger position. They were in a walled city, high above the river. The British were in ships on the river, and winter was approaching. Why did the British win the battle?</vt:lpstr>
      <vt:lpstr>The Treaty of Paris, 1763</vt:lpstr>
      <vt:lpstr>First Nations &amp; the Treaty of Paris</vt:lpstr>
      <vt:lpstr>The British conquest of Quebec is considered to be one of the most important battles to take place on Canadian soil. Why is this so? How might different groups of people have different views on the historical significance of the British conquest?</vt:lpstr>
      <vt:lpstr>THE FALL OF NEW FRANCE</vt:lpstr>
      <vt:lpstr>1. GEOGRAPHY</vt:lpstr>
      <vt:lpstr>2. ECONOMY</vt:lpstr>
      <vt:lpstr>3.AREA OF NEW FRANCE</vt:lpstr>
      <vt:lpstr>4. DISSENSION</vt:lpstr>
      <vt:lpstr>5. TACTICAL ERRORS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Kerri Martin</dc:creator>
  <cp:lastModifiedBy>Murray Neudorf</cp:lastModifiedBy>
  <cp:revision>5</cp:revision>
  <dcterms:created xsi:type="dcterms:W3CDTF">2014-09-16T21:38:46Z</dcterms:created>
  <dcterms:modified xsi:type="dcterms:W3CDTF">2022-10-05T05:39:54Z</dcterms:modified>
</cp:coreProperties>
</file>