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77E2E2-2769-4304-A681-60E6611BC7A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81A05-AE6F-4045-B402-0A6EC5DBC6EA}" type="slidenum">
              <a:rPr lang="en-US" smtClean="0"/>
              <a:t>‹#›</a:t>
            </a:fld>
            <a:endParaRPr lang="en-US"/>
          </a:p>
        </p:txBody>
      </p:sp>
    </p:spTree>
    <p:extLst>
      <p:ext uri="{BB962C8B-B14F-4D97-AF65-F5344CB8AC3E}">
        <p14:creationId xmlns:p14="http://schemas.microsoft.com/office/powerpoint/2010/main" val="689654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77E2E2-2769-4304-A681-60E6611BC7A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81A05-AE6F-4045-B402-0A6EC5DBC6EA}" type="slidenum">
              <a:rPr lang="en-US" smtClean="0"/>
              <a:t>‹#›</a:t>
            </a:fld>
            <a:endParaRPr lang="en-US"/>
          </a:p>
        </p:txBody>
      </p:sp>
    </p:spTree>
    <p:extLst>
      <p:ext uri="{BB962C8B-B14F-4D97-AF65-F5344CB8AC3E}">
        <p14:creationId xmlns:p14="http://schemas.microsoft.com/office/powerpoint/2010/main" val="247697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77E2E2-2769-4304-A681-60E6611BC7A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81A05-AE6F-4045-B402-0A6EC5DBC6EA}" type="slidenum">
              <a:rPr lang="en-US" smtClean="0"/>
              <a:t>‹#›</a:t>
            </a:fld>
            <a:endParaRPr lang="en-US"/>
          </a:p>
        </p:txBody>
      </p:sp>
    </p:spTree>
    <p:extLst>
      <p:ext uri="{BB962C8B-B14F-4D97-AF65-F5344CB8AC3E}">
        <p14:creationId xmlns:p14="http://schemas.microsoft.com/office/powerpoint/2010/main" val="2332912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77E2E2-2769-4304-A681-60E6611BC7A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81A05-AE6F-4045-B402-0A6EC5DBC6EA}" type="slidenum">
              <a:rPr lang="en-US" smtClean="0"/>
              <a:t>‹#›</a:t>
            </a:fld>
            <a:endParaRPr lang="en-US"/>
          </a:p>
        </p:txBody>
      </p:sp>
    </p:spTree>
    <p:extLst>
      <p:ext uri="{BB962C8B-B14F-4D97-AF65-F5344CB8AC3E}">
        <p14:creationId xmlns:p14="http://schemas.microsoft.com/office/powerpoint/2010/main" val="1416932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177E2E2-2769-4304-A681-60E6611BC7A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81A05-AE6F-4045-B402-0A6EC5DBC6EA}" type="slidenum">
              <a:rPr lang="en-US" smtClean="0"/>
              <a:t>‹#›</a:t>
            </a:fld>
            <a:endParaRPr lang="en-US"/>
          </a:p>
        </p:txBody>
      </p:sp>
    </p:spTree>
    <p:extLst>
      <p:ext uri="{BB962C8B-B14F-4D97-AF65-F5344CB8AC3E}">
        <p14:creationId xmlns:p14="http://schemas.microsoft.com/office/powerpoint/2010/main" val="3169236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77E2E2-2769-4304-A681-60E6611BC7A3}"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81A05-AE6F-4045-B402-0A6EC5DBC6EA}" type="slidenum">
              <a:rPr lang="en-US" smtClean="0"/>
              <a:t>‹#›</a:t>
            </a:fld>
            <a:endParaRPr lang="en-US"/>
          </a:p>
        </p:txBody>
      </p:sp>
    </p:spTree>
    <p:extLst>
      <p:ext uri="{BB962C8B-B14F-4D97-AF65-F5344CB8AC3E}">
        <p14:creationId xmlns:p14="http://schemas.microsoft.com/office/powerpoint/2010/main" val="683438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77E2E2-2769-4304-A681-60E6611BC7A3}" type="datetimeFigureOut">
              <a:rPr lang="en-US" smtClean="0"/>
              <a:t>5/8/2019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C81A05-AE6F-4045-B402-0A6EC5DBC6EA}" type="slidenum">
              <a:rPr lang="en-US" smtClean="0"/>
              <a:t>‹#›</a:t>
            </a:fld>
            <a:endParaRPr lang="en-US"/>
          </a:p>
        </p:txBody>
      </p:sp>
    </p:spTree>
    <p:extLst>
      <p:ext uri="{BB962C8B-B14F-4D97-AF65-F5344CB8AC3E}">
        <p14:creationId xmlns:p14="http://schemas.microsoft.com/office/powerpoint/2010/main" val="3116852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77E2E2-2769-4304-A681-60E6611BC7A3}" type="datetimeFigureOut">
              <a:rPr lang="en-US" smtClean="0"/>
              <a:t>5/8/2019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C81A05-AE6F-4045-B402-0A6EC5DBC6EA}" type="slidenum">
              <a:rPr lang="en-US" smtClean="0"/>
              <a:t>‹#›</a:t>
            </a:fld>
            <a:endParaRPr lang="en-US"/>
          </a:p>
        </p:txBody>
      </p:sp>
    </p:spTree>
    <p:extLst>
      <p:ext uri="{BB962C8B-B14F-4D97-AF65-F5344CB8AC3E}">
        <p14:creationId xmlns:p14="http://schemas.microsoft.com/office/powerpoint/2010/main" val="2400360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77E2E2-2769-4304-A681-60E6611BC7A3}" type="datetimeFigureOut">
              <a:rPr lang="en-US" smtClean="0"/>
              <a:t>5/8/2019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C81A05-AE6F-4045-B402-0A6EC5DBC6EA}" type="slidenum">
              <a:rPr lang="en-US" smtClean="0"/>
              <a:t>‹#›</a:t>
            </a:fld>
            <a:endParaRPr lang="en-US"/>
          </a:p>
        </p:txBody>
      </p:sp>
    </p:spTree>
    <p:extLst>
      <p:ext uri="{BB962C8B-B14F-4D97-AF65-F5344CB8AC3E}">
        <p14:creationId xmlns:p14="http://schemas.microsoft.com/office/powerpoint/2010/main" val="2284884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177E2E2-2769-4304-A681-60E6611BC7A3}"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81A05-AE6F-4045-B402-0A6EC5DBC6EA}" type="slidenum">
              <a:rPr lang="en-US" smtClean="0"/>
              <a:t>‹#›</a:t>
            </a:fld>
            <a:endParaRPr lang="en-US"/>
          </a:p>
        </p:txBody>
      </p:sp>
    </p:spTree>
    <p:extLst>
      <p:ext uri="{BB962C8B-B14F-4D97-AF65-F5344CB8AC3E}">
        <p14:creationId xmlns:p14="http://schemas.microsoft.com/office/powerpoint/2010/main" val="1381713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177E2E2-2769-4304-A681-60E6611BC7A3}"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81A05-AE6F-4045-B402-0A6EC5DBC6EA}" type="slidenum">
              <a:rPr lang="en-US" smtClean="0"/>
              <a:t>‹#›</a:t>
            </a:fld>
            <a:endParaRPr lang="en-US"/>
          </a:p>
        </p:txBody>
      </p:sp>
    </p:spTree>
    <p:extLst>
      <p:ext uri="{BB962C8B-B14F-4D97-AF65-F5344CB8AC3E}">
        <p14:creationId xmlns:p14="http://schemas.microsoft.com/office/powerpoint/2010/main" val="28289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77E2E2-2769-4304-A681-60E6611BC7A3}" type="datetimeFigureOut">
              <a:rPr lang="en-US" smtClean="0"/>
              <a:t>5/8/2019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C81A05-AE6F-4045-B402-0A6EC5DBC6EA}" type="slidenum">
              <a:rPr lang="en-US" smtClean="0"/>
              <a:t>‹#›</a:t>
            </a:fld>
            <a:endParaRPr lang="en-US"/>
          </a:p>
        </p:txBody>
      </p:sp>
    </p:spTree>
    <p:extLst>
      <p:ext uri="{BB962C8B-B14F-4D97-AF65-F5344CB8AC3E}">
        <p14:creationId xmlns:p14="http://schemas.microsoft.com/office/powerpoint/2010/main" val="3939799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60952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10. Conclude with a memorable phrase, sentence, or anecdote. </a:t>
            </a:r>
            <a:endParaRPr lang="en-US" b="1" dirty="0" smtClean="0"/>
          </a:p>
          <a:p>
            <a:pPr marL="0" indent="0">
              <a:buNone/>
            </a:pPr>
            <a:r>
              <a:rPr lang="en-US" dirty="0" smtClean="0"/>
              <a:t>Remind </a:t>
            </a:r>
            <a:r>
              <a:rPr lang="en-US" dirty="0"/>
              <a:t>the jury not just of the important role that they play in the legal system and the impact that their verdict will have on your client, but also the message that any verdict will send to our society as a whole</a:t>
            </a:r>
            <a:r>
              <a:rPr lang="en-US"/>
              <a:t>. </a:t>
            </a:r>
            <a:r>
              <a:rPr lang="en-US" smtClean="0"/>
              <a:t>Remind </a:t>
            </a:r>
            <a:r>
              <a:rPr lang="en-US" dirty="0"/>
              <a:t>them that their individual voices must be heard. Acknowledge that it is humbling to entrust 12 strangers with the fate of your client, but that you are confident the facts you have presented will lead them to conclude in your client’s favor. Finally, leave the jury with a phrase, sentence, or anecdote that they will remember when they go to deliberate; perhaps a historic quote or something that they can rely on when considering the case. For example, “Facts are stubborn things; and whatever may be our wishes, our inclinations, or the dictates of our passion, they cannot alter the state of facts and evidence.” John Adams, Closing Argument in Defense of the Solders in the Boston Massacre Trials (Dec. 1770).</a:t>
            </a:r>
          </a:p>
        </p:txBody>
      </p:sp>
    </p:spTree>
    <p:extLst>
      <p:ext uri="{BB962C8B-B14F-4D97-AF65-F5344CB8AC3E}">
        <p14:creationId xmlns:p14="http://schemas.microsoft.com/office/powerpoint/2010/main" val="1224855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14350" indent="-514350">
              <a:buAutoNum type="arabicPeriod"/>
            </a:pPr>
            <a:r>
              <a:rPr lang="en-US" b="1" dirty="0" smtClean="0"/>
              <a:t>Prepare </a:t>
            </a:r>
            <a:r>
              <a:rPr lang="en-US" b="1" dirty="0"/>
              <a:t>the outline of your closing argument before your opening statement. </a:t>
            </a:r>
            <a:endParaRPr lang="en-US" b="1" dirty="0" smtClean="0"/>
          </a:p>
          <a:p>
            <a:pPr marL="0" indent="0">
              <a:buNone/>
            </a:pPr>
            <a:r>
              <a:rPr lang="en-US" dirty="0" smtClean="0"/>
              <a:t>Do </a:t>
            </a:r>
            <a:r>
              <a:rPr lang="en-US" dirty="0"/>
              <a:t>not wait until the end of trial to start preparing your closing argument. Begin drafting your closing argument even before you prepare your opening statement. This will help you develop the themes of your case and present unified, easy-to-follow arguments throughout the trial. Conceptualize three to five “ultimate conclusions” that you want the jury to reach. At the end of your opening statement, ask the jury three to five corresponding questions that will lead to your desired conclusions. When it is time to close, repeat those three to five questions and argue that the jury must reach the “ultimate conclusions” that you desire.</a:t>
            </a:r>
          </a:p>
        </p:txBody>
      </p:sp>
    </p:spTree>
    <p:extLst>
      <p:ext uri="{BB962C8B-B14F-4D97-AF65-F5344CB8AC3E}">
        <p14:creationId xmlns:p14="http://schemas.microsoft.com/office/powerpoint/2010/main" val="4214464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2. Condense your argument. </a:t>
            </a:r>
            <a:endParaRPr lang="en-US" b="1" dirty="0" smtClean="0"/>
          </a:p>
          <a:p>
            <a:pPr marL="0" indent="0">
              <a:buNone/>
            </a:pPr>
            <a:r>
              <a:rPr lang="en-US" dirty="0" smtClean="0"/>
              <a:t>Your closing </a:t>
            </a:r>
            <a:r>
              <a:rPr lang="en-US" dirty="0"/>
              <a:t>argument should present a concise summary of your argument and state your desired relief. Again, consider condensing your entire case into three to five “ultimate conclusions.” Marshal the evidence and summarize how it supports these conclusions.</a:t>
            </a:r>
          </a:p>
        </p:txBody>
      </p:sp>
    </p:spTree>
    <p:extLst>
      <p:ext uri="{BB962C8B-B14F-4D97-AF65-F5344CB8AC3E}">
        <p14:creationId xmlns:p14="http://schemas.microsoft.com/office/powerpoint/2010/main" val="3290504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3. Employ a three-act structure. </a:t>
            </a:r>
            <a:r>
              <a:rPr lang="en-US" dirty="0"/>
              <a:t>Organize the closing argument like a screenplay; your closing argument should have a beginning, a middle, and an end. The beginning should identify the initial conflict. Talk about the parties and begin developing the key characters. In the middle, present the evidence in a favorable light, and show how the conflict was the opposing party’s fault. This should be done whether you represent the plaintiff or the defendant. If you represent the defendant, do not just argue that the plaintiff did not prove his or her case. Instead, convince the jurors that the plaintiff is responsible for his or her own failures or those of the parties.</a:t>
            </a:r>
          </a:p>
        </p:txBody>
      </p:sp>
    </p:spTree>
    <p:extLst>
      <p:ext uri="{BB962C8B-B14F-4D97-AF65-F5344CB8AC3E}">
        <p14:creationId xmlns:p14="http://schemas.microsoft.com/office/powerpoint/2010/main" val="2971514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4. Know which points to emphasize. </a:t>
            </a:r>
            <a:endParaRPr lang="en-US" b="1" dirty="0" smtClean="0"/>
          </a:p>
          <a:p>
            <a:pPr marL="0" indent="0">
              <a:buNone/>
            </a:pPr>
            <a:r>
              <a:rPr lang="en-US" dirty="0" smtClean="0"/>
              <a:t>Be </a:t>
            </a:r>
            <a:r>
              <a:rPr lang="en-US" dirty="0"/>
              <a:t>selective about what you emphasize during closing argument. Emphasize that “now we know who the characters really are.” Remind the jury of the questions posed during your opening statement and emphasize the key evidence that leads to the desired “ultimate conclusions.” Emphasize that the point of trial is the search for truth and that your marshaling of the facts and evidence points to only one possible conclusion, i.e., the one favorable to your client.</a:t>
            </a:r>
          </a:p>
        </p:txBody>
      </p:sp>
    </p:spTree>
    <p:extLst>
      <p:ext uri="{BB962C8B-B14F-4D97-AF65-F5344CB8AC3E}">
        <p14:creationId xmlns:p14="http://schemas.microsoft.com/office/powerpoint/2010/main" val="2704006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5. Do not ignore problems. </a:t>
            </a:r>
            <a:r>
              <a:rPr lang="en-US" dirty="0"/>
              <a:t>It is foolhardy to ignore problems or bad facts. Do not act like an ostrich with its head in the sand; identify and explain away problems for your case. But, remember that while you need an answer for bad facts, it is important that you do not spend too much time with such subject matter because it may cause the jury to attach undue importance to such information.</a:t>
            </a:r>
          </a:p>
        </p:txBody>
      </p:sp>
    </p:spTree>
    <p:extLst>
      <p:ext uri="{BB962C8B-B14F-4D97-AF65-F5344CB8AC3E}">
        <p14:creationId xmlns:p14="http://schemas.microsoft.com/office/powerpoint/2010/main" val="2048894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a:t>6. Use the evidence. </a:t>
            </a:r>
            <a:endParaRPr lang="en-US" b="1" dirty="0" smtClean="0"/>
          </a:p>
          <a:p>
            <a:pPr marL="0" indent="0">
              <a:buNone/>
            </a:pPr>
            <a:r>
              <a:rPr lang="en-US" dirty="0" smtClean="0"/>
              <a:t>Trials </a:t>
            </a:r>
            <a:r>
              <a:rPr lang="en-US" dirty="0"/>
              <a:t>tend to involve testimony from more than one witness and more than one exhibit. Use whatever evidence was presented at trial to your advantage. Do not paraphrase documents or reference witness statements; instead, quote them, and display them on an overhead projector, an easel, or a chalkboard. Highlight for the jury the key points of the trial and give favorable jurors the material that they need to win arguments during jury deliberations. Use the actual admitted evidence to lend credibility to your closing argument; a passing reference to what “the evidence has shown” may cause the jury to question the accuracy of your statements.</a:t>
            </a:r>
          </a:p>
        </p:txBody>
      </p:sp>
    </p:spTree>
    <p:extLst>
      <p:ext uri="{BB962C8B-B14F-4D97-AF65-F5344CB8AC3E}">
        <p14:creationId xmlns:p14="http://schemas.microsoft.com/office/powerpoint/2010/main" val="4099281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7. Cast yourself as a steward, not an advocate. </a:t>
            </a:r>
            <a:endParaRPr lang="en-US" b="1" dirty="0" smtClean="0"/>
          </a:p>
          <a:p>
            <a:pPr marL="0" indent="0">
              <a:buNone/>
            </a:pPr>
            <a:r>
              <a:rPr lang="en-US" dirty="0" smtClean="0"/>
              <a:t>Convince </a:t>
            </a:r>
            <a:r>
              <a:rPr lang="en-US" dirty="0"/>
              <a:t>the jury that despite serving as the attorney for one side, you are merely a steward of the facts who is searching for the truth. If at the end of your closing argument the jury believes that you presented evidence as objectively as possible and told the truth rather than pursued a contrived agenda, you are more likely to receive a favorable verdict. </a:t>
            </a:r>
          </a:p>
        </p:txBody>
      </p:sp>
    </p:spTree>
    <p:extLst>
      <p:ext uri="{BB962C8B-B14F-4D97-AF65-F5344CB8AC3E}">
        <p14:creationId xmlns:p14="http://schemas.microsoft.com/office/powerpoint/2010/main" val="2985395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9. Do not read your closing argument. </a:t>
            </a:r>
            <a:r>
              <a:rPr lang="en-US" dirty="0"/>
              <a:t>Your closing argument should be fluid and somewhat conversational. The jury needs to perceive you as loose, confident, and convincing. If you read your closing argument from a podium, jurors are not likely to form a strong bond with you and your client. They may distrust you, find you too rigid, or simply tune you out. To avoid this, do not read your closing argument; rather, be spontaneous and </a:t>
            </a:r>
            <a:r>
              <a:rPr lang="en-US" dirty="0" smtClean="0"/>
              <a:t>engaging.</a:t>
            </a:r>
            <a:endParaRPr lang="en-US" dirty="0"/>
          </a:p>
        </p:txBody>
      </p:sp>
    </p:spTree>
    <p:extLst>
      <p:ext uri="{BB962C8B-B14F-4D97-AF65-F5344CB8AC3E}">
        <p14:creationId xmlns:p14="http://schemas.microsoft.com/office/powerpoint/2010/main" val="2476044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Words>
  <Application>Microsoft Office PowerPoint</Application>
  <PresentationFormat>Widescreen</PresentationFormat>
  <Paragraphs>16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Summation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PSSD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Summation</dc:title>
  <dc:creator>Murray Neudorf</dc:creator>
  <cp:lastModifiedBy>Murray Neudorf</cp:lastModifiedBy>
  <cp:revision>1</cp:revision>
  <dcterms:created xsi:type="dcterms:W3CDTF">2019-05-08T21:53:06Z</dcterms:created>
  <dcterms:modified xsi:type="dcterms:W3CDTF">2019-05-08T21:53:15Z</dcterms:modified>
</cp:coreProperties>
</file>