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9" r:id="rId5"/>
    <p:sldId id="263" r:id="rId6"/>
    <p:sldId id="264" r:id="rId7"/>
    <p:sldId id="261" r:id="rId8"/>
    <p:sldId id="262" r:id="rId9"/>
    <p:sldId id="265" r:id="rId10"/>
    <p:sldId id="266" r:id="rId11"/>
    <p:sldId id="268" r:id="rId12"/>
    <p:sldId id="269" r:id="rId13"/>
    <p:sldId id="267" r:id="rId14"/>
    <p:sldId id="300" r:id="rId15"/>
    <p:sldId id="309" r:id="rId16"/>
    <p:sldId id="312" r:id="rId17"/>
    <p:sldId id="270" r:id="rId18"/>
    <p:sldId id="275" r:id="rId19"/>
    <p:sldId id="276" r:id="rId20"/>
    <p:sldId id="277" r:id="rId21"/>
    <p:sldId id="278" r:id="rId22"/>
    <p:sldId id="271" r:id="rId23"/>
    <p:sldId id="272" r:id="rId24"/>
    <p:sldId id="313" r:id="rId25"/>
    <p:sldId id="296" r:id="rId26"/>
    <p:sldId id="307" r:id="rId27"/>
    <p:sldId id="314" r:id="rId28"/>
    <p:sldId id="315" r:id="rId29"/>
    <p:sldId id="316" r:id="rId30"/>
    <p:sldId id="317" r:id="rId31"/>
    <p:sldId id="318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108" y="8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2DF66AD8-BC4A-4004-9882-414398D930CA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B9D2C864-9362-43C7-A136-D9C41D93A9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CA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CA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CA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CA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CA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CA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CA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B9D2C864-9362-43C7-A136-D9C41D93A9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CA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B9D2C864-9362-43C7-A136-D9C41D93A96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apitalist" TargetMode="External"/><Relationship Id="rId2" Type="http://schemas.openxmlformats.org/officeDocument/2006/relationships/hyperlink" Target="https://en.wikipedia.org/wiki/Czar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Gosudarstvennoye_Politicheskoye_Upravlenie" TargetMode="External"/><Relationship Id="rId2" Type="http://schemas.openxmlformats.org/officeDocument/2006/relationships/hyperlink" Target="https://en.wikipedia.org/wiki/Dekulakization#cite_note-Harvest-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Labor_colony" TargetMode="External"/><Relationship Id="rId5" Type="http://schemas.openxmlformats.org/officeDocument/2006/relationships/hyperlink" Target="https://en.wikipedia.org/wiki/Eviction" TargetMode="External"/><Relationship Id="rId4" Type="http://schemas.openxmlformats.org/officeDocument/2006/relationships/hyperlink" Target="https://en.wikipedia.org/wiki/Siberi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Stalin and the Police State: An Introduction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History 20</a:t>
            </a:r>
          </a:p>
        </p:txBody>
      </p:sp>
    </p:spTree>
    <p:extLst>
      <p:ext uri="{BB962C8B-B14F-4D97-AF65-F5344CB8AC3E}">
        <p14:creationId xmlns:p14="http://schemas.microsoft.com/office/powerpoint/2010/main" val="361935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Stalin’s Goal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0" y="1735138"/>
            <a:ext cx="4507281" cy="4056062"/>
          </a:xfrm>
        </p:spPr>
        <p:txBody>
          <a:bodyPr>
            <a:normAutofit/>
          </a:bodyPr>
          <a:lstStyle/>
          <a:p>
            <a:r>
              <a:rPr lang="en-US" sz="3200" dirty="0"/>
              <a:t>Stalin was convinced that someday foreign enemies would attack the newly formed Soviet Union, therefore he must make the country strong enough to withstand an attack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93840" y="1735138"/>
            <a:ext cx="2908252" cy="500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416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3550" lvl="1" indent="-463550">
              <a:spcBef>
                <a:spcPts val="2000"/>
              </a:spcBef>
              <a:buBlip>
                <a:blip r:embed="rId2"/>
              </a:buBlip>
            </a:pPr>
            <a:r>
              <a:rPr lang="en-US" sz="2800" i="1" dirty="0"/>
              <a:t>“We are 50 or 100 years behind the advanced countries…We must make good this lag in 10 years.  Either we do it, or they crush us”</a:t>
            </a:r>
          </a:p>
          <a:p>
            <a:pPr marL="804863" lvl="2" indent="-463550">
              <a:spcBef>
                <a:spcPts val="2000"/>
              </a:spcBef>
              <a:buBlip>
                <a:blip r:embed="rId2"/>
              </a:buBlip>
            </a:pPr>
            <a:r>
              <a:rPr lang="en-US" sz="2600" i="1" dirty="0"/>
              <a:t>Stalin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267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Stalin’s Goal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735138"/>
            <a:ext cx="4849190" cy="4056062"/>
          </a:xfrm>
        </p:spPr>
        <p:txBody>
          <a:bodyPr>
            <a:normAutofit/>
          </a:bodyPr>
          <a:lstStyle/>
          <a:p>
            <a:r>
              <a:rPr lang="en-US" sz="3200" dirty="0"/>
              <a:t>Stalin sought to make the USSR a major competitor in the world.  There were two methods he used for this:</a:t>
            </a:r>
          </a:p>
          <a:p>
            <a:pPr lvl="1"/>
            <a:r>
              <a:rPr lang="en-US" sz="2800" b="1" dirty="0"/>
              <a:t>Industrialization</a:t>
            </a:r>
          </a:p>
          <a:p>
            <a:pPr lvl="1"/>
            <a:r>
              <a:rPr lang="en-US" sz="2800" b="1" dirty="0"/>
              <a:t>Collectivization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93840" y="1735138"/>
            <a:ext cx="2908252" cy="500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194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Industrialization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8"/>
            <a:ext cx="4621251" cy="4056062"/>
          </a:xfrm>
        </p:spPr>
        <p:txBody>
          <a:bodyPr>
            <a:noAutofit/>
          </a:bodyPr>
          <a:lstStyle/>
          <a:p>
            <a:r>
              <a:rPr lang="en-US" dirty="0"/>
              <a:t>Stalin outlined several </a:t>
            </a:r>
            <a:r>
              <a:rPr lang="en-US" b="1" dirty="0"/>
              <a:t>Five-Year Plans </a:t>
            </a:r>
            <a:r>
              <a:rPr lang="en-US" dirty="0"/>
              <a:t>for the development of the USSR’s economy.</a:t>
            </a:r>
          </a:p>
          <a:p>
            <a:r>
              <a:rPr lang="en-US" dirty="0"/>
              <a:t>He does through </a:t>
            </a:r>
            <a:r>
              <a:rPr lang="en-US" b="1" dirty="0"/>
              <a:t>command economy</a:t>
            </a:r>
            <a:r>
              <a:rPr lang="en-US" dirty="0"/>
              <a:t> </a:t>
            </a:r>
            <a:r>
              <a:rPr lang="en-US" i="1" dirty="0"/>
              <a:t>(</a:t>
            </a:r>
            <a:r>
              <a:rPr lang="en-US" i="1" u="sng" dirty="0"/>
              <a:t>all</a:t>
            </a:r>
            <a:r>
              <a:rPr lang="en-US" i="1" dirty="0"/>
              <a:t> economic decisions are made by the gov’t)</a:t>
            </a:r>
            <a:endParaRPr lang="en-US" dirty="0"/>
          </a:p>
          <a:p>
            <a:r>
              <a:rPr lang="en-US" dirty="0"/>
              <a:t>He set the production targets absurdly high (almost impossible) on purpose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94339" y="1937334"/>
            <a:ext cx="3451582" cy="439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310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296" y="576755"/>
            <a:ext cx="7831217" cy="521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027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444500"/>
            <a:ext cx="5080000" cy="596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0997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4813" y="429325"/>
            <a:ext cx="4012675" cy="600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58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Crunching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8"/>
            <a:ext cx="7313613" cy="674320"/>
          </a:xfrm>
        </p:spPr>
        <p:txBody>
          <a:bodyPr/>
          <a:lstStyle/>
          <a:p>
            <a:r>
              <a:rPr lang="en-US" dirty="0"/>
              <a:t>Output of heavy industry in USSR (in millions of tons)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9351522"/>
              </p:ext>
            </p:extLst>
          </p:nvPr>
        </p:nvGraphicFramePr>
        <p:xfrm>
          <a:off x="1149528" y="2880360"/>
          <a:ext cx="7078484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5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1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40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71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Before Five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dirty="0"/>
                        <a:t>Year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Five-Year Plan Goals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After Five</a:t>
                      </a:r>
                      <a:r>
                        <a:rPr lang="en-US" sz="2400" baseline="0" dirty="0"/>
                        <a:t>-Year Plan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Oil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11.7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21.4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Steel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5.9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Coal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35.4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64.3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914399" y="5425633"/>
            <a:ext cx="75193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/>
              <a:t>Despite the uncertainty of these numbers, there is still clearly a significant increase in the production of USSR</a:t>
            </a:r>
          </a:p>
        </p:txBody>
      </p:sp>
    </p:spTree>
    <p:extLst>
      <p:ext uri="{BB962C8B-B14F-4D97-AF65-F5344CB8AC3E}">
        <p14:creationId xmlns:p14="http://schemas.microsoft.com/office/powerpoint/2010/main" val="22235966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2393950"/>
            <a:ext cx="3157538" cy="2994025"/>
          </a:xfrm>
        </p:spPr>
        <p:txBody>
          <a:bodyPr>
            <a:noAutofit/>
          </a:bodyPr>
          <a:lstStyle/>
          <a:p>
            <a:r>
              <a:rPr lang="en-US" sz="2800" dirty="0"/>
              <a:t>In fact, Time Magazine names Stalin “Man of the Year” in 1938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2102" y="1"/>
            <a:ext cx="52053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5100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773" y="2735059"/>
            <a:ext cx="7313613" cy="565282"/>
          </a:xfrm>
        </p:spPr>
        <p:txBody>
          <a:bodyPr>
            <a:normAutofit/>
          </a:bodyPr>
          <a:lstStyle/>
          <a:p>
            <a:r>
              <a:rPr lang="en-US" sz="2800" dirty="0"/>
              <a:t>And again in 1942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4000" y="165100"/>
            <a:ext cx="5080000" cy="669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69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I: Struggle for Power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6408613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Guess who they named “Man of the Year” in 1939?</a:t>
            </a:r>
          </a:p>
        </p:txBody>
      </p:sp>
    </p:spTree>
    <p:extLst>
      <p:ext uri="{BB962C8B-B14F-4D97-AF65-F5344CB8AC3E}">
        <p14:creationId xmlns:p14="http://schemas.microsoft.com/office/powerpoint/2010/main" val="3102916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2000" y="76200"/>
            <a:ext cx="5080000" cy="669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5714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Collectivization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735138"/>
            <a:ext cx="4572406" cy="4056062"/>
          </a:xfrm>
        </p:spPr>
        <p:txBody>
          <a:bodyPr>
            <a:normAutofit/>
          </a:bodyPr>
          <a:lstStyle/>
          <a:p>
            <a:r>
              <a:rPr lang="en-US" sz="2800" dirty="0"/>
              <a:t>The government has </a:t>
            </a:r>
            <a:r>
              <a:rPr lang="en-US" sz="2800" b="1" dirty="0"/>
              <a:t>complete </a:t>
            </a:r>
            <a:r>
              <a:rPr lang="en-US" sz="2800" dirty="0"/>
              <a:t>control of the agricultural production, meaning they </a:t>
            </a:r>
            <a:r>
              <a:rPr lang="en-US" sz="2800" b="1" dirty="0"/>
              <a:t>own</a:t>
            </a:r>
            <a:r>
              <a:rPr lang="en-US" sz="2800" dirty="0"/>
              <a:t> all the grain produced.</a:t>
            </a:r>
          </a:p>
          <a:p>
            <a:r>
              <a:rPr lang="en-US" sz="2800" dirty="0"/>
              <a:t>They claimed it, then theoretically distributed it according to people’s needs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807" y="1949865"/>
            <a:ext cx="3494265" cy="279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0375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Collective Farms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Under collectivization, private farms was abolished and would be replaced by </a:t>
            </a:r>
            <a:r>
              <a:rPr lang="en-US" sz="3200" b="1" dirty="0"/>
              <a:t>collective farms</a:t>
            </a:r>
            <a:r>
              <a:rPr lang="en-US" sz="3200" dirty="0"/>
              <a:t>—large units worked by hundreds of units</a:t>
            </a:r>
          </a:p>
          <a:p>
            <a:r>
              <a:rPr lang="en-US" sz="3200" dirty="0"/>
              <a:t>This became a huge problem with the fact that there were </a:t>
            </a:r>
            <a:r>
              <a:rPr lang="en-US" sz="3200" b="1" dirty="0"/>
              <a:t>25 million</a:t>
            </a:r>
            <a:r>
              <a:rPr lang="en-US" sz="3200" dirty="0"/>
              <a:t> farms in the USSR in 1928!</a:t>
            </a:r>
          </a:p>
        </p:txBody>
      </p:sp>
    </p:spTree>
    <p:extLst>
      <p:ext uri="{BB962C8B-B14F-4D97-AF65-F5344CB8AC3E}">
        <p14:creationId xmlns:p14="http://schemas.microsoft.com/office/powerpoint/2010/main" val="10962792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8FCF237-2288-4370-8FCC-3F3EF104F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414337"/>
            <a:ext cx="8572500" cy="60293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A1B892-349F-4EEC-834F-4C8645A8E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CD765-D35B-471A-97AF-3AAB20B3B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5313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Totalitarian USSR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0" y="1735137"/>
            <a:ext cx="7313613" cy="4651245"/>
          </a:xfrm>
        </p:spPr>
        <p:txBody>
          <a:bodyPr/>
          <a:lstStyle/>
          <a:p>
            <a:r>
              <a:rPr lang="en-US" sz="2800" dirty="0"/>
              <a:t>Under Stalin, the Soviet Union becomes a </a:t>
            </a:r>
            <a:r>
              <a:rPr lang="en-US" sz="2800" b="1" dirty="0"/>
              <a:t>totalitarian </a:t>
            </a:r>
            <a:r>
              <a:rPr lang="en-US" sz="2800" dirty="0"/>
              <a:t>state—a country in which a dictator or a small group controls </a:t>
            </a:r>
            <a:r>
              <a:rPr lang="en-US" sz="2800" b="1" dirty="0"/>
              <a:t>every part</a:t>
            </a:r>
            <a:r>
              <a:rPr lang="en-US" sz="2800" dirty="0"/>
              <a:t> of the lives of its citizens</a:t>
            </a:r>
          </a:p>
          <a:p>
            <a:r>
              <a:rPr lang="en-US" sz="2800" dirty="0"/>
              <a:t>Stalin was an absolute dictator, more powerful than the most autocratic Tsar.  </a:t>
            </a:r>
          </a:p>
          <a:p>
            <a:r>
              <a:rPr lang="en-US" sz="2800" dirty="0"/>
              <a:t>For 25 years Stalin controlled the USSR, and was responsible for the the country’s rise to its position as a great world power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5564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“Cult of Personality”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Like many, totalitarian dictators, Stalin creates a </a:t>
            </a:r>
            <a:r>
              <a:rPr lang="en-US" sz="2800" b="1" dirty="0">
                <a:solidFill>
                  <a:srgbClr val="000000"/>
                </a:solidFill>
              </a:rPr>
              <a:t>cult of </a:t>
            </a:r>
            <a:r>
              <a:rPr lang="en-US" sz="2800" b="1" dirty="0"/>
              <a:t>personality </a:t>
            </a:r>
            <a:r>
              <a:rPr lang="en-US" sz="2800" dirty="0"/>
              <a:t>to boost his public image</a:t>
            </a:r>
          </a:p>
          <a:p>
            <a:pPr marL="0" indent="0">
              <a:buNone/>
            </a:pPr>
            <a:r>
              <a:rPr lang="en-US" sz="2800" dirty="0"/>
              <a:t>TERMINOLOGY:</a:t>
            </a:r>
          </a:p>
          <a:p>
            <a:pPr>
              <a:buFont typeface="Arial"/>
              <a:buChar char="•"/>
            </a:pPr>
            <a:r>
              <a:rPr lang="en-US" sz="2800" b="1" dirty="0"/>
              <a:t>Cult of Personality </a:t>
            </a:r>
            <a:r>
              <a:rPr lang="en-US" sz="2800" i="1" dirty="0"/>
              <a:t>(definition) </a:t>
            </a:r>
            <a:r>
              <a:rPr lang="en-US" sz="2800" dirty="0"/>
              <a:t>when an individual uses mass media, propaganda, or other methods, to create an idealized and heroic public image, often through unquestioning flattery and praise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3097703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D622B-9E4F-4B08-9B7F-DC1602E04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Gulag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1FD43-2BAF-4DDF-866F-774A3D17E4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of the primary tools Stalin used to maintain power was the Gulag</a:t>
            </a:r>
          </a:p>
          <a:p>
            <a:r>
              <a:rPr lang="en-US" dirty="0"/>
              <a:t>Gulags were prison camps scattered throughout the Siberian region of the country</a:t>
            </a:r>
          </a:p>
        </p:txBody>
      </p:sp>
    </p:spTree>
    <p:extLst>
      <p:ext uri="{BB962C8B-B14F-4D97-AF65-F5344CB8AC3E}">
        <p14:creationId xmlns:p14="http://schemas.microsoft.com/office/powerpoint/2010/main" val="4561775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3C6AA-18FA-495A-9F0A-FC11046E3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Dekulakization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2C69E-9CE5-424C-B424-01E26E436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Kulaks – large land owners</a:t>
            </a:r>
          </a:p>
          <a:p>
            <a:r>
              <a:rPr lang="en-US" dirty="0"/>
              <a:t>To collectivize the land in the Soviet Union, the government had to remove the landowners</a:t>
            </a:r>
          </a:p>
          <a:p>
            <a:r>
              <a:rPr lang="en-US" dirty="0"/>
              <a:t>"If the kulaks remain untouched, if we don't defeat the freeloaders, the </a:t>
            </a:r>
            <a:r>
              <a:rPr lang="en-US" dirty="0">
                <a:hlinkClick r:id="rId2" tooltip="Czar"/>
              </a:rPr>
              <a:t>czar</a:t>
            </a:r>
            <a:r>
              <a:rPr lang="en-US" dirty="0"/>
              <a:t> and the </a:t>
            </a:r>
            <a:r>
              <a:rPr lang="en-US" dirty="0">
                <a:hlinkClick r:id="rId3" tooltip="Capitalist"/>
              </a:rPr>
              <a:t>capitalist</a:t>
            </a:r>
            <a:r>
              <a:rPr lang="en-US" dirty="0"/>
              <a:t> will inevitably return.“  Lenin</a:t>
            </a:r>
          </a:p>
        </p:txBody>
      </p:sp>
    </p:spTree>
    <p:extLst>
      <p:ext uri="{BB962C8B-B14F-4D97-AF65-F5344CB8AC3E}">
        <p14:creationId xmlns:p14="http://schemas.microsoft.com/office/powerpoint/2010/main" val="17995674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AB165-20E4-4E59-905D-D34921736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Dekulakization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BBAD2-AF69-4F46-94AD-27FE24EBEC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kulaks were assigned to one of three categories:</a:t>
            </a:r>
            <a:r>
              <a:rPr lang="en-US" baseline="30000" dirty="0">
                <a:hlinkClick r:id="rId2"/>
              </a:rPr>
              <a:t>[4]</a:t>
            </a:r>
            <a:endParaRPr lang="en-US" dirty="0"/>
          </a:p>
          <a:p>
            <a:pPr lvl="1"/>
            <a:r>
              <a:rPr lang="en-US" dirty="0"/>
              <a:t>Those to be shot or imprisoned as decided by the local </a:t>
            </a:r>
            <a:r>
              <a:rPr lang="en-US" dirty="0">
                <a:hlinkClick r:id="rId3" tooltip="Gosudarstvennoye Politicheskoye Upravlenie"/>
              </a:rPr>
              <a:t>secret political police</a:t>
            </a:r>
            <a:r>
              <a:rPr lang="en-US" dirty="0"/>
              <a:t> (NKVD)</a:t>
            </a:r>
          </a:p>
          <a:p>
            <a:pPr lvl="1"/>
            <a:r>
              <a:rPr lang="en-US" dirty="0"/>
              <a:t>Those to be sent to </a:t>
            </a:r>
            <a:r>
              <a:rPr lang="en-US" dirty="0">
                <a:hlinkClick r:id="rId4" tooltip="Siberia"/>
              </a:rPr>
              <a:t>Siberia</a:t>
            </a:r>
            <a:r>
              <a:rPr lang="en-US" dirty="0"/>
              <a:t> after confiscation of their property</a:t>
            </a:r>
          </a:p>
          <a:p>
            <a:pPr lvl="1"/>
            <a:r>
              <a:rPr lang="en-US" dirty="0"/>
              <a:t>Those to be </a:t>
            </a:r>
            <a:r>
              <a:rPr lang="en-US" dirty="0">
                <a:hlinkClick r:id="rId5" tooltip="Eviction"/>
              </a:rPr>
              <a:t>evicted</a:t>
            </a:r>
            <a:r>
              <a:rPr lang="en-US" dirty="0"/>
              <a:t> from their houses and used in </a:t>
            </a:r>
            <a:r>
              <a:rPr lang="en-US" dirty="0">
                <a:hlinkClick r:id="rId6" tooltip="Labor colony"/>
              </a:rPr>
              <a:t>labor colonies</a:t>
            </a:r>
            <a:r>
              <a:rPr lang="en-US" dirty="0"/>
              <a:t> within their own districts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 process of dekulakization lead the deaths of between 500,000 - 7 million people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136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627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FFFFFF"/>
                </a:solidFill>
              </a:rPr>
              <a:t>Lenin 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47799"/>
          </a:xfrm>
        </p:spPr>
        <p:txBody>
          <a:bodyPr>
            <a:normAutofit/>
          </a:bodyPr>
          <a:lstStyle/>
          <a:p>
            <a:r>
              <a:rPr lang="en-CA" sz="2800" dirty="0">
                <a:solidFill>
                  <a:srgbClr val="FFFFFF"/>
                </a:solidFill>
              </a:rPr>
              <a:t>After suffering a series of strokes, Lenin dies on January 24, 1924 leaving behind a power struggle between </a:t>
            </a:r>
            <a:r>
              <a:rPr lang="en-CA" sz="2800" b="1" dirty="0">
                <a:solidFill>
                  <a:srgbClr val="FFFFFF"/>
                </a:solidFill>
              </a:rPr>
              <a:t>two people</a:t>
            </a:r>
            <a:endParaRPr lang="en-CA" sz="2800" dirty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2971800"/>
            <a:ext cx="2362200" cy="32161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76400" y="6248400"/>
            <a:ext cx="1536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Joseph Stalin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38800" y="2971800"/>
            <a:ext cx="2431682" cy="3124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48400" y="6172200"/>
            <a:ext cx="1518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Leon Trotsky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67200" y="3962400"/>
            <a:ext cx="7114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VS</a:t>
            </a: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5389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00F5B-7BBD-4D21-A891-E0009414D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Stalin’s Purges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F7503-8554-4217-85DE-15C687D34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Between 1936-1938 Stalin purged the government and army to solidify his power</a:t>
            </a:r>
          </a:p>
          <a:p>
            <a:r>
              <a:rPr lang="en-US" dirty="0"/>
              <a:t>He used the secret police and show trials to condemn his enemies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FFE2D0-53AA-4427-9BB6-7C33BDB9C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997" y="3564826"/>
            <a:ext cx="4437126" cy="28841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200245-F285-4288-A170-A0A9D382359E}"/>
              </a:ext>
            </a:extLst>
          </p:cNvPr>
          <p:cNvSpPr txBox="1"/>
          <p:nvPr/>
        </p:nvSpPr>
        <p:spPr>
          <a:xfrm>
            <a:off x="6230112" y="3889248"/>
            <a:ext cx="2717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Looking for relatives among</a:t>
            </a:r>
          </a:p>
          <a:p>
            <a:r>
              <a:rPr lang="en-US" dirty="0"/>
              <a:t>exhumed bodies</a:t>
            </a:r>
          </a:p>
        </p:txBody>
      </p:sp>
    </p:spTree>
    <p:extLst>
      <p:ext uri="{BB962C8B-B14F-4D97-AF65-F5344CB8AC3E}">
        <p14:creationId xmlns:p14="http://schemas.microsoft.com/office/powerpoint/2010/main" val="11775084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FE7EC-F0BD-4ED8-ACDE-CE98219AA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Gulag Archipelago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C9557-AB51-4A12-9299-3FCAA81804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03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dirty="0"/>
              <a:t>The Debate over who to Rule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400" y="1735138"/>
            <a:ext cx="7313613" cy="1813928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Lenin did not declare an official person to succeed him.</a:t>
            </a:r>
          </a:p>
          <a:p>
            <a:pPr lvl="1"/>
            <a:r>
              <a:rPr lang="en-US" sz="2600" dirty="0"/>
              <a:t>Thought Trotsky was too arrogant </a:t>
            </a:r>
          </a:p>
          <a:p>
            <a:pPr lvl="1"/>
            <a:r>
              <a:rPr lang="en-US" sz="2600" dirty="0"/>
              <a:t>Thought Stalin to be too power hungry, specifically stated that he was NOT to rule</a:t>
            </a:r>
          </a:p>
        </p:txBody>
      </p:sp>
      <p:pic>
        <p:nvPicPr>
          <p:cNvPr id="2050" name="Picture 2" descr="http://www.historycentral.com/Europe/LeninDi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3843" y="3756186"/>
            <a:ext cx="4023562" cy="29968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78066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Clash of Ideologies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735138"/>
            <a:ext cx="4214218" cy="4056062"/>
          </a:xfrm>
        </p:spPr>
        <p:txBody>
          <a:bodyPr>
            <a:normAutofit/>
          </a:bodyPr>
          <a:lstStyle/>
          <a:p>
            <a:r>
              <a:rPr lang="en-US" sz="3200" dirty="0"/>
              <a:t>Dedicated to the idea of a </a:t>
            </a:r>
            <a:r>
              <a:rPr lang="en-US" sz="3200" i="1" dirty="0"/>
              <a:t>world </a:t>
            </a:r>
            <a:r>
              <a:rPr lang="en-US" sz="3200" dirty="0"/>
              <a:t>revolution</a:t>
            </a:r>
          </a:p>
          <a:p>
            <a:pPr lvl="1"/>
            <a:r>
              <a:rPr lang="en-US" sz="2800" dirty="0"/>
              <a:t>To Trotsky, the Russian Revolution was merely the first step in a worldwide uprising of the proletariat.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331" y="1735138"/>
            <a:ext cx="2431682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045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Clash of Ideologies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3396" y="1735138"/>
            <a:ext cx="3864617" cy="4056062"/>
          </a:xfrm>
        </p:spPr>
        <p:txBody>
          <a:bodyPr>
            <a:normAutofit/>
          </a:bodyPr>
          <a:lstStyle/>
          <a:p>
            <a:r>
              <a:rPr lang="en-US" sz="3200" dirty="0"/>
              <a:t>The Soviet Union </a:t>
            </a:r>
            <a:r>
              <a:rPr lang="en-US" sz="3200" i="1" dirty="0"/>
              <a:t>was </a:t>
            </a:r>
            <a:r>
              <a:rPr lang="en-US" sz="3200" dirty="0"/>
              <a:t>the revolution, and it was up to the Soviet people to fashion a perfect Communist state.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1371600"/>
            <a:ext cx="2807494" cy="382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85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Stalin wins favour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8"/>
            <a:ext cx="3999345" cy="4056062"/>
          </a:xfrm>
        </p:spPr>
        <p:txBody>
          <a:bodyPr>
            <a:noAutofit/>
          </a:bodyPr>
          <a:lstStyle/>
          <a:p>
            <a:r>
              <a:rPr lang="en-CA" sz="2800" dirty="0"/>
              <a:t>Stalin wins favour amongst members of the party, gains important people’s support</a:t>
            </a:r>
          </a:p>
          <a:p>
            <a:r>
              <a:rPr lang="en-CA" sz="2800" dirty="0"/>
              <a:t>Eventually gets Trotsky exiled to Siberia</a:t>
            </a:r>
          </a:p>
          <a:p>
            <a:pPr lvl="1"/>
            <a:r>
              <a:rPr lang="en-CA" sz="2400" dirty="0"/>
              <a:t>Many thought Trotsky too dangerous with his command of the Red Army </a:t>
            </a:r>
          </a:p>
        </p:txBody>
      </p:sp>
      <p:pic>
        <p:nvPicPr>
          <p:cNvPr id="26626" name="Picture 2" descr="http://cache1.asset-cache.net/xc/50616550.jpg?v=1&amp;c=IWSAsset&amp;k=2&amp;d=E41C9FE5C4AA0A149094DB2906898453FECF89262FD2DBD24B0AAF5986C01068B01E70F2B32699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700" y="1861127"/>
            <a:ext cx="3455029" cy="45304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Assassination of Trotsky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8"/>
            <a:ext cx="7313613" cy="906462"/>
          </a:xfrm>
        </p:spPr>
        <p:txBody>
          <a:bodyPr>
            <a:noAutofit/>
          </a:bodyPr>
          <a:lstStyle/>
          <a:p>
            <a:r>
              <a:rPr lang="en-CA" dirty="0"/>
              <a:t>Trotsky was assassinated, under Stalin’s secret police, 15 years later in Mexico—death by pickaxe</a:t>
            </a:r>
          </a:p>
        </p:txBody>
      </p:sp>
      <p:pic>
        <p:nvPicPr>
          <p:cNvPr id="27650" name="Picture 2" descr="http://orientalreview.org/wp-content/uploads/2011/01/dead_trotsk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7099" y="2641600"/>
            <a:ext cx="4388427" cy="39998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II: Stalin and his “Economic Revolutions”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2845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</a:majorFont>
      <a:minorFont>
        <a:latin typeface="Goudy Old Style"/>
        <a:ea typeface=""/>
        <a:cs typeface=""/>
        <a:font script="Jpan" typeface="ＭＳ 明朝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539</TotalTime>
  <Words>751</Words>
  <Application>Microsoft Office PowerPoint</Application>
  <PresentationFormat>On-screen Show (4:3)</PresentationFormat>
  <Paragraphs>91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Goudy Old Style</vt:lpstr>
      <vt:lpstr>Impact</vt:lpstr>
      <vt:lpstr>Rockwell</vt:lpstr>
      <vt:lpstr>Inkwell</vt:lpstr>
      <vt:lpstr>Stalin and the Police State: An Introduction</vt:lpstr>
      <vt:lpstr>Part I: Struggle for Power</vt:lpstr>
      <vt:lpstr>Lenin dies</vt:lpstr>
      <vt:lpstr>The Debate over who to Rule</vt:lpstr>
      <vt:lpstr>Clash of Ideologies </vt:lpstr>
      <vt:lpstr>Clash of Ideologies (cont’d)</vt:lpstr>
      <vt:lpstr>Stalin wins favour</vt:lpstr>
      <vt:lpstr>Assassination of Trotsky</vt:lpstr>
      <vt:lpstr>Part II: Stalin and his “Economic Revolutions” </vt:lpstr>
      <vt:lpstr>Stalin’s Goal</vt:lpstr>
      <vt:lpstr>PowerPoint Presentation</vt:lpstr>
      <vt:lpstr>Stalin’s Goal (cont’d)</vt:lpstr>
      <vt:lpstr>Industrialization</vt:lpstr>
      <vt:lpstr>PowerPoint Presentation</vt:lpstr>
      <vt:lpstr>PowerPoint Presentation</vt:lpstr>
      <vt:lpstr>PowerPoint Presentation</vt:lpstr>
      <vt:lpstr>Number Crunching</vt:lpstr>
      <vt:lpstr>PowerPoint Presentation</vt:lpstr>
      <vt:lpstr>PowerPoint Presentation</vt:lpstr>
      <vt:lpstr>PowerPoint Presentation</vt:lpstr>
      <vt:lpstr>PowerPoint Presentation</vt:lpstr>
      <vt:lpstr>Collectivization </vt:lpstr>
      <vt:lpstr>Collective Farms</vt:lpstr>
      <vt:lpstr>PowerPoint Presentation</vt:lpstr>
      <vt:lpstr>A Totalitarian USSR</vt:lpstr>
      <vt:lpstr>“Cult of Personality”</vt:lpstr>
      <vt:lpstr>Gulag</vt:lpstr>
      <vt:lpstr>Dekulakization</vt:lpstr>
      <vt:lpstr>Dekulakization</vt:lpstr>
      <vt:lpstr>Stalin’s Purges</vt:lpstr>
      <vt:lpstr>Gulag Archipelago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Treaty of Versailles &amp;  The League of Nations:  Failed Attempts at World Peace</dc:title>
  <dc:creator>Shaun Dyck</dc:creator>
  <cp:lastModifiedBy>Murray Neudorf</cp:lastModifiedBy>
  <cp:revision>36</cp:revision>
  <dcterms:created xsi:type="dcterms:W3CDTF">2011-03-26T22:18:57Z</dcterms:created>
  <dcterms:modified xsi:type="dcterms:W3CDTF">2019-04-12T03:54:51Z</dcterms:modified>
</cp:coreProperties>
</file>