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74" r:id="rId3"/>
    <p:sldId id="264" r:id="rId4"/>
    <p:sldId id="275" r:id="rId5"/>
    <p:sldId id="276" r:id="rId6"/>
    <p:sldId id="265" r:id="rId7"/>
    <p:sldId id="277" r:id="rId8"/>
    <p:sldId id="266" r:id="rId9"/>
    <p:sldId id="285" r:id="rId10"/>
    <p:sldId id="286" r:id="rId11"/>
    <p:sldId id="269" r:id="rId12"/>
    <p:sldId id="282" r:id="rId13"/>
    <p:sldId id="270" r:id="rId14"/>
    <p:sldId id="279" r:id="rId15"/>
    <p:sldId id="280" r:id="rId16"/>
    <p:sldId id="281" r:id="rId17"/>
    <p:sldId id="271" r:id="rId18"/>
    <p:sldId id="283" r:id="rId19"/>
    <p:sldId id="267" r:id="rId20"/>
    <p:sldId id="268" r:id="rId21"/>
    <p:sldId id="272" r:id="rId22"/>
    <p:sldId id="284" r:id="rId23"/>
    <p:sldId id="273"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83" d="100"/>
          <a:sy n="83" d="100"/>
        </p:scale>
        <p:origin x="80" y="1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57F1E4F-1CFF-5643-939E-217C01CDF565}"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6820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24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D57F1E4F-1CFF-5643-939E-217C01CDF565}" type="slidenum">
              <a:rPr lang="en-US" smtClean="0"/>
              <a:pPr/>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76541"/>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78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57F1E4F-1CFF-5643-939E-217C01CDF565}"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352471"/>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7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12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743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21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92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20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B61BEF0D-F0BB-DE4B-95CE-6DB70DBA9567}" type="datetimeFigureOut">
              <a:rPr lang="en-US" smtClean="0"/>
              <a:pPr/>
              <a:t>12/12/2021</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57F1E4F-1CFF-5643-939E-217C01CDF565}"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8401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Settling the West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462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2BCFC3-5B3A-4551-ABFB-97D1A99D8900}"/>
              </a:ext>
            </a:extLst>
          </p:cNvPr>
          <p:cNvSpPr>
            <a:spLocks noGrp="1"/>
          </p:cNvSpPr>
          <p:nvPr>
            <p:ph idx="1"/>
          </p:nvPr>
        </p:nvSpPr>
        <p:spPr/>
        <p:txBody>
          <a:bodyPr/>
          <a:lstStyle/>
          <a:p>
            <a:endParaRPr lang="en-US" dirty="0"/>
          </a:p>
        </p:txBody>
      </p:sp>
      <p:sp>
        <p:nvSpPr>
          <p:cNvPr id="8" name="Title 7">
            <a:extLst>
              <a:ext uri="{FF2B5EF4-FFF2-40B4-BE49-F238E27FC236}">
                <a16:creationId xmlns:a16="http://schemas.microsoft.com/office/drawing/2014/main" id="{8B1D5136-BAE1-47D2-A024-E864FC2DB175}"/>
              </a:ext>
            </a:extLst>
          </p:cNvPr>
          <p:cNvSpPr>
            <a:spLocks noGrp="1"/>
          </p:cNvSpPr>
          <p:nvPr>
            <p:ph type="title"/>
          </p:nvPr>
        </p:nvSpPr>
        <p:spPr/>
        <p:txBody>
          <a:bodyPr/>
          <a:lstStyle/>
          <a:p>
            <a:endParaRPr lang="en-US"/>
          </a:p>
        </p:txBody>
      </p:sp>
      <p:pic>
        <p:nvPicPr>
          <p:cNvPr id="1026" name="Picture 2" descr="8.10 The New HBC and the New Nation to 1860 – Canadian History:  Pre-Confederation">
            <a:extLst>
              <a:ext uri="{FF2B5EF4-FFF2-40B4-BE49-F238E27FC236}">
                <a16:creationId xmlns:a16="http://schemas.microsoft.com/office/drawing/2014/main" id="{4066F4F9-7CA8-43D0-91BA-387093790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604838"/>
            <a:ext cx="83439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6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12883E-84C3-42AD-B34A-4D2498251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82098-F329-4EED-A18D-8305CF589D57}"/>
              </a:ext>
            </a:extLst>
          </p:cNvPr>
          <p:cNvSpPr>
            <a:spLocks noGrp="1"/>
          </p:cNvSpPr>
          <p:nvPr>
            <p:ph type="title"/>
          </p:nvPr>
        </p:nvSpPr>
        <p:spPr>
          <a:xfrm>
            <a:off x="7872618" y="663373"/>
            <a:ext cx="3684644" cy="1608487"/>
          </a:xfrm>
        </p:spPr>
        <p:txBody>
          <a:bodyPr>
            <a:normAutofit/>
          </a:bodyPr>
          <a:lstStyle/>
          <a:p>
            <a:pPr algn="l"/>
            <a:r>
              <a:rPr lang="en-US">
                <a:solidFill>
                  <a:schemeClr val="tx1"/>
                </a:solidFill>
              </a:rPr>
              <a:t>Red River</a:t>
            </a:r>
          </a:p>
        </p:txBody>
      </p:sp>
      <p:pic>
        <p:nvPicPr>
          <p:cNvPr id="4" name="Picture 3" descr="Map&#10;&#10;Description automatically generated">
            <a:extLst>
              <a:ext uri="{FF2B5EF4-FFF2-40B4-BE49-F238E27FC236}">
                <a16:creationId xmlns:a16="http://schemas.microsoft.com/office/drawing/2014/main" id="{ABF74EBF-23F1-4F1D-9AE1-70D32A35FE67}"/>
              </a:ext>
            </a:extLst>
          </p:cNvPr>
          <p:cNvPicPr>
            <a:picLocks noChangeAspect="1"/>
          </p:cNvPicPr>
          <p:nvPr/>
        </p:nvPicPr>
        <p:blipFill>
          <a:blip r:embed="rId2"/>
          <a:stretch>
            <a:fillRect/>
          </a:stretch>
        </p:blipFill>
        <p:spPr>
          <a:xfrm>
            <a:off x="1056764" y="639905"/>
            <a:ext cx="6075965" cy="5270900"/>
          </a:xfrm>
          <a:prstGeom prst="rect">
            <a:avLst/>
          </a:prstGeom>
        </p:spPr>
      </p:pic>
      <p:cxnSp>
        <p:nvCxnSpPr>
          <p:cNvPr id="11" name="Straight Connector 10">
            <a:extLst>
              <a:ext uri="{FF2B5EF4-FFF2-40B4-BE49-F238E27FC236}">
                <a16:creationId xmlns:a16="http://schemas.microsoft.com/office/drawing/2014/main" id="{25A28D78-0305-4DA2-A78C-EF9ADD366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42C77F-FB26-4F34-89BD-FC0ED8E825A0}"/>
              </a:ext>
            </a:extLst>
          </p:cNvPr>
          <p:cNvSpPr>
            <a:spLocks noGrp="1"/>
          </p:cNvSpPr>
          <p:nvPr>
            <p:ph idx="1"/>
          </p:nvPr>
        </p:nvSpPr>
        <p:spPr>
          <a:xfrm>
            <a:off x="7715864" y="1533076"/>
            <a:ext cx="3684644" cy="3791848"/>
          </a:xfrm>
        </p:spPr>
        <p:txBody>
          <a:bodyPr>
            <a:noAutofit/>
          </a:bodyPr>
          <a:lstStyle/>
          <a:p>
            <a:pPr>
              <a:lnSpc>
                <a:spcPct val="102000"/>
              </a:lnSpc>
            </a:pPr>
            <a:r>
              <a:rPr lang="en-US" dirty="0">
                <a:solidFill>
                  <a:schemeClr val="tx1"/>
                </a:solidFill>
              </a:rPr>
              <a:t>One of the first Western colonies on the Canadian prairies was Red River.</a:t>
            </a:r>
          </a:p>
          <a:p>
            <a:pPr>
              <a:lnSpc>
                <a:spcPct val="102000"/>
              </a:lnSpc>
            </a:pPr>
            <a:r>
              <a:rPr lang="en-US" dirty="0">
                <a:solidFill>
                  <a:schemeClr val="tx1"/>
                </a:solidFill>
              </a:rPr>
              <a:t>By 1840, it was primarily populated by </a:t>
            </a:r>
            <a:r>
              <a:rPr lang="en-US" dirty="0" err="1">
                <a:solidFill>
                  <a:schemeClr val="tx1"/>
                </a:solidFill>
              </a:rPr>
              <a:t>metis</a:t>
            </a:r>
            <a:r>
              <a:rPr lang="en-US" dirty="0">
                <a:solidFill>
                  <a:schemeClr val="tx1"/>
                </a:solidFill>
              </a:rPr>
              <a:t>.</a:t>
            </a:r>
          </a:p>
          <a:p>
            <a:pPr>
              <a:lnSpc>
                <a:spcPct val="102000"/>
              </a:lnSpc>
            </a:pPr>
            <a:r>
              <a:rPr lang="en-US" dirty="0">
                <a:solidFill>
                  <a:schemeClr val="tx1"/>
                </a:solidFill>
              </a:rPr>
              <a:t>Canada was given sovereignty over Rupert’s Land in 1869, but it was forced to renegotiate terms with the settlers of Red River after the Red River Resistance led by Louis Riel.</a:t>
            </a:r>
          </a:p>
          <a:p>
            <a:pPr>
              <a:lnSpc>
                <a:spcPct val="102000"/>
              </a:lnSpc>
            </a:pPr>
            <a:r>
              <a:rPr lang="en-US" dirty="0">
                <a:solidFill>
                  <a:schemeClr val="tx1"/>
                </a:solidFill>
              </a:rPr>
              <a:t>This led to the creation of the province of Manitoba in 1871.</a:t>
            </a:r>
          </a:p>
        </p:txBody>
      </p:sp>
      <p:sp>
        <p:nvSpPr>
          <p:cNvPr id="13" name="Freeform 6">
            <a:extLst>
              <a:ext uri="{FF2B5EF4-FFF2-40B4-BE49-F238E27FC236}">
                <a16:creationId xmlns:a16="http://schemas.microsoft.com/office/drawing/2014/main" id="{DC5B7347-E281-4E2C-A95E-6A4A26315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Tree>
    <p:extLst>
      <p:ext uri="{BB962C8B-B14F-4D97-AF65-F5344CB8AC3E}">
        <p14:creationId xmlns:p14="http://schemas.microsoft.com/office/powerpoint/2010/main" val="52068756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A876-1629-4CA4-BC4A-0EA1E9D1FE4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8C08EE9-E2DE-471B-B4F2-ADC130210A8C}"/>
              </a:ext>
            </a:extLst>
          </p:cNvPr>
          <p:cNvPicPr>
            <a:picLocks noGrp="1" noChangeAspect="1"/>
          </p:cNvPicPr>
          <p:nvPr>
            <p:ph idx="1"/>
          </p:nvPr>
        </p:nvPicPr>
        <p:blipFill>
          <a:blip r:embed="rId2"/>
          <a:stretch>
            <a:fillRect/>
          </a:stretch>
        </p:blipFill>
        <p:spPr>
          <a:xfrm>
            <a:off x="2376752" y="671910"/>
            <a:ext cx="7435320" cy="5576490"/>
          </a:xfrm>
          <a:prstGeom prst="rect">
            <a:avLst/>
          </a:prstGeom>
        </p:spPr>
      </p:pic>
    </p:spTree>
    <p:extLst>
      <p:ext uri="{BB962C8B-B14F-4D97-AF65-F5344CB8AC3E}">
        <p14:creationId xmlns:p14="http://schemas.microsoft.com/office/powerpoint/2010/main" val="47474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F2FE-5195-4C34-A021-6198E0440600}"/>
              </a:ext>
            </a:extLst>
          </p:cNvPr>
          <p:cNvSpPr>
            <a:spLocks noGrp="1"/>
          </p:cNvSpPr>
          <p:nvPr>
            <p:ph type="title"/>
          </p:nvPr>
        </p:nvSpPr>
        <p:spPr/>
        <p:txBody>
          <a:bodyPr/>
          <a:lstStyle/>
          <a:p>
            <a:r>
              <a:rPr lang="en-US" dirty="0"/>
              <a:t>Settling the West</a:t>
            </a:r>
          </a:p>
        </p:txBody>
      </p:sp>
      <p:sp>
        <p:nvSpPr>
          <p:cNvPr id="3" name="Content Placeholder 2">
            <a:extLst>
              <a:ext uri="{FF2B5EF4-FFF2-40B4-BE49-F238E27FC236}">
                <a16:creationId xmlns:a16="http://schemas.microsoft.com/office/drawing/2014/main" id="{2EB56E3A-D6DE-4D1C-9290-6200EA59A0E2}"/>
              </a:ext>
            </a:extLst>
          </p:cNvPr>
          <p:cNvSpPr>
            <a:spLocks noGrp="1"/>
          </p:cNvSpPr>
          <p:nvPr>
            <p:ph idx="1"/>
          </p:nvPr>
        </p:nvSpPr>
        <p:spPr/>
        <p:txBody>
          <a:bodyPr>
            <a:normAutofit/>
          </a:bodyPr>
          <a:lstStyle/>
          <a:p>
            <a:r>
              <a:rPr lang="en-US" sz="2800" dirty="0"/>
              <a:t>Due to the federal government’s great powers, decisions about the West were made in Ottawa.  The priorities of the federal government at this time were:</a:t>
            </a:r>
          </a:p>
          <a:p>
            <a:pPr lvl="1"/>
            <a:r>
              <a:rPr lang="en-US" sz="2800" dirty="0"/>
              <a:t>Surveying the land</a:t>
            </a:r>
          </a:p>
          <a:p>
            <a:pPr lvl="1"/>
            <a:r>
              <a:rPr lang="en-US" sz="2800" dirty="0"/>
              <a:t>Dispatching the NWMP</a:t>
            </a:r>
          </a:p>
          <a:p>
            <a:pPr lvl="1"/>
            <a:r>
              <a:rPr lang="en-US" sz="2800" dirty="0"/>
              <a:t>Homesteading and farming</a:t>
            </a:r>
          </a:p>
          <a:p>
            <a:pPr lvl="1"/>
            <a:r>
              <a:rPr lang="en-US" sz="2800" dirty="0"/>
              <a:t>Large scale immigration</a:t>
            </a:r>
          </a:p>
        </p:txBody>
      </p:sp>
    </p:spTree>
    <p:extLst>
      <p:ext uri="{BB962C8B-B14F-4D97-AF65-F5344CB8AC3E}">
        <p14:creationId xmlns:p14="http://schemas.microsoft.com/office/powerpoint/2010/main" val="35019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FE48-B389-4F7C-8CF0-6575A970F1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C868CA7-2FFE-4006-A259-99F2CB90A315}"/>
              </a:ext>
            </a:extLst>
          </p:cNvPr>
          <p:cNvPicPr>
            <a:picLocks noGrp="1" noChangeAspect="1"/>
          </p:cNvPicPr>
          <p:nvPr>
            <p:ph idx="1"/>
          </p:nvPr>
        </p:nvPicPr>
        <p:blipFill>
          <a:blip r:embed="rId2"/>
          <a:stretch>
            <a:fillRect/>
          </a:stretch>
        </p:blipFill>
        <p:spPr>
          <a:xfrm>
            <a:off x="2360030" y="609600"/>
            <a:ext cx="7471939" cy="4756150"/>
          </a:xfrm>
          <a:prstGeom prst="rect">
            <a:avLst/>
          </a:prstGeom>
        </p:spPr>
      </p:pic>
      <p:sp>
        <p:nvSpPr>
          <p:cNvPr id="5" name="TextBox 4">
            <a:extLst>
              <a:ext uri="{FF2B5EF4-FFF2-40B4-BE49-F238E27FC236}">
                <a16:creationId xmlns:a16="http://schemas.microsoft.com/office/drawing/2014/main" id="{30B74483-6330-4BB8-8D95-89527112B00A}"/>
              </a:ext>
            </a:extLst>
          </p:cNvPr>
          <p:cNvSpPr txBox="1"/>
          <p:nvPr/>
        </p:nvSpPr>
        <p:spPr>
          <a:xfrm>
            <a:off x="999106" y="5602069"/>
            <a:ext cx="10190610" cy="646331"/>
          </a:xfrm>
          <a:prstGeom prst="rect">
            <a:avLst/>
          </a:prstGeom>
          <a:noFill/>
        </p:spPr>
        <p:txBody>
          <a:bodyPr wrap="none" rtlCol="0">
            <a:spAutoFit/>
          </a:bodyPr>
          <a:lstStyle/>
          <a:p>
            <a:r>
              <a:rPr lang="en-US" dirty="0"/>
              <a:t>The survey system divided the arable prairie lands into square townships, each comprising</a:t>
            </a:r>
          </a:p>
          <a:p>
            <a:r>
              <a:rPr lang="en-US" dirty="0"/>
              <a:t>36 sections of 640 acres, with the homestead comprising one 160 acre quarter section.</a:t>
            </a:r>
          </a:p>
        </p:txBody>
      </p:sp>
    </p:spTree>
    <p:extLst>
      <p:ext uri="{BB962C8B-B14F-4D97-AF65-F5344CB8AC3E}">
        <p14:creationId xmlns:p14="http://schemas.microsoft.com/office/powerpoint/2010/main" val="179237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649C-9FFE-47AF-BCF4-9CC6771361A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F1AB9EA-E862-4773-80E0-BA53814AFE71}"/>
              </a:ext>
            </a:extLst>
          </p:cNvPr>
          <p:cNvPicPr>
            <a:picLocks noGrp="1" noChangeAspect="1"/>
          </p:cNvPicPr>
          <p:nvPr>
            <p:ph idx="1"/>
          </p:nvPr>
        </p:nvPicPr>
        <p:blipFill>
          <a:blip r:embed="rId2"/>
          <a:stretch>
            <a:fillRect/>
          </a:stretch>
        </p:blipFill>
        <p:spPr>
          <a:xfrm>
            <a:off x="3183731" y="304930"/>
            <a:ext cx="5824537" cy="6248140"/>
          </a:xfrm>
          <a:prstGeom prst="rect">
            <a:avLst/>
          </a:prstGeom>
        </p:spPr>
      </p:pic>
    </p:spTree>
    <p:extLst>
      <p:ext uri="{BB962C8B-B14F-4D97-AF65-F5344CB8AC3E}">
        <p14:creationId xmlns:p14="http://schemas.microsoft.com/office/powerpoint/2010/main" val="47668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90A0-59D7-4C51-B503-84A54523B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E263A6-B35C-46F8-A5FB-44BC3C3C3A40}"/>
              </a:ext>
            </a:extLst>
          </p:cNvPr>
          <p:cNvSpPr>
            <a:spLocks noGrp="1"/>
          </p:cNvSpPr>
          <p:nvPr>
            <p:ph idx="1"/>
          </p:nvPr>
        </p:nvSpPr>
        <p:spPr/>
        <p:txBody>
          <a:bodyPr/>
          <a:lstStyle/>
          <a:p>
            <a:endParaRPr lang="en-US"/>
          </a:p>
        </p:txBody>
      </p:sp>
      <p:pic>
        <p:nvPicPr>
          <p:cNvPr id="1026" name="Picture 2" descr="Image result for sod house saskatchewan">
            <a:extLst>
              <a:ext uri="{FF2B5EF4-FFF2-40B4-BE49-F238E27FC236}">
                <a16:creationId xmlns:a16="http://schemas.microsoft.com/office/drawing/2014/main" id="{B00B07C7-DB3F-48B7-AF9A-00F5065E1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089" y="1066800"/>
            <a:ext cx="7506645" cy="395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9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F5B7-1442-40A8-87C9-8B46A89EB362}"/>
              </a:ext>
            </a:extLst>
          </p:cNvPr>
          <p:cNvSpPr>
            <a:spLocks noGrp="1"/>
          </p:cNvSpPr>
          <p:nvPr>
            <p:ph type="title"/>
          </p:nvPr>
        </p:nvSpPr>
        <p:spPr/>
        <p:txBody>
          <a:bodyPr/>
          <a:lstStyle/>
          <a:p>
            <a:r>
              <a:rPr lang="en-US" dirty="0"/>
              <a:t>The West As British</a:t>
            </a:r>
          </a:p>
        </p:txBody>
      </p:sp>
      <p:sp>
        <p:nvSpPr>
          <p:cNvPr id="3" name="Content Placeholder 2">
            <a:extLst>
              <a:ext uri="{FF2B5EF4-FFF2-40B4-BE49-F238E27FC236}">
                <a16:creationId xmlns:a16="http://schemas.microsoft.com/office/drawing/2014/main" id="{A7DCCB93-32C8-46FF-9192-353C77AD59A1}"/>
              </a:ext>
            </a:extLst>
          </p:cNvPr>
          <p:cNvSpPr>
            <a:spLocks noGrp="1"/>
          </p:cNvSpPr>
          <p:nvPr>
            <p:ph idx="1"/>
          </p:nvPr>
        </p:nvSpPr>
        <p:spPr>
          <a:xfrm>
            <a:off x="5181602" y="208346"/>
            <a:ext cx="6248398" cy="5655156"/>
          </a:xfrm>
        </p:spPr>
        <p:txBody>
          <a:bodyPr>
            <a:noAutofit/>
          </a:bodyPr>
          <a:lstStyle/>
          <a:p>
            <a:r>
              <a:rPr lang="en-US" sz="2800" dirty="0"/>
              <a:t>The future of the Canadian West would be decided British.  This was evidenced by:</a:t>
            </a:r>
          </a:p>
          <a:p>
            <a:pPr lvl="1"/>
            <a:r>
              <a:rPr lang="en-US" sz="2800" dirty="0"/>
              <a:t>The Indian Act, 1874</a:t>
            </a:r>
          </a:p>
          <a:p>
            <a:pPr lvl="1"/>
            <a:r>
              <a:rPr lang="en-US" sz="2800" dirty="0"/>
              <a:t>The failure of the Northwest Rebellion in 1885</a:t>
            </a:r>
          </a:p>
          <a:p>
            <a:pPr lvl="1"/>
            <a:r>
              <a:rPr lang="en-US" sz="2800" dirty="0"/>
              <a:t>The Passage of the Manitoba Schools Act (Public Schools Act)</a:t>
            </a:r>
          </a:p>
          <a:p>
            <a:r>
              <a:rPr lang="en-US" sz="2800" dirty="0"/>
              <a:t>Saskatchewan and Alberta were created in 1905, carrying on the British tradition of peaceful evolution from colony to self-governing state.</a:t>
            </a:r>
          </a:p>
        </p:txBody>
      </p:sp>
    </p:spTree>
    <p:extLst>
      <p:ext uri="{BB962C8B-B14F-4D97-AF65-F5344CB8AC3E}">
        <p14:creationId xmlns:p14="http://schemas.microsoft.com/office/powerpoint/2010/main" val="258481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6AA5-3578-4985-AAD6-C655E72EAD8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369DA98-848D-4347-AB10-92E5A33B5D86}"/>
              </a:ext>
            </a:extLst>
          </p:cNvPr>
          <p:cNvPicPr>
            <a:picLocks noGrp="1" noChangeAspect="1"/>
          </p:cNvPicPr>
          <p:nvPr>
            <p:ph idx="1"/>
          </p:nvPr>
        </p:nvPicPr>
        <p:blipFill>
          <a:blip r:embed="rId2"/>
          <a:stretch>
            <a:fillRect/>
          </a:stretch>
        </p:blipFill>
        <p:spPr>
          <a:xfrm>
            <a:off x="2436018" y="685205"/>
            <a:ext cx="7316787" cy="5487590"/>
          </a:xfrm>
          <a:prstGeom prst="rect">
            <a:avLst/>
          </a:prstGeom>
        </p:spPr>
      </p:pic>
    </p:spTree>
    <p:extLst>
      <p:ext uri="{BB962C8B-B14F-4D97-AF65-F5344CB8AC3E}">
        <p14:creationId xmlns:p14="http://schemas.microsoft.com/office/powerpoint/2010/main" val="366397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treaties</a:t>
            </a:r>
          </a:p>
        </p:txBody>
      </p:sp>
      <p:sp>
        <p:nvSpPr>
          <p:cNvPr id="3" name="Content Placeholder 2"/>
          <p:cNvSpPr>
            <a:spLocks noGrp="1"/>
          </p:cNvSpPr>
          <p:nvPr>
            <p:ph idx="1"/>
          </p:nvPr>
        </p:nvSpPr>
        <p:spPr/>
        <p:txBody>
          <a:bodyPr>
            <a:normAutofit/>
          </a:bodyPr>
          <a:lstStyle/>
          <a:p>
            <a:r>
              <a:rPr lang="en-US" sz="3200" dirty="0"/>
              <a:t>Seven indigenous treaties were negotiated in the 1870s between the Canadian Government and the First Nations of the Western interior.</a:t>
            </a:r>
          </a:p>
          <a:p>
            <a:r>
              <a:rPr lang="en-US" sz="3200" dirty="0"/>
              <a:t>These treaties exchanged indigenous sovereignty over the land for government promises of economic assistance, education, and the creation of reserves. </a:t>
            </a:r>
          </a:p>
        </p:txBody>
      </p:sp>
    </p:spTree>
    <p:extLst>
      <p:ext uri="{BB962C8B-B14F-4D97-AF65-F5344CB8AC3E}">
        <p14:creationId xmlns:p14="http://schemas.microsoft.com/office/powerpoint/2010/main" val="6897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46FE-FF1D-4F4F-B8A3-7C6E03F018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E12E577-4825-48F6-8A87-A53D839058B0}"/>
              </a:ext>
            </a:extLst>
          </p:cNvPr>
          <p:cNvPicPr>
            <a:picLocks noGrp="1" noChangeAspect="1"/>
          </p:cNvPicPr>
          <p:nvPr>
            <p:ph idx="1"/>
          </p:nvPr>
        </p:nvPicPr>
        <p:blipFill>
          <a:blip r:embed="rId2"/>
          <a:stretch>
            <a:fillRect/>
          </a:stretch>
        </p:blipFill>
        <p:spPr>
          <a:xfrm>
            <a:off x="1547748" y="384236"/>
            <a:ext cx="9499663" cy="6089528"/>
          </a:xfrm>
          <a:prstGeom prst="rect">
            <a:avLst/>
          </a:prstGeom>
        </p:spPr>
      </p:pic>
    </p:spTree>
    <p:extLst>
      <p:ext uri="{BB962C8B-B14F-4D97-AF65-F5344CB8AC3E}">
        <p14:creationId xmlns:p14="http://schemas.microsoft.com/office/powerpoint/2010/main" val="202564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09936" y="746760"/>
            <a:ext cx="8168951" cy="5440680"/>
          </a:xfrm>
          <a:prstGeom prst="rect">
            <a:avLst/>
          </a:prstGeom>
        </p:spPr>
      </p:pic>
    </p:spTree>
    <p:extLst>
      <p:ext uri="{BB962C8B-B14F-4D97-AF65-F5344CB8AC3E}">
        <p14:creationId xmlns:p14="http://schemas.microsoft.com/office/powerpoint/2010/main" val="140398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4B0-CE41-4273-93CA-CCE91452A06C}"/>
              </a:ext>
            </a:extLst>
          </p:cNvPr>
          <p:cNvSpPr>
            <a:spLocks noGrp="1"/>
          </p:cNvSpPr>
          <p:nvPr>
            <p:ph type="title"/>
          </p:nvPr>
        </p:nvSpPr>
        <p:spPr/>
        <p:txBody>
          <a:bodyPr/>
          <a:lstStyle/>
          <a:p>
            <a:r>
              <a:rPr lang="en-US" dirty="0"/>
              <a:t>Settling the Prairies</a:t>
            </a:r>
          </a:p>
        </p:txBody>
      </p:sp>
      <p:sp>
        <p:nvSpPr>
          <p:cNvPr id="3" name="Content Placeholder 2">
            <a:extLst>
              <a:ext uri="{FF2B5EF4-FFF2-40B4-BE49-F238E27FC236}">
                <a16:creationId xmlns:a16="http://schemas.microsoft.com/office/drawing/2014/main" id="{3F4FE7CB-DC9B-4693-BC21-E95F4253E3AA}"/>
              </a:ext>
            </a:extLst>
          </p:cNvPr>
          <p:cNvSpPr>
            <a:spLocks noGrp="1"/>
          </p:cNvSpPr>
          <p:nvPr>
            <p:ph idx="1"/>
          </p:nvPr>
        </p:nvSpPr>
        <p:spPr/>
        <p:txBody>
          <a:bodyPr>
            <a:normAutofit/>
          </a:bodyPr>
          <a:lstStyle/>
          <a:p>
            <a:r>
              <a:rPr lang="en-US" dirty="0"/>
              <a:t>Westerners became troubled by the arrival of hundreds of thousands of non-British immigrants.</a:t>
            </a:r>
          </a:p>
          <a:p>
            <a:r>
              <a:rPr lang="en-US" dirty="0"/>
              <a:t>Scandinavians and Germans tended to assimilate quickly.  Other groups (Mennonites, Jews, Ukrainians, etc.) sought to retain more of their cultural heritage.</a:t>
            </a:r>
          </a:p>
          <a:p>
            <a:r>
              <a:rPr lang="en-US" dirty="0"/>
              <a:t>Some religious groups (Mennonites, Doukhobors, etc.) choose to leave rather than accept the norms being established.</a:t>
            </a:r>
          </a:p>
          <a:p>
            <a:r>
              <a:rPr lang="en-US" dirty="0"/>
              <a:t>By the 1950s, the Prairies were far closer to a British Canadian model than any other culture in Canada.</a:t>
            </a:r>
          </a:p>
        </p:txBody>
      </p:sp>
    </p:spTree>
    <p:extLst>
      <p:ext uri="{BB962C8B-B14F-4D97-AF65-F5344CB8AC3E}">
        <p14:creationId xmlns:p14="http://schemas.microsoft.com/office/powerpoint/2010/main" val="115116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D5C9-6524-4A67-809F-81AC7BF429A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05400033-3DEC-47BE-A035-8A9AAC08A062}"/>
              </a:ext>
            </a:extLst>
          </p:cNvPr>
          <p:cNvSpPr>
            <a:spLocks noGrp="1"/>
          </p:cNvSpPr>
          <p:nvPr>
            <p:ph idx="1"/>
          </p:nvPr>
        </p:nvSpPr>
        <p:spPr/>
        <p:txBody>
          <a:bodyPr/>
          <a:lstStyle/>
          <a:p>
            <a:endParaRPr lang="en-US"/>
          </a:p>
        </p:txBody>
      </p:sp>
      <p:pic>
        <p:nvPicPr>
          <p:cNvPr id="2050" name="Picture 2" descr="Related image">
            <a:extLst>
              <a:ext uri="{FF2B5EF4-FFF2-40B4-BE49-F238E27FC236}">
                <a16:creationId xmlns:a16="http://schemas.microsoft.com/office/drawing/2014/main" id="{152425A3-F9E9-4125-B417-678236010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06" y="223628"/>
            <a:ext cx="6856411" cy="641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5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4F1507-209B-4960-B67C-EA2B68259BAC}"/>
              </a:ext>
            </a:extLst>
          </p:cNvPr>
          <p:cNvPicPr>
            <a:picLocks noChangeAspect="1"/>
          </p:cNvPicPr>
          <p:nvPr/>
        </p:nvPicPr>
        <p:blipFill>
          <a:blip r:embed="rId2"/>
          <a:stretch>
            <a:fillRect/>
          </a:stretch>
        </p:blipFill>
        <p:spPr>
          <a:xfrm>
            <a:off x="1967283" y="0"/>
            <a:ext cx="8257434" cy="6858000"/>
          </a:xfrm>
          <a:prstGeom prst="rect">
            <a:avLst/>
          </a:prstGeom>
        </p:spPr>
      </p:pic>
      <p:sp>
        <p:nvSpPr>
          <p:cNvPr id="2" name="Title 1">
            <a:extLst>
              <a:ext uri="{FF2B5EF4-FFF2-40B4-BE49-F238E27FC236}">
                <a16:creationId xmlns:a16="http://schemas.microsoft.com/office/drawing/2014/main" id="{61670155-03FC-4C26-A93E-85B5AF67581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4387846-E009-4851-910A-00408190B7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3004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4660728-0C04-4E91-A3B2-D37405ADE0BF}"/>
              </a:ext>
            </a:extLst>
          </p:cNvPr>
          <p:cNvPicPr>
            <a:picLocks noChangeAspect="1"/>
          </p:cNvPicPr>
          <p:nvPr/>
        </p:nvPicPr>
        <p:blipFill rotWithShape="1">
          <a:blip r:embed="rId2"/>
          <a:srcRect t="11893" r="-1"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
        <p:nvSpPr>
          <p:cNvPr id="3" name="Content Placeholder 2">
            <a:extLst>
              <a:ext uri="{FF2B5EF4-FFF2-40B4-BE49-F238E27FC236}">
                <a16:creationId xmlns:a16="http://schemas.microsoft.com/office/drawing/2014/main" id="{C539BB69-F7C0-47FD-B0B8-18828D518989}"/>
              </a:ext>
            </a:extLst>
          </p:cNvPr>
          <p:cNvSpPr>
            <a:spLocks noGrp="1"/>
          </p:cNvSpPr>
          <p:nvPr>
            <p:ph idx="1"/>
          </p:nvPr>
        </p:nvSpPr>
        <p:spPr>
          <a:xfrm>
            <a:off x="5986332" y="361150"/>
            <a:ext cx="5443666" cy="5863071"/>
          </a:xfrm>
        </p:spPr>
        <p:txBody>
          <a:bodyPr>
            <a:normAutofit fontScale="92500" lnSpcReduction="10000"/>
          </a:bodyPr>
          <a:lstStyle/>
          <a:p>
            <a:pPr>
              <a:lnSpc>
                <a:spcPct val="102000"/>
              </a:lnSpc>
            </a:pPr>
            <a:r>
              <a:rPr lang="en-US" sz="2400" b="0" i="1" dirty="0">
                <a:solidFill>
                  <a:schemeClr val="tx1"/>
                </a:solidFill>
                <a:effectLst/>
                <a:latin typeface="Crimson Text"/>
              </a:rPr>
              <a:t>“No Surrender</a:t>
            </a:r>
            <a:r>
              <a:rPr lang="en-US" sz="2400" b="0" i="0" dirty="0">
                <a:solidFill>
                  <a:schemeClr val="tx1"/>
                </a:solidFill>
                <a:effectLst/>
                <a:latin typeface="Crimson Text"/>
              </a:rPr>
              <a:t> is a detailed account of treaty negotiations and of the differing understandings of the treaty-making process, as seen through an unbiased lens. Indigenous people didn’t lack knowledge and were not ignorant savages — as they’ve been portrayed by some historians. Indigenous people understood sovereignty over territory, even though land ownership in the European sense was unknown. They wanted to use the treaties to build a better life for future generations, while the government wanted the land and saw no intrinsic value in the Indigenous nations that had ruled the land for centuries. That was a tragic flaw that continues to haunt Canada and the First Nations.”</a:t>
            </a:r>
          </a:p>
          <a:p>
            <a:pPr marL="0" indent="0">
              <a:lnSpc>
                <a:spcPct val="102000"/>
              </a:lnSpc>
              <a:buNone/>
            </a:pPr>
            <a:r>
              <a:rPr lang="en-US" sz="2400" dirty="0">
                <a:solidFill>
                  <a:schemeClr val="tx1"/>
                </a:solidFill>
                <a:latin typeface="Crimson Text"/>
              </a:rPr>
              <a:t>- Doug </a:t>
            </a:r>
            <a:r>
              <a:rPr lang="en-US" sz="2400" dirty="0" err="1">
                <a:solidFill>
                  <a:schemeClr val="tx1"/>
                </a:solidFill>
                <a:latin typeface="Crimson Text"/>
              </a:rPr>
              <a:t>Cuthand</a:t>
            </a:r>
            <a:endParaRPr lang="en-US" sz="2400" dirty="0">
              <a:solidFill>
                <a:schemeClr val="tx1"/>
              </a:solidFill>
            </a:endParaRPr>
          </a:p>
        </p:txBody>
      </p:sp>
      <p:sp>
        <p:nvSpPr>
          <p:cNvPr id="13"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601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Populations in the West</a:t>
            </a:r>
          </a:p>
        </p:txBody>
      </p:sp>
      <p:sp>
        <p:nvSpPr>
          <p:cNvPr id="3" name="Content Placeholder 2"/>
          <p:cNvSpPr>
            <a:spLocks noGrp="1"/>
          </p:cNvSpPr>
          <p:nvPr>
            <p:ph idx="1"/>
          </p:nvPr>
        </p:nvSpPr>
        <p:spPr/>
        <p:txBody>
          <a:bodyPr>
            <a:normAutofit/>
          </a:bodyPr>
          <a:lstStyle/>
          <a:p>
            <a:r>
              <a:rPr lang="en-US" dirty="0"/>
              <a:t>Very little is known about the indigenous peoples in the West before the arrival of Europeans</a:t>
            </a:r>
          </a:p>
          <a:p>
            <a:r>
              <a:rPr lang="en-US" dirty="0"/>
              <a:t>Early aboriginal peoples hunted to survive (Bison, caribou, horse, camel, etc.)</a:t>
            </a:r>
          </a:p>
          <a:p>
            <a:r>
              <a:rPr lang="en-US" dirty="0"/>
              <a:t>People of the Plains moved between resource zones according to the seasons</a:t>
            </a:r>
          </a:p>
          <a:p>
            <a:pPr lvl="1"/>
            <a:r>
              <a:rPr lang="en-US" dirty="0"/>
              <a:t>Weather was “predictably unpredictable”</a:t>
            </a:r>
          </a:p>
          <a:p>
            <a:pPr lvl="1"/>
            <a:r>
              <a:rPr lang="en-US" dirty="0"/>
              <a:t>Evidence that during the </a:t>
            </a:r>
            <a:r>
              <a:rPr lang="en-US" dirty="0" err="1"/>
              <a:t>hypsithermal</a:t>
            </a:r>
            <a:r>
              <a:rPr lang="en-US" dirty="0"/>
              <a:t> interval (Medieval Warm Period), the bison all but disappeared from the Canadian prairies for almost 500 years.</a:t>
            </a:r>
          </a:p>
          <a:p>
            <a:r>
              <a:rPr lang="en-US" dirty="0"/>
              <a:t>Roughly 50,000 people were living on the Canadian prairies in 1640</a:t>
            </a:r>
          </a:p>
          <a:p>
            <a:endParaRPr lang="en-US" dirty="0"/>
          </a:p>
        </p:txBody>
      </p:sp>
    </p:spTree>
    <p:extLst>
      <p:ext uri="{BB962C8B-B14F-4D97-AF65-F5344CB8AC3E}">
        <p14:creationId xmlns:p14="http://schemas.microsoft.com/office/powerpoint/2010/main" val="99238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9F15-F8F2-4FA2-ADA2-D3E292E9098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6BD0060-3B75-4066-B73F-233B4F961CB4}"/>
              </a:ext>
            </a:extLst>
          </p:cNvPr>
          <p:cNvPicPr>
            <a:picLocks noGrp="1" noChangeAspect="1"/>
          </p:cNvPicPr>
          <p:nvPr>
            <p:ph idx="1"/>
          </p:nvPr>
        </p:nvPicPr>
        <p:blipFill>
          <a:blip r:embed="rId2"/>
          <a:stretch>
            <a:fillRect/>
          </a:stretch>
        </p:blipFill>
        <p:spPr>
          <a:xfrm>
            <a:off x="868478" y="304800"/>
            <a:ext cx="10451868" cy="6248400"/>
          </a:xfrm>
          <a:prstGeom prst="rect">
            <a:avLst/>
          </a:prstGeom>
        </p:spPr>
      </p:pic>
    </p:spTree>
    <p:extLst>
      <p:ext uri="{BB962C8B-B14F-4D97-AF65-F5344CB8AC3E}">
        <p14:creationId xmlns:p14="http://schemas.microsoft.com/office/powerpoint/2010/main" val="103039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30AB-261D-4D72-B249-7357BD063C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029033-9891-41E7-AE8C-E932801732C0}"/>
              </a:ext>
            </a:extLst>
          </p:cNvPr>
          <p:cNvSpPr>
            <a:spLocks noGrp="1"/>
          </p:cNvSpPr>
          <p:nvPr>
            <p:ph idx="1"/>
          </p:nvPr>
        </p:nvSpPr>
        <p:spPr/>
        <p:txBody>
          <a:bodyPr/>
          <a:lstStyle/>
          <a:p>
            <a:r>
              <a:rPr lang="en-US" dirty="0">
                <a:hlinkClick r:id="rId2"/>
              </a:rPr>
              <a:t>https://native-land.ca/</a:t>
            </a:r>
            <a:endParaRPr lang="en-US" dirty="0"/>
          </a:p>
        </p:txBody>
      </p:sp>
    </p:spTree>
    <p:extLst>
      <p:ext uri="{BB962C8B-B14F-4D97-AF65-F5344CB8AC3E}">
        <p14:creationId xmlns:p14="http://schemas.microsoft.com/office/powerpoint/2010/main" val="172172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 Trade</a:t>
            </a:r>
          </a:p>
        </p:txBody>
      </p:sp>
      <p:sp>
        <p:nvSpPr>
          <p:cNvPr id="3" name="Content Placeholder 2"/>
          <p:cNvSpPr>
            <a:spLocks noGrp="1"/>
          </p:cNvSpPr>
          <p:nvPr>
            <p:ph idx="1"/>
          </p:nvPr>
        </p:nvSpPr>
        <p:spPr/>
        <p:txBody>
          <a:bodyPr/>
          <a:lstStyle/>
          <a:p>
            <a:r>
              <a:rPr lang="en-US" dirty="0"/>
              <a:t>Significant changes with the arrival of Europeans</a:t>
            </a:r>
          </a:p>
          <a:p>
            <a:r>
              <a:rPr lang="en-US" dirty="0"/>
              <a:t>Hunting bands moved into new territories and negotiated new diplomatic arrangements with neighboring groups</a:t>
            </a:r>
          </a:p>
          <a:p>
            <a:r>
              <a:rPr lang="en-US" dirty="0"/>
              <a:t>Introduction of infectious diseases like smallpox</a:t>
            </a:r>
          </a:p>
          <a:p>
            <a:r>
              <a:rPr lang="en-US" dirty="0"/>
              <a:t>Indigenous autonomy was reduced in the 19</a:t>
            </a:r>
            <a:r>
              <a:rPr lang="en-US" baseline="30000" dirty="0"/>
              <a:t>th</a:t>
            </a:r>
            <a:r>
              <a:rPr lang="en-US" dirty="0"/>
              <a:t> century through population pressure from Eastern North America, the expansion of the Canadian nation-state, the destruction of the single, crucial element in the plains economy: bison.</a:t>
            </a:r>
          </a:p>
        </p:txBody>
      </p:sp>
    </p:spTree>
    <p:extLst>
      <p:ext uri="{BB962C8B-B14F-4D97-AF65-F5344CB8AC3E}">
        <p14:creationId xmlns:p14="http://schemas.microsoft.com/office/powerpoint/2010/main" val="243375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2458-05F2-4FC8-877A-56F03D3284C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3008B82-0313-41D6-AE21-5F5D47152221}"/>
              </a:ext>
            </a:extLst>
          </p:cNvPr>
          <p:cNvPicPr>
            <a:picLocks noGrp="1" noChangeAspect="1"/>
          </p:cNvPicPr>
          <p:nvPr>
            <p:ph idx="1"/>
          </p:nvPr>
        </p:nvPicPr>
        <p:blipFill>
          <a:blip r:embed="rId2"/>
          <a:stretch>
            <a:fillRect/>
          </a:stretch>
        </p:blipFill>
        <p:spPr>
          <a:xfrm>
            <a:off x="2595144" y="474133"/>
            <a:ext cx="6998536" cy="5471583"/>
          </a:xfrm>
          <a:prstGeom prst="rect">
            <a:avLst/>
          </a:prstGeom>
        </p:spPr>
      </p:pic>
    </p:spTree>
    <p:extLst>
      <p:ext uri="{BB962C8B-B14F-4D97-AF65-F5344CB8AC3E}">
        <p14:creationId xmlns:p14="http://schemas.microsoft.com/office/powerpoint/2010/main" val="130086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 trade and change</a:t>
            </a:r>
          </a:p>
        </p:txBody>
      </p:sp>
      <p:sp>
        <p:nvSpPr>
          <p:cNvPr id="3" name="Content Placeholder 2"/>
          <p:cNvSpPr>
            <a:spLocks noGrp="1"/>
          </p:cNvSpPr>
          <p:nvPr>
            <p:ph idx="1"/>
          </p:nvPr>
        </p:nvSpPr>
        <p:spPr/>
        <p:txBody>
          <a:bodyPr/>
          <a:lstStyle/>
          <a:p>
            <a:r>
              <a:rPr lang="en-US" dirty="0"/>
              <a:t>The Hudson’s Bay Company (HBC) traded from posts on Hudson’s Bay and then was later forced to create forts inland due to competition.</a:t>
            </a:r>
          </a:p>
          <a:p>
            <a:r>
              <a:rPr lang="en-US" dirty="0"/>
              <a:t>The French, and later the Northwest Company (NWC), created extensive networks in the Canadian interior.</a:t>
            </a:r>
          </a:p>
          <a:p>
            <a:r>
              <a:rPr lang="en-US" dirty="0"/>
              <a:t>Eventually the HBC and NWC were forced to merge in 1821.</a:t>
            </a:r>
          </a:p>
        </p:txBody>
      </p:sp>
    </p:spTree>
    <p:extLst>
      <p:ext uri="{BB962C8B-B14F-4D97-AF65-F5344CB8AC3E}">
        <p14:creationId xmlns:p14="http://schemas.microsoft.com/office/powerpoint/2010/main" val="303553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1BF299-025B-4A78-B0EE-90E1B8E5F9E8}"/>
              </a:ext>
            </a:extLst>
          </p:cNvPr>
          <p:cNvPicPr>
            <a:picLocks noChangeAspect="1"/>
          </p:cNvPicPr>
          <p:nvPr/>
        </p:nvPicPr>
        <p:blipFill>
          <a:blip r:embed="rId2"/>
          <a:stretch>
            <a:fillRect/>
          </a:stretch>
        </p:blipFill>
        <p:spPr>
          <a:xfrm>
            <a:off x="1533939" y="125732"/>
            <a:ext cx="9124122" cy="6541824"/>
          </a:xfrm>
          <a:prstGeom prst="rect">
            <a:avLst/>
          </a:prstGeom>
        </p:spPr>
      </p:pic>
      <p:sp>
        <p:nvSpPr>
          <p:cNvPr id="6" name="Content Placeholder 5">
            <a:extLst>
              <a:ext uri="{FF2B5EF4-FFF2-40B4-BE49-F238E27FC236}">
                <a16:creationId xmlns:a16="http://schemas.microsoft.com/office/drawing/2014/main" id="{B62BCFC3-5B3A-4551-ABFB-97D1A99D8900}"/>
              </a:ext>
            </a:extLst>
          </p:cNvPr>
          <p:cNvSpPr>
            <a:spLocks noGrp="1"/>
          </p:cNvSpPr>
          <p:nvPr>
            <p:ph idx="1"/>
          </p:nvPr>
        </p:nvSpPr>
        <p:spPr/>
        <p:txBody>
          <a:bodyPr/>
          <a:lstStyle/>
          <a:p>
            <a:endParaRPr lang="en-US" dirty="0"/>
          </a:p>
        </p:txBody>
      </p:sp>
      <p:sp>
        <p:nvSpPr>
          <p:cNvPr id="8" name="Title 7">
            <a:extLst>
              <a:ext uri="{FF2B5EF4-FFF2-40B4-BE49-F238E27FC236}">
                <a16:creationId xmlns:a16="http://schemas.microsoft.com/office/drawing/2014/main" id="{8B1D5136-BAE1-47D2-A024-E864FC2DB17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6412202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
  <TotalTime>192</TotalTime>
  <Words>693</Words>
  <Application>Microsoft Office PowerPoint</Application>
  <PresentationFormat>Widescreen</PresentationFormat>
  <Paragraphs>47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Schoolbook</vt:lpstr>
      <vt:lpstr>Corbel</vt:lpstr>
      <vt:lpstr>Crimson Text</vt:lpstr>
      <vt:lpstr>Headlines</vt:lpstr>
      <vt:lpstr>Settling the West</vt:lpstr>
      <vt:lpstr>PowerPoint Presentation</vt:lpstr>
      <vt:lpstr>Indigenous Populations in the West</vt:lpstr>
      <vt:lpstr>PowerPoint Presentation</vt:lpstr>
      <vt:lpstr>PowerPoint Presentation</vt:lpstr>
      <vt:lpstr>Fur Trade</vt:lpstr>
      <vt:lpstr>PowerPoint Presentation</vt:lpstr>
      <vt:lpstr>Fur trade and change</vt:lpstr>
      <vt:lpstr>PowerPoint Presentation</vt:lpstr>
      <vt:lpstr>PowerPoint Presentation</vt:lpstr>
      <vt:lpstr>Red River</vt:lpstr>
      <vt:lpstr>PowerPoint Presentation</vt:lpstr>
      <vt:lpstr>Settling the West</vt:lpstr>
      <vt:lpstr>PowerPoint Presentation</vt:lpstr>
      <vt:lpstr>PowerPoint Presentation</vt:lpstr>
      <vt:lpstr>PowerPoint Presentation</vt:lpstr>
      <vt:lpstr>The West As British</vt:lpstr>
      <vt:lpstr>PowerPoint Presentation</vt:lpstr>
      <vt:lpstr>treaties</vt:lpstr>
      <vt:lpstr>PowerPoint Presentation</vt:lpstr>
      <vt:lpstr>Settling the Prairies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Settling the West</dc:title>
  <dc:creator>Murray Neudorf</dc:creator>
  <cp:lastModifiedBy>Murray Neudorf</cp:lastModifiedBy>
  <cp:revision>15</cp:revision>
  <dcterms:created xsi:type="dcterms:W3CDTF">2018-11-22T05:06:08Z</dcterms:created>
  <dcterms:modified xsi:type="dcterms:W3CDTF">2021-12-13T04:40:03Z</dcterms:modified>
</cp:coreProperties>
</file>