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9" r:id="rId7"/>
    <p:sldId id="261" r:id="rId8"/>
    <p:sldId id="262" r:id="rId9"/>
    <p:sldId id="263" r:id="rId10"/>
    <p:sldId id="264" r:id="rId11"/>
    <p:sldId id="265" r:id="rId12"/>
    <p:sldId id="266" r:id="rId13"/>
    <p:sldId id="268" r:id="rId14"/>
    <p:sldId id="267" r:id="rId15"/>
    <p:sldId id="270" r:id="rId16"/>
    <p:sldId id="272" r:id="rId17"/>
    <p:sldId id="274" r:id="rId18"/>
    <p:sldId id="427" r:id="rId19"/>
    <p:sldId id="273" r:id="rId20"/>
    <p:sldId id="271" r:id="rId21"/>
    <p:sldId id="275" r:id="rId22"/>
    <p:sldId id="276" r:id="rId23"/>
    <p:sldId id="278" r:id="rId24"/>
    <p:sldId id="279" r:id="rId25"/>
    <p:sldId id="280" r:id="rId26"/>
    <p:sldId id="281" r:id="rId27"/>
    <p:sldId id="282" r:id="rId28"/>
    <p:sldId id="283" r:id="rId29"/>
    <p:sldId id="284" r:id="rId30"/>
    <p:sldId id="285" r:id="rId31"/>
    <p:sldId id="286" r:id="rId32"/>
    <p:sldId id="287" r:id="rId33"/>
    <p:sldId id="301" r:id="rId34"/>
    <p:sldId id="302" r:id="rId35"/>
    <p:sldId id="303" r:id="rId36"/>
    <p:sldId id="304" r:id="rId37"/>
    <p:sldId id="305"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6" r:id="rId52"/>
    <p:sldId id="307" r:id="rId53"/>
    <p:sldId id="308" r:id="rId54"/>
    <p:sldId id="309" r:id="rId55"/>
    <p:sldId id="310" r:id="rId56"/>
    <p:sldId id="311" r:id="rId57"/>
    <p:sldId id="312" r:id="rId58"/>
    <p:sldId id="313" r:id="rId59"/>
    <p:sldId id="314" r:id="rId60"/>
    <p:sldId id="315" r:id="rId61"/>
    <p:sldId id="316" r:id="rId62"/>
    <p:sldId id="318" r:id="rId63"/>
    <p:sldId id="319" r:id="rId64"/>
    <p:sldId id="317" r:id="rId65"/>
    <p:sldId id="320" r:id="rId66"/>
    <p:sldId id="321" r:id="rId67"/>
    <p:sldId id="322" r:id="rId68"/>
    <p:sldId id="323" r:id="rId69"/>
    <p:sldId id="332" r:id="rId70"/>
    <p:sldId id="324" r:id="rId71"/>
    <p:sldId id="326" r:id="rId72"/>
    <p:sldId id="327" r:id="rId73"/>
    <p:sldId id="328" r:id="rId74"/>
    <p:sldId id="325" r:id="rId75"/>
    <p:sldId id="331" r:id="rId76"/>
    <p:sldId id="329" r:id="rId77"/>
    <p:sldId id="330" r:id="rId78"/>
    <p:sldId id="428" r:id="rId79"/>
    <p:sldId id="429" r:id="rId80"/>
    <p:sldId id="430" r:id="rId81"/>
    <p:sldId id="431" r:id="rId82"/>
    <p:sldId id="432" r:id="rId83"/>
    <p:sldId id="433"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7" r:id="rId97"/>
    <p:sldId id="346" r:id="rId98"/>
    <p:sldId id="348" r:id="rId99"/>
    <p:sldId id="349" r:id="rId100"/>
    <p:sldId id="345" r:id="rId101"/>
    <p:sldId id="350" r:id="rId102"/>
    <p:sldId id="352" r:id="rId103"/>
    <p:sldId id="353" r:id="rId104"/>
    <p:sldId id="354" r:id="rId105"/>
    <p:sldId id="438" r:id="rId106"/>
    <p:sldId id="440" r:id="rId107"/>
    <p:sldId id="441" r:id="rId108"/>
    <p:sldId id="439" r:id="rId109"/>
    <p:sldId id="442" r:id="rId110"/>
    <p:sldId id="443" r:id="rId111"/>
    <p:sldId id="375" r:id="rId112"/>
    <p:sldId id="357" r:id="rId113"/>
    <p:sldId id="358" r:id="rId114"/>
    <p:sldId id="359" r:id="rId115"/>
    <p:sldId id="360" r:id="rId116"/>
    <p:sldId id="361" r:id="rId117"/>
    <p:sldId id="362" r:id="rId118"/>
    <p:sldId id="356" r:id="rId119"/>
    <p:sldId id="363" r:id="rId120"/>
    <p:sldId id="366" r:id="rId121"/>
    <p:sldId id="364" r:id="rId122"/>
    <p:sldId id="365" r:id="rId123"/>
    <p:sldId id="367" r:id="rId124"/>
    <p:sldId id="368" r:id="rId125"/>
    <p:sldId id="369" r:id="rId126"/>
    <p:sldId id="370" r:id="rId127"/>
    <p:sldId id="371" r:id="rId128"/>
    <p:sldId id="372" r:id="rId129"/>
    <p:sldId id="373" r:id="rId130"/>
    <p:sldId id="376" r:id="rId131"/>
    <p:sldId id="377" r:id="rId132"/>
    <p:sldId id="378" r:id="rId133"/>
    <p:sldId id="379" r:id="rId134"/>
    <p:sldId id="380" r:id="rId135"/>
    <p:sldId id="381" r:id="rId136"/>
    <p:sldId id="382" r:id="rId137"/>
    <p:sldId id="383" r:id="rId138"/>
    <p:sldId id="384" r:id="rId139"/>
    <p:sldId id="385" r:id="rId140"/>
    <p:sldId id="386" r:id="rId141"/>
    <p:sldId id="434" r:id="rId142"/>
    <p:sldId id="374" r:id="rId143"/>
    <p:sldId id="387" r:id="rId144"/>
    <p:sldId id="388" r:id="rId145"/>
    <p:sldId id="389" r:id="rId146"/>
    <p:sldId id="390" r:id="rId147"/>
    <p:sldId id="391" r:id="rId148"/>
    <p:sldId id="392" r:id="rId149"/>
    <p:sldId id="393" r:id="rId150"/>
    <p:sldId id="394" r:id="rId151"/>
    <p:sldId id="395" r:id="rId152"/>
    <p:sldId id="436" r:id="rId153"/>
    <p:sldId id="396" r:id="rId154"/>
    <p:sldId id="404" r:id="rId155"/>
    <p:sldId id="397" r:id="rId156"/>
    <p:sldId id="398" r:id="rId157"/>
    <p:sldId id="399" r:id="rId158"/>
    <p:sldId id="400" r:id="rId159"/>
    <p:sldId id="402" r:id="rId160"/>
    <p:sldId id="401" r:id="rId161"/>
    <p:sldId id="403" r:id="rId162"/>
    <p:sldId id="405" r:id="rId163"/>
    <p:sldId id="406" r:id="rId164"/>
    <p:sldId id="407" r:id="rId165"/>
    <p:sldId id="408" r:id="rId166"/>
    <p:sldId id="409" r:id="rId167"/>
    <p:sldId id="410" r:id="rId168"/>
    <p:sldId id="411" r:id="rId169"/>
    <p:sldId id="414" r:id="rId170"/>
    <p:sldId id="412" r:id="rId171"/>
    <p:sldId id="413" r:id="rId172"/>
    <p:sldId id="415" r:id="rId173"/>
    <p:sldId id="416" r:id="rId174"/>
    <p:sldId id="417" r:id="rId175"/>
    <p:sldId id="418" r:id="rId176"/>
    <p:sldId id="419" r:id="rId177"/>
    <p:sldId id="420" r:id="rId178"/>
    <p:sldId id="421" r:id="rId179"/>
    <p:sldId id="422" r:id="rId180"/>
    <p:sldId id="423" r:id="rId181"/>
    <p:sldId id="424" r:id="rId182"/>
    <p:sldId id="425" r:id="rId183"/>
    <p:sldId id="437" r:id="rId184"/>
    <p:sldId id="426" r:id="rId185"/>
    <p:sldId id="351" r:id="rId1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C42F4-E440-4D60-8C58-32396A6A9AA5}" v="5" dt="2021-06-07T16:00:10.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2" d="100"/>
          <a:sy n="52" d="100"/>
        </p:scale>
        <p:origin x="56" y="19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microsoft.com/office/2015/10/relationships/revisionInfo" Target="revisionInfo.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2AE0-6527-4DE6-9960-8886582139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978CAB-6F9E-4D70-AEB8-5A27B3591B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A1B39C-F028-4041-BC20-1C212F849623}"/>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5" name="Footer Placeholder 4">
            <a:extLst>
              <a:ext uri="{FF2B5EF4-FFF2-40B4-BE49-F238E27FC236}">
                <a16:creationId xmlns:a16="http://schemas.microsoft.com/office/drawing/2014/main" id="{69D8B842-30A5-4E41-A122-D43025D28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81AD9-8192-4F00-BB08-F3A75BE2F8ED}"/>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428629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054C-DB91-4F66-92CF-C3E5DC1C6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70C14-51D3-4492-8059-1F4034F2A3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F2725-3388-4527-8EC6-665D9C9FA315}"/>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5" name="Footer Placeholder 4">
            <a:extLst>
              <a:ext uri="{FF2B5EF4-FFF2-40B4-BE49-F238E27FC236}">
                <a16:creationId xmlns:a16="http://schemas.microsoft.com/office/drawing/2014/main" id="{D75B329A-9F1A-441C-9E96-D8FFF47EE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8ADD1-5C36-4756-BA74-492AA6BDD7EA}"/>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319165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37600-BC2D-496D-9A8B-8013B30ED0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8606D6-6DF9-4034-AD43-8977948FC1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23A2E-9942-4C9E-ABE7-7C9EFE83BFF7}"/>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5" name="Footer Placeholder 4">
            <a:extLst>
              <a:ext uri="{FF2B5EF4-FFF2-40B4-BE49-F238E27FC236}">
                <a16:creationId xmlns:a16="http://schemas.microsoft.com/office/drawing/2014/main" id="{CE0B89B7-905C-4625-81AC-CFE4BEFAE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940AE-241D-4784-8CB0-EB910388C37A}"/>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609840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9B477-ADDB-44CB-9B1D-C255007FDB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39C2D-0AF5-4666-B7C4-F444F765A9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7AB15-A0B1-44F4-B7A2-B1B7A1A15832}"/>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5" name="Footer Placeholder 4">
            <a:extLst>
              <a:ext uri="{FF2B5EF4-FFF2-40B4-BE49-F238E27FC236}">
                <a16:creationId xmlns:a16="http://schemas.microsoft.com/office/drawing/2014/main" id="{FEAC2BBF-D116-4E53-885B-F5632245F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9E67B-7CCD-41DC-BA69-1C116E56FD48}"/>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113578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C197-8C87-46F2-81C7-E5BD2F0A3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1ADD99-EA0A-4BB3-AC49-417F796A1A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E0C68C-9EDE-401D-8585-218B5C13B403}"/>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5" name="Footer Placeholder 4">
            <a:extLst>
              <a:ext uri="{FF2B5EF4-FFF2-40B4-BE49-F238E27FC236}">
                <a16:creationId xmlns:a16="http://schemas.microsoft.com/office/drawing/2014/main" id="{64317220-A72F-4B11-AF92-092847791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ED4F2-1754-4F70-9BCA-20365DBCADEB}"/>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1049349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5DFD-73A3-416B-84F0-115D8DEA6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C0784A-0BC2-45DC-829F-4CFF7D0FFD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FFB26A-EB19-416F-8EBF-9C683F7AB9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395942-7B3D-42AF-96E1-9629CAC002EA}"/>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6" name="Footer Placeholder 5">
            <a:extLst>
              <a:ext uri="{FF2B5EF4-FFF2-40B4-BE49-F238E27FC236}">
                <a16:creationId xmlns:a16="http://schemas.microsoft.com/office/drawing/2014/main" id="{34DFC2A2-0B9F-4026-87D4-B4EEB6225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8D3C5-9A38-4ED9-A2A6-8142A72C0CB2}"/>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322235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9ED9-D830-4B63-BCF1-66FC64F7DA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E2F4F7-6707-4AAE-AE6D-1643DEBE4D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66F6A2-532D-4160-BA76-B6AB355B7A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3BA8E-6B62-4773-AFDC-C224D5B9FA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D98F92-F4BB-4F91-8201-8584590E01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2891F-F213-4602-A824-A925C2782526}"/>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8" name="Footer Placeholder 7">
            <a:extLst>
              <a:ext uri="{FF2B5EF4-FFF2-40B4-BE49-F238E27FC236}">
                <a16:creationId xmlns:a16="http://schemas.microsoft.com/office/drawing/2014/main" id="{4FDFE496-6F5C-4D92-B863-B75F588FB1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1CBE7E-20A7-4E10-9A81-87CDC1AFEBCD}"/>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262101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A9F9-7E31-490D-8AE4-0AEAEB29D6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DE128-34BF-4172-88CF-B78050E622FA}"/>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4" name="Footer Placeholder 3">
            <a:extLst>
              <a:ext uri="{FF2B5EF4-FFF2-40B4-BE49-F238E27FC236}">
                <a16:creationId xmlns:a16="http://schemas.microsoft.com/office/drawing/2014/main" id="{CE1582C7-8811-423C-A527-4181C66BE7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8A1A3B-DB69-4D02-904F-0104E3E8CBD3}"/>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158272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FB2240-2F28-404C-9FB2-CC0860956A94}"/>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3" name="Footer Placeholder 2">
            <a:extLst>
              <a:ext uri="{FF2B5EF4-FFF2-40B4-BE49-F238E27FC236}">
                <a16:creationId xmlns:a16="http://schemas.microsoft.com/office/drawing/2014/main" id="{A16BFC3D-CA96-4B00-B115-778C3BAA12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2E691E-21A6-4D92-BCE9-B54EE04C0F8E}"/>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2144547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E64D7-7B78-4F64-A69B-7B04EFB0B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0339A5-C454-45C3-9C34-9C32268097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9DC662-5FB4-4E27-B47D-F8F37442B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98E50C-808E-4F16-9DBC-2ECD4AA4C81A}"/>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6" name="Footer Placeholder 5">
            <a:extLst>
              <a:ext uri="{FF2B5EF4-FFF2-40B4-BE49-F238E27FC236}">
                <a16:creationId xmlns:a16="http://schemas.microsoft.com/office/drawing/2014/main" id="{06DA5CB8-C3BB-40F0-93FD-D0FC936BF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964EC-CA5D-46DF-8A23-75156E08C444}"/>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21153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2A3E-EE96-4BF4-B458-80571CE89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4CB9F-4548-4FB8-8F95-870943410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F0DB3-161F-4FC7-99A6-366571E2A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A3BF92-A953-4BE7-AEF6-F9DC13B128B6}"/>
              </a:ext>
            </a:extLst>
          </p:cNvPr>
          <p:cNvSpPr>
            <a:spLocks noGrp="1"/>
          </p:cNvSpPr>
          <p:nvPr>
            <p:ph type="dt" sz="half" idx="10"/>
          </p:nvPr>
        </p:nvSpPr>
        <p:spPr/>
        <p:txBody>
          <a:bodyPr/>
          <a:lstStyle/>
          <a:p>
            <a:fld id="{BA8C27FD-ED15-4A39-8965-AD35EF69EE36}" type="datetimeFigureOut">
              <a:rPr lang="en-US" smtClean="0"/>
              <a:t>12/1/2022</a:t>
            </a:fld>
            <a:endParaRPr lang="en-US"/>
          </a:p>
        </p:txBody>
      </p:sp>
      <p:sp>
        <p:nvSpPr>
          <p:cNvPr id="6" name="Footer Placeholder 5">
            <a:extLst>
              <a:ext uri="{FF2B5EF4-FFF2-40B4-BE49-F238E27FC236}">
                <a16:creationId xmlns:a16="http://schemas.microsoft.com/office/drawing/2014/main" id="{D1BC970F-8E27-4E29-B3E6-80B4C4EE8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5D093-29D4-4012-A2F5-42E99CA66614}"/>
              </a:ext>
            </a:extLst>
          </p:cNvPr>
          <p:cNvSpPr>
            <a:spLocks noGrp="1"/>
          </p:cNvSpPr>
          <p:nvPr>
            <p:ph type="sldNum" sz="quarter" idx="12"/>
          </p:nvPr>
        </p:nvSpPr>
        <p:spPr/>
        <p:txBody>
          <a:bodyPr/>
          <a:lstStyle/>
          <a:p>
            <a:fld id="{DF07A2BF-7AA0-4033-ACD0-17B44F276D7E}" type="slidenum">
              <a:rPr lang="en-US" smtClean="0"/>
              <a:t>‹#›</a:t>
            </a:fld>
            <a:endParaRPr lang="en-US"/>
          </a:p>
        </p:txBody>
      </p:sp>
    </p:spTree>
    <p:extLst>
      <p:ext uri="{BB962C8B-B14F-4D97-AF65-F5344CB8AC3E}">
        <p14:creationId xmlns:p14="http://schemas.microsoft.com/office/powerpoint/2010/main" val="498993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1">
                <a:lumMod val="50000"/>
                <a:lumOff val="50000"/>
              </a:schemeClr>
            </a:gs>
            <a:gs pos="0">
              <a:schemeClr val="bg2">
                <a:tint val="93000"/>
                <a:satMod val="150000"/>
                <a:shade val="98000"/>
                <a:lumMod val="102000"/>
              </a:schemeClr>
            </a:gs>
            <a:gs pos="38000">
              <a:schemeClr val="bg2">
                <a:tint val="98000"/>
                <a:satMod val="130000"/>
                <a:shade val="90000"/>
                <a:lumMod val="103000"/>
              </a:schemeClr>
            </a:gs>
            <a:gs pos="100000">
              <a:schemeClr val="bg2">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EB7BDB-3B66-40AE-93DA-76988DED3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A1F0CE-2824-4BF1-8132-B373EBA9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0F8ED-603B-4666-B1FE-EF6FB7C5A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C27FD-ED15-4A39-8965-AD35EF69EE36}" type="datetimeFigureOut">
              <a:rPr lang="en-US" smtClean="0"/>
              <a:t>12/1/2022</a:t>
            </a:fld>
            <a:endParaRPr lang="en-US"/>
          </a:p>
        </p:txBody>
      </p:sp>
      <p:sp>
        <p:nvSpPr>
          <p:cNvPr id="5" name="Footer Placeholder 4">
            <a:extLst>
              <a:ext uri="{FF2B5EF4-FFF2-40B4-BE49-F238E27FC236}">
                <a16:creationId xmlns:a16="http://schemas.microsoft.com/office/drawing/2014/main" id="{4BA0BE3F-A404-4D67-B257-62219D2B48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AD23E-09E3-49C3-B5B8-8A46A65DF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7A2BF-7AA0-4033-ACD0-17B44F276D7E}" type="slidenum">
              <a:rPr lang="en-US" smtClean="0"/>
              <a:t>‹#›</a:t>
            </a:fld>
            <a:endParaRPr lang="en-US"/>
          </a:p>
        </p:txBody>
      </p:sp>
    </p:spTree>
    <p:extLst>
      <p:ext uri="{BB962C8B-B14F-4D97-AF65-F5344CB8AC3E}">
        <p14:creationId xmlns:p14="http://schemas.microsoft.com/office/powerpoint/2010/main" val="3391646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s://www.britannica.com/event/July-Plot/media/308021/193829"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s://www.britannica.com/" TargetMode="External"/><Relationship Id="rId2" Type="http://schemas.openxmlformats.org/officeDocument/2006/relationships/hyperlink" Target="https://www.warmuseum.ca/" TargetMode="External"/><Relationship Id="rId1" Type="http://schemas.openxmlformats.org/officeDocument/2006/relationships/slideLayout" Target="../slideLayouts/slideLayout2.xml"/><Relationship Id="rId5" Type="http://schemas.openxmlformats.org/officeDocument/2006/relationships/hyperlink" Target="https://www.nationalww2museum.org/" TargetMode="External"/><Relationship Id="rId4" Type="http://schemas.openxmlformats.org/officeDocument/2006/relationships/hyperlink" Target="https://www.thecanadianencyclopedia.ca/"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Armistice_of_22_June_1940#cite_note-2" TargetMode="External"/><Relationship Id="rId2" Type="http://schemas.openxmlformats.org/officeDocument/2006/relationships/hyperlink" Target="https://en.wikipedia.org/wiki/William_Shirer" TargetMode="External"/><Relationship Id="rId1" Type="http://schemas.openxmlformats.org/officeDocument/2006/relationships/slideLayout" Target="../slideLayouts/slideLayout2.xml"/><Relationship Id="rId6" Type="http://schemas.openxmlformats.org/officeDocument/2006/relationships/hyperlink" Target="https://en.wikipedia.org/wiki/Wilhelm_Keitel" TargetMode="External"/><Relationship Id="rId5" Type="http://schemas.openxmlformats.org/officeDocument/2006/relationships/hyperlink" Target="https://en.wikipedia.org/wiki/Oberkommando_der_Wehrmacht" TargetMode="External"/><Relationship Id="rId4" Type="http://schemas.openxmlformats.org/officeDocument/2006/relationships/hyperlink" Target="https://en.wikipedia.org/wiki/Ferdinand_Foch"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en.wikipedia.org/wiki/Wannsee_Conference" TargetMode="External"/><Relationship Id="rId3" Type="http://schemas.openxmlformats.org/officeDocument/2006/relationships/hyperlink" Target="https://en.wikipedia.org/wiki/Genocide" TargetMode="External"/><Relationship Id="rId7" Type="http://schemas.openxmlformats.org/officeDocument/2006/relationships/hyperlink" Target="https://en.wikipedia.org/wiki/Code_name" TargetMode="External"/><Relationship Id="rId12" Type="http://schemas.openxmlformats.org/officeDocument/2006/relationships/hyperlink" Target="https://en.wikipedia.org/wiki/Final_Solution#cite_note-Museum-4" TargetMode="External"/><Relationship Id="rId2" Type="http://schemas.openxmlformats.org/officeDocument/2006/relationships/hyperlink" Target="https://en.wikipedia.org/wiki/Nazism" TargetMode="External"/><Relationship Id="rId1" Type="http://schemas.openxmlformats.org/officeDocument/2006/relationships/slideLayout" Target="../slideLayouts/slideLayout2.xml"/><Relationship Id="rId6" Type="http://schemas.openxmlformats.org/officeDocument/2006/relationships/hyperlink" Target="https://en.wikipedia.org/wiki/Jewish_Question" TargetMode="External"/><Relationship Id="rId11" Type="http://schemas.openxmlformats.org/officeDocument/2006/relationships/hyperlink" Target="https://en.wikipedia.org/wiki/Final_Solution#cite_note-Wyman-3" TargetMode="External"/><Relationship Id="rId5" Type="http://schemas.openxmlformats.org/officeDocument/2006/relationships/hyperlink" Target="https://en.wikipedia.org/wiki/World_War_II" TargetMode="External"/><Relationship Id="rId10" Type="http://schemas.openxmlformats.org/officeDocument/2006/relationships/hyperlink" Target="https://en.wikipedia.org/wiki/The_Holocaust_in_Poland" TargetMode="External"/><Relationship Id="rId4" Type="http://schemas.openxmlformats.org/officeDocument/2006/relationships/hyperlink" Target="https://en.wikipedia.org/wiki/Jews" TargetMode="External"/><Relationship Id="rId9" Type="http://schemas.openxmlformats.org/officeDocument/2006/relationships/hyperlink" Target="https://en.wikipedia.org/wiki/The_Holocaust"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enigmaco.de/enigma/enigma.html"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E9F13C-4DA3-4D79-9AAA-5FBD658A2881}"/>
              </a:ext>
            </a:extLst>
          </p:cNvPr>
          <p:cNvPicPr>
            <a:picLocks noChangeAspect="1"/>
          </p:cNvPicPr>
          <p:nvPr/>
        </p:nvPicPr>
        <p:blipFill rotWithShape="1">
          <a:blip r:embed="rId2"/>
          <a:srcRect l="1333"/>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872DA1B-C7DC-470E-A468-1E8133146893}"/>
              </a:ext>
            </a:extLst>
          </p:cNvPr>
          <p:cNvSpPr>
            <a:spLocks noGrp="1"/>
          </p:cNvSpPr>
          <p:nvPr>
            <p:ph type="ctrTitle"/>
          </p:nvPr>
        </p:nvSpPr>
        <p:spPr>
          <a:xfrm>
            <a:off x="8022021" y="3231931"/>
            <a:ext cx="3852041" cy="1834056"/>
          </a:xfrm>
          <a:scene3d>
            <a:camera prst="orthographicFront"/>
            <a:lightRig rig="threePt" dir="t"/>
          </a:scene3d>
        </p:spPr>
        <p:txBody>
          <a:bodyPr>
            <a:normAutofit/>
          </a:bodyPr>
          <a:lstStyle/>
          <a:p>
            <a:r>
              <a:rPr lang="en-US" sz="4000">
                <a:effectLst>
                  <a:outerShdw blurRad="50800" dist="38100" dir="10800000" algn="r" rotWithShape="0">
                    <a:prstClr val="black">
                      <a:alpha val="40000"/>
                    </a:prstClr>
                  </a:outerShdw>
                </a:effectLst>
                <a:latin typeface="Adobe Gothic Std B" panose="020B0800000000000000" pitchFamily="34" charset="-128"/>
                <a:ea typeface="Adobe Gothic Std B" panose="020B0800000000000000" pitchFamily="34" charset="-128"/>
              </a:rPr>
              <a:t>The Second World War</a:t>
            </a:r>
          </a:p>
        </p:txBody>
      </p:sp>
      <p:sp>
        <p:nvSpPr>
          <p:cNvPr id="3" name="Subtitle 2">
            <a:extLst>
              <a:ext uri="{FF2B5EF4-FFF2-40B4-BE49-F238E27FC236}">
                <a16:creationId xmlns:a16="http://schemas.microsoft.com/office/drawing/2014/main" id="{BBCBF7EF-A5C3-4E23-8C2D-1F5F0C9DADBA}"/>
              </a:ext>
            </a:extLst>
          </p:cNvPr>
          <p:cNvSpPr>
            <a:spLocks noGrp="1"/>
          </p:cNvSpPr>
          <p:nvPr>
            <p:ph type="subTitle" idx="1"/>
          </p:nvPr>
        </p:nvSpPr>
        <p:spPr>
          <a:xfrm>
            <a:off x="7782910" y="5242675"/>
            <a:ext cx="4330262" cy="683284"/>
          </a:xfrm>
        </p:spPr>
        <p:txBody>
          <a:bodyPr>
            <a:normAutofit/>
          </a:bodyPr>
          <a:lstStyle/>
          <a:p>
            <a:endParaRPr lang="en-US" sz="200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0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A65C-F71B-4C41-AC79-4D2063BC496D}"/>
              </a:ext>
            </a:extLst>
          </p:cNvPr>
          <p:cNvSpPr>
            <a:spLocks noGrp="1"/>
          </p:cNvSpPr>
          <p:nvPr>
            <p:ph type="title"/>
          </p:nvPr>
        </p:nvSpPr>
        <p:spPr/>
        <p:txBody>
          <a:bodyPr/>
          <a:lstStyle/>
          <a:p>
            <a:r>
              <a:rPr lang="en-US" dirty="0"/>
              <a:t>Invasion of Poland</a:t>
            </a:r>
          </a:p>
        </p:txBody>
      </p:sp>
      <p:sp>
        <p:nvSpPr>
          <p:cNvPr id="3" name="Content Placeholder 2">
            <a:extLst>
              <a:ext uri="{FF2B5EF4-FFF2-40B4-BE49-F238E27FC236}">
                <a16:creationId xmlns:a16="http://schemas.microsoft.com/office/drawing/2014/main" id="{BE9154DB-D3A8-4DE3-BDA7-936E6FFCAABC}"/>
              </a:ext>
            </a:extLst>
          </p:cNvPr>
          <p:cNvSpPr>
            <a:spLocks noGrp="1"/>
          </p:cNvSpPr>
          <p:nvPr>
            <p:ph idx="1"/>
          </p:nvPr>
        </p:nvSpPr>
        <p:spPr/>
        <p:txBody>
          <a:bodyPr/>
          <a:lstStyle/>
          <a:p>
            <a:r>
              <a:rPr lang="en-US" dirty="0"/>
              <a:t>Nazi Germany invaded Poland on August 31, 1939</a:t>
            </a:r>
          </a:p>
        </p:txBody>
      </p:sp>
      <p:pic>
        <p:nvPicPr>
          <p:cNvPr id="4" name="Picture 3">
            <a:extLst>
              <a:ext uri="{FF2B5EF4-FFF2-40B4-BE49-F238E27FC236}">
                <a16:creationId xmlns:a16="http://schemas.microsoft.com/office/drawing/2014/main" id="{AE476525-9470-4A42-9B48-065508DA0629}"/>
              </a:ext>
            </a:extLst>
          </p:cNvPr>
          <p:cNvPicPr>
            <a:picLocks noChangeAspect="1"/>
          </p:cNvPicPr>
          <p:nvPr/>
        </p:nvPicPr>
        <p:blipFill>
          <a:blip r:embed="rId2"/>
          <a:stretch>
            <a:fillRect/>
          </a:stretch>
        </p:blipFill>
        <p:spPr>
          <a:xfrm>
            <a:off x="1921496" y="3429000"/>
            <a:ext cx="2286000" cy="2857500"/>
          </a:xfrm>
          <a:prstGeom prst="rect">
            <a:avLst/>
          </a:prstGeom>
        </p:spPr>
      </p:pic>
      <p:sp>
        <p:nvSpPr>
          <p:cNvPr id="5" name="TextBox 4">
            <a:extLst>
              <a:ext uri="{FF2B5EF4-FFF2-40B4-BE49-F238E27FC236}">
                <a16:creationId xmlns:a16="http://schemas.microsoft.com/office/drawing/2014/main" id="{FE081FC6-CA7D-482C-B2CA-E8342894D78E}"/>
              </a:ext>
            </a:extLst>
          </p:cNvPr>
          <p:cNvSpPr txBox="1"/>
          <p:nvPr/>
        </p:nvSpPr>
        <p:spPr>
          <a:xfrm>
            <a:off x="2055374" y="2625697"/>
            <a:ext cx="2018245" cy="646331"/>
          </a:xfrm>
          <a:prstGeom prst="rect">
            <a:avLst/>
          </a:prstGeom>
          <a:noFill/>
        </p:spPr>
        <p:txBody>
          <a:bodyPr wrap="none" rtlCol="0">
            <a:spAutoFit/>
          </a:bodyPr>
          <a:lstStyle/>
          <a:p>
            <a:r>
              <a:rPr lang="en-US" dirty="0" err="1"/>
              <a:t>Gleiwitz</a:t>
            </a:r>
            <a:r>
              <a:rPr lang="en-US" dirty="0"/>
              <a:t> Incident - </a:t>
            </a:r>
          </a:p>
          <a:p>
            <a:r>
              <a:rPr lang="en-US" dirty="0"/>
              <a:t>False flag operation</a:t>
            </a:r>
          </a:p>
        </p:txBody>
      </p:sp>
      <p:pic>
        <p:nvPicPr>
          <p:cNvPr id="6" name="Picture 5">
            <a:extLst>
              <a:ext uri="{FF2B5EF4-FFF2-40B4-BE49-F238E27FC236}">
                <a16:creationId xmlns:a16="http://schemas.microsoft.com/office/drawing/2014/main" id="{FE1519EF-1D91-4A22-915A-B503C02B87E7}"/>
              </a:ext>
            </a:extLst>
          </p:cNvPr>
          <p:cNvPicPr>
            <a:picLocks noChangeAspect="1"/>
          </p:cNvPicPr>
          <p:nvPr/>
        </p:nvPicPr>
        <p:blipFill>
          <a:blip r:embed="rId3"/>
          <a:stretch>
            <a:fillRect/>
          </a:stretch>
        </p:blipFill>
        <p:spPr>
          <a:xfrm>
            <a:off x="6096000" y="3454400"/>
            <a:ext cx="3810000" cy="2857500"/>
          </a:xfrm>
          <a:prstGeom prst="rect">
            <a:avLst/>
          </a:prstGeom>
        </p:spPr>
      </p:pic>
      <p:sp>
        <p:nvSpPr>
          <p:cNvPr id="7" name="TextBox 6">
            <a:extLst>
              <a:ext uri="{FF2B5EF4-FFF2-40B4-BE49-F238E27FC236}">
                <a16:creationId xmlns:a16="http://schemas.microsoft.com/office/drawing/2014/main" id="{B33CB39F-BAE7-4303-BD22-F67786B8F2E6}"/>
              </a:ext>
            </a:extLst>
          </p:cNvPr>
          <p:cNvSpPr txBox="1"/>
          <p:nvPr/>
        </p:nvSpPr>
        <p:spPr>
          <a:xfrm>
            <a:off x="6056179" y="2668467"/>
            <a:ext cx="3810000" cy="646331"/>
          </a:xfrm>
          <a:prstGeom prst="rect">
            <a:avLst/>
          </a:prstGeom>
          <a:noFill/>
        </p:spPr>
        <p:txBody>
          <a:bodyPr wrap="square" rtlCol="0">
            <a:spAutoFit/>
          </a:bodyPr>
          <a:lstStyle/>
          <a:p>
            <a:r>
              <a:rPr lang="en-US" dirty="0"/>
              <a:t>Nazi propaganda – </a:t>
            </a:r>
          </a:p>
          <a:p>
            <a:r>
              <a:rPr lang="en-US" dirty="0"/>
              <a:t>Persecution of Germans in Poland</a:t>
            </a:r>
          </a:p>
        </p:txBody>
      </p:sp>
    </p:spTree>
    <p:extLst>
      <p:ext uri="{BB962C8B-B14F-4D97-AF65-F5344CB8AC3E}">
        <p14:creationId xmlns:p14="http://schemas.microsoft.com/office/powerpoint/2010/main" val="33435919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33757" y="690945"/>
            <a:ext cx="10124485" cy="5811838"/>
          </a:xfrm>
          <a:prstGeom prst="rect">
            <a:avLst/>
          </a:prstGeom>
        </p:spPr>
      </p:pic>
    </p:spTree>
    <p:extLst>
      <p:ext uri="{BB962C8B-B14F-4D97-AF65-F5344CB8AC3E}">
        <p14:creationId xmlns:p14="http://schemas.microsoft.com/office/powerpoint/2010/main" val="22767187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AD45D18-B637-478F-BB48-9FBA9D119AF0}"/>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Stalingrad</a:t>
            </a:r>
          </a:p>
        </p:txBody>
      </p:sp>
      <p:sp>
        <p:nvSpPr>
          <p:cNvPr id="3" name="Content Placeholder 2">
            <a:extLst>
              <a:ext uri="{FF2B5EF4-FFF2-40B4-BE49-F238E27FC236}">
                <a16:creationId xmlns:a16="http://schemas.microsoft.com/office/drawing/2014/main" id="{C4FFC9BE-C57F-4501-81D8-5C47208F98B0}"/>
              </a:ext>
            </a:extLst>
          </p:cNvPr>
          <p:cNvSpPr>
            <a:spLocks noGrp="1"/>
          </p:cNvSpPr>
          <p:nvPr>
            <p:ph idx="1"/>
          </p:nvPr>
        </p:nvSpPr>
        <p:spPr>
          <a:xfrm>
            <a:off x="1532610" y="2241858"/>
            <a:ext cx="9126780" cy="3782423"/>
          </a:xfrm>
        </p:spPr>
        <p:txBody>
          <a:bodyPr anchor="ctr">
            <a:normAutofit lnSpcReduction="10000"/>
          </a:bodyPr>
          <a:lstStyle/>
          <a:p>
            <a:r>
              <a:rPr lang="en-US" sz="2400" dirty="0">
                <a:solidFill>
                  <a:schemeClr val="tx1">
                    <a:lumMod val="85000"/>
                    <a:lumOff val="15000"/>
                  </a:schemeClr>
                </a:solidFill>
              </a:rPr>
              <a:t>The pivotal battle on the Eastern Front proved to be at the city of Stalingrad.</a:t>
            </a:r>
          </a:p>
          <a:p>
            <a:r>
              <a:rPr lang="en-US" sz="2400" dirty="0">
                <a:solidFill>
                  <a:schemeClr val="tx1">
                    <a:lumMod val="85000"/>
                    <a:lumOff val="15000"/>
                  </a:schemeClr>
                </a:solidFill>
              </a:rPr>
              <a:t>German troops were able to take much of the city after fierce street battles.  The Soviet troops had their backs against the Volga River and were struggling to maintain their positions.</a:t>
            </a:r>
          </a:p>
          <a:p>
            <a:r>
              <a:rPr lang="en-US" sz="2400" dirty="0">
                <a:solidFill>
                  <a:schemeClr val="tx1">
                    <a:lumMod val="85000"/>
                    <a:lumOff val="15000"/>
                  </a:schemeClr>
                </a:solidFill>
              </a:rPr>
              <a:t>General Zhukov lead a large counterattack.</a:t>
            </a:r>
          </a:p>
          <a:p>
            <a:r>
              <a:rPr lang="en-US" sz="2400" dirty="0">
                <a:solidFill>
                  <a:schemeClr val="tx1">
                    <a:lumMod val="85000"/>
                    <a:lumOff val="15000"/>
                  </a:schemeClr>
                </a:solidFill>
              </a:rPr>
              <a:t>Hitler ordered his men not to retreat and to fight to the death.</a:t>
            </a:r>
          </a:p>
          <a:p>
            <a:r>
              <a:rPr lang="en-US" sz="2400" dirty="0">
                <a:solidFill>
                  <a:schemeClr val="tx1">
                    <a:lumMod val="85000"/>
                    <a:lumOff val="15000"/>
                  </a:schemeClr>
                </a:solidFill>
              </a:rPr>
              <a:t>After months of bitter fighting, the German troops eventually surrendered.</a:t>
            </a:r>
          </a:p>
          <a:p>
            <a:pPr marL="0" indent="0">
              <a:buNone/>
            </a:pPr>
            <a:r>
              <a:rPr lang="en-US" sz="2400" dirty="0">
                <a:solidFill>
                  <a:schemeClr val="tx1">
                    <a:lumMod val="85000"/>
                    <a:lumOff val="15000"/>
                  </a:schemeClr>
                </a:solidFill>
              </a:rPr>
              <a:t>Stalingrad (2013) scene</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7946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EAA7-EE84-446F-BE16-4326749B705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95C7B43-8EB8-42F8-AF97-83C97C1D4949}"/>
              </a:ext>
            </a:extLst>
          </p:cNvPr>
          <p:cNvPicPr>
            <a:picLocks noGrp="1" noChangeAspect="1"/>
          </p:cNvPicPr>
          <p:nvPr>
            <p:ph idx="1"/>
          </p:nvPr>
        </p:nvPicPr>
        <p:blipFill>
          <a:blip r:embed="rId2"/>
          <a:stretch>
            <a:fillRect/>
          </a:stretch>
        </p:blipFill>
        <p:spPr>
          <a:xfrm>
            <a:off x="2186723" y="446636"/>
            <a:ext cx="7818553" cy="6046239"/>
          </a:xfrm>
          <a:prstGeom prst="rect">
            <a:avLst/>
          </a:prstGeom>
        </p:spPr>
      </p:pic>
    </p:spTree>
    <p:extLst>
      <p:ext uri="{BB962C8B-B14F-4D97-AF65-F5344CB8AC3E}">
        <p14:creationId xmlns:p14="http://schemas.microsoft.com/office/powerpoint/2010/main" val="21033729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25F0-5ED8-48A2-9B94-36A0075ADC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E3EA8CC-65EC-4681-9231-CEF1907DA4FA}"/>
              </a:ext>
            </a:extLst>
          </p:cNvPr>
          <p:cNvPicPr>
            <a:picLocks noGrp="1" noChangeAspect="1"/>
          </p:cNvPicPr>
          <p:nvPr>
            <p:ph idx="1"/>
          </p:nvPr>
        </p:nvPicPr>
        <p:blipFill>
          <a:blip r:embed="rId2"/>
          <a:stretch>
            <a:fillRect/>
          </a:stretch>
        </p:blipFill>
        <p:spPr>
          <a:xfrm>
            <a:off x="2223837" y="795929"/>
            <a:ext cx="7744326" cy="5266142"/>
          </a:xfrm>
          <a:prstGeom prst="rect">
            <a:avLst/>
          </a:prstGeom>
        </p:spPr>
      </p:pic>
    </p:spTree>
    <p:extLst>
      <p:ext uri="{BB962C8B-B14F-4D97-AF65-F5344CB8AC3E}">
        <p14:creationId xmlns:p14="http://schemas.microsoft.com/office/powerpoint/2010/main" val="28351642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0259BB-AC94-41CC-A3AC-0A7D05959D95}"/>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Soviet Steamroller</a:t>
            </a:r>
          </a:p>
        </p:txBody>
      </p:sp>
      <p:sp>
        <p:nvSpPr>
          <p:cNvPr id="3" name="Content Placeholder 2">
            <a:extLst>
              <a:ext uri="{FF2B5EF4-FFF2-40B4-BE49-F238E27FC236}">
                <a16:creationId xmlns:a16="http://schemas.microsoft.com/office/drawing/2014/main" id="{B73232AE-78AB-4190-9687-3CE6972A1394}"/>
              </a:ext>
            </a:extLst>
          </p:cNvPr>
          <p:cNvSpPr>
            <a:spLocks noGrp="1"/>
          </p:cNvSpPr>
          <p:nvPr>
            <p:ph idx="1"/>
          </p:nvPr>
        </p:nvSpPr>
        <p:spPr>
          <a:xfrm>
            <a:off x="1957987" y="2431765"/>
            <a:ext cx="8276026" cy="3320031"/>
          </a:xfrm>
        </p:spPr>
        <p:txBody>
          <a:bodyPr anchor="ctr">
            <a:normAutofit/>
          </a:bodyPr>
          <a:lstStyle/>
          <a:p>
            <a:r>
              <a:rPr lang="en-US" dirty="0">
                <a:solidFill>
                  <a:schemeClr val="tx1">
                    <a:lumMod val="85000"/>
                    <a:lumOff val="15000"/>
                  </a:schemeClr>
                </a:solidFill>
              </a:rPr>
              <a:t>By the end of 1943, the Germans were in full retreat in the East.</a:t>
            </a:r>
          </a:p>
          <a:p>
            <a:r>
              <a:rPr lang="en-US" dirty="0">
                <a:solidFill>
                  <a:schemeClr val="tx1">
                    <a:lumMod val="85000"/>
                    <a:lumOff val="15000"/>
                  </a:schemeClr>
                </a:solidFill>
              </a:rPr>
              <a:t>The Soviets continued to pour in more troops from the East and Hitler had to now move men to Italy where the Allies had recently opened a second front.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98557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7866-CA11-5B24-E1C9-CB0464F9A373}"/>
              </a:ext>
            </a:extLst>
          </p:cNvPr>
          <p:cNvSpPr>
            <a:spLocks noGrp="1"/>
          </p:cNvSpPr>
          <p:nvPr>
            <p:ph type="title"/>
          </p:nvPr>
        </p:nvSpPr>
        <p:spPr/>
        <p:txBody>
          <a:bodyPr/>
          <a:lstStyle/>
          <a:p>
            <a:r>
              <a:rPr lang="en-US" dirty="0"/>
              <a:t>Invasion of Italy</a:t>
            </a:r>
          </a:p>
        </p:txBody>
      </p:sp>
      <p:sp>
        <p:nvSpPr>
          <p:cNvPr id="3" name="Content Placeholder 2">
            <a:extLst>
              <a:ext uri="{FF2B5EF4-FFF2-40B4-BE49-F238E27FC236}">
                <a16:creationId xmlns:a16="http://schemas.microsoft.com/office/drawing/2014/main" id="{A0D9B51D-1509-80B8-2A11-93C2A81E04E6}"/>
              </a:ext>
            </a:extLst>
          </p:cNvPr>
          <p:cNvSpPr>
            <a:spLocks noGrp="1"/>
          </p:cNvSpPr>
          <p:nvPr>
            <p:ph idx="1"/>
          </p:nvPr>
        </p:nvSpPr>
        <p:spPr/>
        <p:txBody>
          <a:bodyPr/>
          <a:lstStyle/>
          <a:p>
            <a:r>
              <a:rPr lang="en-US" dirty="0"/>
              <a:t>The Soviets were pressing the Allies to open up another front to aid them in the fight against Hitler.</a:t>
            </a:r>
          </a:p>
          <a:p>
            <a:r>
              <a:rPr lang="en-US" dirty="0"/>
              <a:t>In the Spring of 1943, the British and Canadians under General Montgomery and the Americans under General Patton landed on the Southern coast of Italy and began to make their way toward Rome.</a:t>
            </a:r>
          </a:p>
          <a:p>
            <a:r>
              <a:rPr lang="en-US" dirty="0"/>
              <a:t>At this time Mussolini’s dream of a fascist Roman Empire was dead and Italy was nothing more than a vassal state of its ally Germany.</a:t>
            </a:r>
          </a:p>
        </p:txBody>
      </p:sp>
    </p:spTree>
    <p:extLst>
      <p:ext uri="{BB962C8B-B14F-4D97-AF65-F5344CB8AC3E}">
        <p14:creationId xmlns:p14="http://schemas.microsoft.com/office/powerpoint/2010/main" val="3748228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0AD83-7943-60A0-1976-CE303BE4232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8611739-0A54-886E-14AF-0D657B81E2EB}"/>
              </a:ext>
            </a:extLst>
          </p:cNvPr>
          <p:cNvPicPr>
            <a:picLocks noGrp="1" noChangeAspect="1"/>
          </p:cNvPicPr>
          <p:nvPr>
            <p:ph idx="1"/>
          </p:nvPr>
        </p:nvPicPr>
        <p:blipFill>
          <a:blip r:embed="rId2"/>
          <a:stretch>
            <a:fillRect/>
          </a:stretch>
        </p:blipFill>
        <p:spPr>
          <a:xfrm>
            <a:off x="3724104" y="129445"/>
            <a:ext cx="4743791" cy="6599110"/>
          </a:xfrm>
          <a:prstGeom prst="rect">
            <a:avLst/>
          </a:prstGeom>
        </p:spPr>
      </p:pic>
    </p:spTree>
    <p:extLst>
      <p:ext uri="{BB962C8B-B14F-4D97-AF65-F5344CB8AC3E}">
        <p14:creationId xmlns:p14="http://schemas.microsoft.com/office/powerpoint/2010/main" val="15764542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3EE7E-1C09-1532-10C1-31F0BE8936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4C64255-4670-9107-A62D-5771D2BA3A1C}"/>
              </a:ext>
            </a:extLst>
          </p:cNvPr>
          <p:cNvPicPr>
            <a:picLocks noGrp="1" noChangeAspect="1"/>
          </p:cNvPicPr>
          <p:nvPr>
            <p:ph idx="1"/>
          </p:nvPr>
        </p:nvPicPr>
        <p:blipFill>
          <a:blip r:embed="rId2"/>
          <a:stretch>
            <a:fillRect/>
          </a:stretch>
        </p:blipFill>
        <p:spPr>
          <a:xfrm>
            <a:off x="298642" y="1399924"/>
            <a:ext cx="11594715" cy="4058151"/>
          </a:xfrm>
          <a:prstGeom prst="rect">
            <a:avLst/>
          </a:prstGeom>
        </p:spPr>
      </p:pic>
    </p:spTree>
    <p:extLst>
      <p:ext uri="{BB962C8B-B14F-4D97-AF65-F5344CB8AC3E}">
        <p14:creationId xmlns:p14="http://schemas.microsoft.com/office/powerpoint/2010/main" val="8418938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4A64-1717-A034-202D-E0B2E343FEEB}"/>
              </a:ext>
            </a:extLst>
          </p:cNvPr>
          <p:cNvSpPr>
            <a:spLocks noGrp="1"/>
          </p:cNvSpPr>
          <p:nvPr>
            <p:ph type="title"/>
          </p:nvPr>
        </p:nvSpPr>
        <p:spPr/>
        <p:txBody>
          <a:bodyPr/>
          <a:lstStyle/>
          <a:p>
            <a:r>
              <a:rPr lang="en-US" dirty="0"/>
              <a:t>Mussolini’s End</a:t>
            </a:r>
          </a:p>
        </p:txBody>
      </p:sp>
      <p:sp>
        <p:nvSpPr>
          <p:cNvPr id="3" name="Content Placeholder 2">
            <a:extLst>
              <a:ext uri="{FF2B5EF4-FFF2-40B4-BE49-F238E27FC236}">
                <a16:creationId xmlns:a16="http://schemas.microsoft.com/office/drawing/2014/main" id="{AE4ECFE9-FFCF-7D1E-9835-1C806099533A}"/>
              </a:ext>
            </a:extLst>
          </p:cNvPr>
          <p:cNvSpPr>
            <a:spLocks noGrp="1"/>
          </p:cNvSpPr>
          <p:nvPr>
            <p:ph idx="1"/>
          </p:nvPr>
        </p:nvSpPr>
        <p:spPr/>
        <p:txBody>
          <a:bodyPr/>
          <a:lstStyle/>
          <a:p>
            <a:r>
              <a:rPr lang="en-US" dirty="0"/>
              <a:t>The Allies reached Rome in July and Mussolini was arrested.</a:t>
            </a:r>
          </a:p>
          <a:p>
            <a:r>
              <a:rPr lang="en-US" dirty="0"/>
              <a:t>The Italians were promised leniency if they supported the Allies in their war against Germany.</a:t>
            </a:r>
          </a:p>
        </p:txBody>
      </p:sp>
    </p:spTree>
    <p:extLst>
      <p:ext uri="{BB962C8B-B14F-4D97-AF65-F5344CB8AC3E}">
        <p14:creationId xmlns:p14="http://schemas.microsoft.com/office/powerpoint/2010/main" val="42229589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88DA-2A3A-488A-BB46-0125D7BBEECA}"/>
              </a:ext>
            </a:extLst>
          </p:cNvPr>
          <p:cNvSpPr>
            <a:spLocks noGrp="1"/>
          </p:cNvSpPr>
          <p:nvPr>
            <p:ph type="title"/>
          </p:nvPr>
        </p:nvSpPr>
        <p:spPr>
          <a:xfrm>
            <a:off x="1097692" y="449649"/>
            <a:ext cx="10270524" cy="462778"/>
          </a:xfrm>
        </p:spPr>
        <p:txBody>
          <a:bodyPr>
            <a:normAutofit fontScale="90000"/>
          </a:bodyPr>
          <a:lstStyle/>
          <a:p>
            <a:r>
              <a:rPr lang="en-US" dirty="0"/>
              <a:t>Mussolini rescued by German commandos.</a:t>
            </a:r>
          </a:p>
        </p:txBody>
      </p:sp>
      <p:pic>
        <p:nvPicPr>
          <p:cNvPr id="4" name="Content Placeholder 3">
            <a:extLst>
              <a:ext uri="{FF2B5EF4-FFF2-40B4-BE49-F238E27FC236}">
                <a16:creationId xmlns:a16="http://schemas.microsoft.com/office/drawing/2014/main" id="{72B6C702-6BAC-1B71-6A4D-7F7177D03FC6}"/>
              </a:ext>
            </a:extLst>
          </p:cNvPr>
          <p:cNvPicPr>
            <a:picLocks noGrp="1" noChangeAspect="1"/>
          </p:cNvPicPr>
          <p:nvPr>
            <p:ph idx="1"/>
          </p:nvPr>
        </p:nvPicPr>
        <p:blipFill>
          <a:blip r:embed="rId2"/>
          <a:stretch>
            <a:fillRect/>
          </a:stretch>
        </p:blipFill>
        <p:spPr>
          <a:xfrm>
            <a:off x="1989663" y="1143816"/>
            <a:ext cx="8212674" cy="5264535"/>
          </a:xfrm>
          <a:prstGeom prst="rect">
            <a:avLst/>
          </a:prstGeom>
        </p:spPr>
      </p:pic>
    </p:spTree>
    <p:extLst>
      <p:ext uri="{BB962C8B-B14F-4D97-AF65-F5344CB8AC3E}">
        <p14:creationId xmlns:p14="http://schemas.microsoft.com/office/powerpoint/2010/main" val="304274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D8DD7E-CAD5-4BB7-932D-FEAAAAC3F4D6}"/>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Blitzkrieg - Lightning War</a:t>
            </a:r>
          </a:p>
        </p:txBody>
      </p:sp>
      <p:sp>
        <p:nvSpPr>
          <p:cNvPr id="3" name="Content Placeholder 2">
            <a:extLst>
              <a:ext uri="{FF2B5EF4-FFF2-40B4-BE49-F238E27FC236}">
                <a16:creationId xmlns:a16="http://schemas.microsoft.com/office/drawing/2014/main" id="{71924F14-DD18-4257-A275-67160946165E}"/>
              </a:ext>
            </a:extLst>
          </p:cNvPr>
          <p:cNvSpPr>
            <a:spLocks noGrp="1"/>
          </p:cNvSpPr>
          <p:nvPr>
            <p:ph idx="1"/>
          </p:nvPr>
        </p:nvSpPr>
        <p:spPr>
          <a:xfrm>
            <a:off x="1957987" y="2431765"/>
            <a:ext cx="8276026" cy="3320031"/>
          </a:xfrm>
        </p:spPr>
        <p:txBody>
          <a:bodyPr anchor="ctr">
            <a:normAutofit/>
          </a:bodyPr>
          <a:lstStyle/>
          <a:p>
            <a:r>
              <a:rPr lang="en-US" dirty="0">
                <a:solidFill>
                  <a:schemeClr val="tx1">
                    <a:lumMod val="85000"/>
                    <a:lumOff val="15000"/>
                  </a:schemeClr>
                </a:solidFill>
              </a:rPr>
              <a:t>German invasion of Poland used as a test for a new military tactic – blitzkrieg</a:t>
            </a:r>
          </a:p>
          <a:p>
            <a:r>
              <a:rPr lang="en-US" dirty="0">
                <a:solidFill>
                  <a:schemeClr val="tx1">
                    <a:lumMod val="85000"/>
                    <a:lumOff val="15000"/>
                  </a:schemeClr>
                </a:solidFill>
              </a:rPr>
              <a:t>Blitzkrieg - is a military tactic designed to create disorganization among enemy forces through the use of mobile forces and locally concentrated firepower</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425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A9EF-FBF2-0ED1-D25E-CD3BC9A2BFA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209A708-7545-7495-1887-75A2776F0C44}"/>
              </a:ext>
            </a:extLst>
          </p:cNvPr>
          <p:cNvPicPr>
            <a:picLocks noGrp="1" noChangeAspect="1"/>
          </p:cNvPicPr>
          <p:nvPr>
            <p:ph idx="1"/>
          </p:nvPr>
        </p:nvPicPr>
        <p:blipFill>
          <a:blip r:embed="rId2"/>
          <a:stretch>
            <a:fillRect/>
          </a:stretch>
        </p:blipFill>
        <p:spPr>
          <a:xfrm>
            <a:off x="1478645" y="365125"/>
            <a:ext cx="9234710" cy="5942335"/>
          </a:xfrm>
          <a:prstGeom prst="rect">
            <a:avLst/>
          </a:prstGeom>
        </p:spPr>
      </p:pic>
    </p:spTree>
    <p:extLst>
      <p:ext uri="{BB962C8B-B14F-4D97-AF65-F5344CB8AC3E}">
        <p14:creationId xmlns:p14="http://schemas.microsoft.com/office/powerpoint/2010/main" val="2615741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D-Day</a:t>
            </a:r>
          </a:p>
        </p:txBody>
      </p:sp>
      <p:sp>
        <p:nvSpPr>
          <p:cNvPr id="3" name="Content Placeholder 2"/>
          <p:cNvSpPr>
            <a:spLocks noGrp="1"/>
          </p:cNvSpPr>
          <p:nvPr>
            <p:ph idx="1"/>
          </p:nvPr>
        </p:nvSpPr>
        <p:spPr>
          <a:xfrm>
            <a:off x="838200" y="1241965"/>
            <a:ext cx="10515600" cy="4351338"/>
          </a:xfrm>
        </p:spPr>
        <p:txBody>
          <a:bodyPr/>
          <a:lstStyle/>
          <a:p>
            <a:r>
              <a:rPr lang="en-US" dirty="0"/>
              <a:t>Quebec Conference in August 1943</a:t>
            </a:r>
          </a:p>
          <a:p>
            <a:pPr lvl="1"/>
            <a:r>
              <a:rPr lang="en-US" dirty="0"/>
              <a:t>It was at this conference that the Allies formulated much of the coming invasion of France</a:t>
            </a:r>
          </a:p>
        </p:txBody>
      </p:sp>
      <p:pic>
        <p:nvPicPr>
          <p:cNvPr id="4" name="Picture 3"/>
          <p:cNvPicPr>
            <a:picLocks noChangeAspect="1"/>
          </p:cNvPicPr>
          <p:nvPr/>
        </p:nvPicPr>
        <p:blipFill>
          <a:blip r:embed="rId2"/>
          <a:stretch>
            <a:fillRect/>
          </a:stretch>
        </p:blipFill>
        <p:spPr>
          <a:xfrm>
            <a:off x="2684835" y="2426661"/>
            <a:ext cx="6108362" cy="4431339"/>
          </a:xfrm>
          <a:prstGeom prst="rect">
            <a:avLst/>
          </a:prstGeom>
        </p:spPr>
      </p:pic>
    </p:spTree>
    <p:extLst>
      <p:ext uri="{BB962C8B-B14F-4D97-AF65-F5344CB8AC3E}">
        <p14:creationId xmlns:p14="http://schemas.microsoft.com/office/powerpoint/2010/main" val="4345783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D-Day</a:t>
            </a:r>
          </a:p>
        </p:txBody>
      </p:sp>
      <p:sp>
        <p:nvSpPr>
          <p:cNvPr id="3" name="Content Placeholder 2"/>
          <p:cNvSpPr>
            <a:spLocks noGrp="1"/>
          </p:cNvSpPr>
          <p:nvPr>
            <p:ph idx="1"/>
          </p:nvPr>
        </p:nvSpPr>
        <p:spPr>
          <a:xfrm>
            <a:off x="1957986" y="2431765"/>
            <a:ext cx="8986821" cy="3539131"/>
          </a:xfrm>
        </p:spPr>
        <p:txBody>
          <a:bodyPr anchor="ctr">
            <a:normAutofit/>
          </a:bodyPr>
          <a:lstStyle/>
          <a:p>
            <a:r>
              <a:rPr lang="en-US" dirty="0">
                <a:solidFill>
                  <a:schemeClr val="tx1">
                    <a:lumMod val="85000"/>
                    <a:lumOff val="15000"/>
                  </a:schemeClr>
                </a:solidFill>
              </a:rPr>
              <a:t>‘D’ literally stands for day.  Designation given to important military action.</a:t>
            </a:r>
          </a:p>
          <a:p>
            <a:r>
              <a:rPr lang="en-US" dirty="0">
                <a:solidFill>
                  <a:schemeClr val="tx1">
                    <a:lumMod val="85000"/>
                    <a:lumOff val="15000"/>
                  </a:schemeClr>
                </a:solidFill>
              </a:rPr>
              <a:t>Hitler knew the Allies would eventually invade France.  He just didn’t know where.</a:t>
            </a:r>
          </a:p>
          <a:p>
            <a:r>
              <a:rPr lang="en-US" dirty="0">
                <a:solidFill>
                  <a:schemeClr val="tx1">
                    <a:lumMod val="85000"/>
                    <a:lumOff val="15000"/>
                  </a:schemeClr>
                </a:solidFill>
              </a:rPr>
              <a:t>He had constructed a massive Atlantic defensive barrier.</a:t>
            </a:r>
          </a:p>
          <a:p>
            <a:r>
              <a:rPr lang="en-US" dirty="0">
                <a:solidFill>
                  <a:schemeClr val="tx1">
                    <a:lumMod val="85000"/>
                    <a:lumOff val="15000"/>
                  </a:schemeClr>
                </a:solidFill>
              </a:rPr>
              <a:t>Command of France’s defense was given to Generals Rundstedt and Rommel</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1587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888499" y="253639"/>
            <a:ext cx="8415002" cy="6311252"/>
          </a:xfrm>
          <a:prstGeom prst="rect">
            <a:avLst/>
          </a:prstGeom>
        </p:spPr>
      </p:pic>
    </p:spTree>
    <p:extLst>
      <p:ext uri="{BB962C8B-B14F-4D97-AF65-F5344CB8AC3E}">
        <p14:creationId xmlns:p14="http://schemas.microsoft.com/office/powerpoint/2010/main" val="16086539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09254" y="297644"/>
            <a:ext cx="9573491" cy="6100992"/>
          </a:xfrm>
          <a:prstGeom prst="rect">
            <a:avLst/>
          </a:prstGeom>
        </p:spPr>
      </p:pic>
    </p:spTree>
    <p:extLst>
      <p:ext uri="{BB962C8B-B14F-4D97-AF65-F5344CB8AC3E}">
        <p14:creationId xmlns:p14="http://schemas.microsoft.com/office/powerpoint/2010/main" val="14498982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53163" y="457200"/>
            <a:ext cx="4485674" cy="5892945"/>
          </a:xfrm>
          <a:prstGeom prst="rect">
            <a:avLst/>
          </a:prstGeom>
        </p:spPr>
      </p:pic>
    </p:spTree>
    <p:extLst>
      <p:ext uri="{BB962C8B-B14F-4D97-AF65-F5344CB8AC3E}">
        <p14:creationId xmlns:p14="http://schemas.microsoft.com/office/powerpoint/2010/main" val="11989325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73967" y="503670"/>
            <a:ext cx="8044066" cy="5811838"/>
          </a:xfrm>
          <a:prstGeom prst="rect">
            <a:avLst/>
          </a:prstGeom>
        </p:spPr>
      </p:pic>
    </p:spTree>
    <p:extLst>
      <p:ext uri="{BB962C8B-B14F-4D97-AF65-F5344CB8AC3E}">
        <p14:creationId xmlns:p14="http://schemas.microsoft.com/office/powerpoint/2010/main" val="40186855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D-Day</a:t>
            </a:r>
          </a:p>
        </p:txBody>
      </p:sp>
      <p:sp>
        <p:nvSpPr>
          <p:cNvPr id="3" name="Content Placeholder 2"/>
          <p:cNvSpPr>
            <a:spLocks noGrp="1"/>
          </p:cNvSpPr>
          <p:nvPr>
            <p:ph idx="1"/>
          </p:nvPr>
        </p:nvSpPr>
        <p:spPr>
          <a:xfrm>
            <a:off x="978993" y="2011887"/>
            <a:ext cx="10234013" cy="4071672"/>
          </a:xfrm>
        </p:spPr>
        <p:txBody>
          <a:bodyPr anchor="ctr">
            <a:normAutofit/>
          </a:bodyPr>
          <a:lstStyle/>
          <a:p>
            <a:r>
              <a:rPr lang="en-US" sz="2000" dirty="0">
                <a:solidFill>
                  <a:schemeClr val="tx1">
                    <a:lumMod val="85000"/>
                    <a:lumOff val="15000"/>
                  </a:schemeClr>
                </a:solidFill>
              </a:rPr>
              <a:t>Allied invasion of France was led by American General Eisenhower and was called Operation Overlord.</a:t>
            </a:r>
          </a:p>
          <a:p>
            <a:r>
              <a:rPr lang="en-US" sz="2000" dirty="0">
                <a:solidFill>
                  <a:schemeClr val="tx1">
                    <a:lumMod val="85000"/>
                    <a:lumOff val="15000"/>
                  </a:schemeClr>
                </a:solidFill>
              </a:rPr>
              <a:t>On June 6, 1944, 83,000 British and Canadian troops and 73,000 Americans landed on the beaches of Normandy.</a:t>
            </a:r>
          </a:p>
          <a:p>
            <a:r>
              <a:rPr lang="en-US" sz="2000" dirty="0">
                <a:solidFill>
                  <a:schemeClr val="tx1">
                    <a:lumMod val="85000"/>
                    <a:lumOff val="15000"/>
                  </a:schemeClr>
                </a:solidFill>
              </a:rPr>
              <a:t>Despite heavy losses, the landings were a success and the Allies were able to hold a beachhead on the French coast.</a:t>
            </a:r>
          </a:p>
          <a:p>
            <a:pPr lvl="1"/>
            <a:r>
              <a:rPr lang="en-US" sz="2000" dirty="0">
                <a:solidFill>
                  <a:schemeClr val="tx1">
                    <a:lumMod val="85000"/>
                    <a:lumOff val="15000"/>
                  </a:schemeClr>
                </a:solidFill>
              </a:rPr>
              <a:t>Part of the success of the Allied invasion was because the German commanders were unable to get Hitler’s permission to send in the reserve panzer units</a:t>
            </a:r>
          </a:p>
          <a:p>
            <a:pPr lvl="1"/>
            <a:r>
              <a:rPr lang="en-US" sz="2000" dirty="0">
                <a:solidFill>
                  <a:schemeClr val="tx1">
                    <a:lumMod val="85000"/>
                    <a:lumOff val="15000"/>
                  </a:schemeClr>
                </a:solidFill>
              </a:rPr>
              <a:t>Rommel’s car was harassed by Allied planes and crashed.  His injuries prevented him from playing a more active role in defense</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3533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3212" y="159328"/>
            <a:ext cx="9945575" cy="6533000"/>
          </a:xfrm>
          <a:prstGeom prst="rect">
            <a:avLst/>
          </a:prstGeom>
        </p:spPr>
      </p:pic>
    </p:spTree>
    <p:extLst>
      <p:ext uri="{BB962C8B-B14F-4D97-AF65-F5344CB8AC3E}">
        <p14:creationId xmlns:p14="http://schemas.microsoft.com/office/powerpoint/2010/main" val="39746297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27714" y="1856800"/>
            <a:ext cx="11336571" cy="3712727"/>
          </a:xfrm>
          <a:prstGeom prst="rect">
            <a:avLst/>
          </a:prstGeom>
        </p:spPr>
      </p:pic>
    </p:spTree>
    <p:extLst>
      <p:ext uri="{BB962C8B-B14F-4D97-AF65-F5344CB8AC3E}">
        <p14:creationId xmlns:p14="http://schemas.microsoft.com/office/powerpoint/2010/main" val="1763726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D78B-3897-4BB9-857C-6A64C9902866}"/>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B07C114B-D58F-4405-9F36-4B883A68A4F7}"/>
              </a:ext>
            </a:extLst>
          </p:cNvPr>
          <p:cNvPicPr>
            <a:picLocks noGrp="1" noChangeAspect="1"/>
          </p:cNvPicPr>
          <p:nvPr>
            <p:ph idx="1"/>
          </p:nvPr>
        </p:nvPicPr>
        <p:blipFill>
          <a:blip r:embed="rId2"/>
          <a:stretch>
            <a:fillRect/>
          </a:stretch>
        </p:blipFill>
        <p:spPr>
          <a:xfrm>
            <a:off x="260641" y="365125"/>
            <a:ext cx="11670717" cy="6199584"/>
          </a:xfrm>
          <a:prstGeom prst="rect">
            <a:avLst/>
          </a:prstGeom>
        </p:spPr>
      </p:pic>
    </p:spTree>
    <p:extLst>
      <p:ext uri="{BB962C8B-B14F-4D97-AF65-F5344CB8AC3E}">
        <p14:creationId xmlns:p14="http://schemas.microsoft.com/office/powerpoint/2010/main" val="18086426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69514" y="436418"/>
            <a:ext cx="9052971" cy="6035314"/>
          </a:xfrm>
          <a:prstGeom prst="rect">
            <a:avLst/>
          </a:prstGeom>
        </p:spPr>
      </p:pic>
    </p:spTree>
    <p:extLst>
      <p:ext uri="{BB962C8B-B14F-4D97-AF65-F5344CB8AC3E}">
        <p14:creationId xmlns:p14="http://schemas.microsoft.com/office/powerpoint/2010/main" val="24381518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84596" y="727363"/>
            <a:ext cx="10222807" cy="5310549"/>
          </a:xfrm>
          <a:prstGeom prst="rect">
            <a:avLst/>
          </a:prstGeom>
        </p:spPr>
      </p:pic>
    </p:spTree>
    <p:extLst>
      <p:ext uri="{BB962C8B-B14F-4D97-AF65-F5344CB8AC3E}">
        <p14:creationId xmlns:p14="http://schemas.microsoft.com/office/powerpoint/2010/main" val="41208990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85917" y="561902"/>
            <a:ext cx="10220166" cy="5748844"/>
          </a:xfrm>
          <a:prstGeom prst="rect">
            <a:avLst/>
          </a:prstGeom>
        </p:spPr>
      </p:pic>
    </p:spTree>
    <p:extLst>
      <p:ext uri="{BB962C8B-B14F-4D97-AF65-F5344CB8AC3E}">
        <p14:creationId xmlns:p14="http://schemas.microsoft.com/office/powerpoint/2010/main" val="23814660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D-Day</a:t>
            </a:r>
          </a:p>
        </p:txBody>
      </p:sp>
      <p:sp>
        <p:nvSpPr>
          <p:cNvPr id="3" name="Content Placeholder 2"/>
          <p:cNvSpPr>
            <a:spLocks noGrp="1"/>
          </p:cNvSpPr>
          <p:nvPr>
            <p:ph idx="1"/>
          </p:nvPr>
        </p:nvSpPr>
        <p:spPr>
          <a:xfrm>
            <a:off x="1957987" y="2431765"/>
            <a:ext cx="8722454" cy="3399868"/>
          </a:xfrm>
        </p:spPr>
        <p:txBody>
          <a:bodyPr anchor="ctr">
            <a:normAutofit lnSpcReduction="10000"/>
          </a:bodyPr>
          <a:lstStyle/>
          <a:p>
            <a:r>
              <a:rPr lang="en-US" sz="2400" dirty="0">
                <a:solidFill>
                  <a:schemeClr val="tx1">
                    <a:lumMod val="85000"/>
                    <a:lumOff val="15000"/>
                  </a:schemeClr>
                </a:solidFill>
              </a:rPr>
              <a:t>German morale took another hit just after the D-Day landings as there was an attempt on Hitler’s life.</a:t>
            </a:r>
          </a:p>
          <a:p>
            <a:r>
              <a:rPr lang="en-US" sz="2400" dirty="0">
                <a:solidFill>
                  <a:schemeClr val="tx1">
                    <a:lumMod val="85000"/>
                    <a:lumOff val="15000"/>
                  </a:schemeClr>
                </a:solidFill>
              </a:rPr>
              <a:t>A group of leading right-wing politicians and military personnel lead by </a:t>
            </a:r>
            <a:r>
              <a:rPr lang="de-DE" sz="2400" dirty="0">
                <a:solidFill>
                  <a:schemeClr val="tx1">
                    <a:lumMod val="85000"/>
                    <a:lumOff val="15000"/>
                  </a:schemeClr>
                </a:solidFill>
              </a:rPr>
              <a:t>Colonel Graf Claus von Stauffenberg plotted to have Hitler killed in his Wolf‘s Lair hideout.</a:t>
            </a:r>
          </a:p>
          <a:p>
            <a:r>
              <a:rPr lang="de-DE" sz="2400" dirty="0">
                <a:solidFill>
                  <a:schemeClr val="tx1">
                    <a:lumMod val="85000"/>
                    <a:lumOff val="15000"/>
                  </a:schemeClr>
                </a:solidFill>
              </a:rPr>
              <a:t>The attempt failed and over 200 conspirators were put to death.  Many others attempted suicide, including General Erwin Rommel.</a:t>
            </a:r>
          </a:p>
          <a:p>
            <a:endParaRPr lang="de-DE" sz="2000" dirty="0">
              <a:solidFill>
                <a:schemeClr val="tx1">
                  <a:lumMod val="85000"/>
                  <a:lumOff val="15000"/>
                </a:schemeClr>
              </a:solidFill>
            </a:endParaRPr>
          </a:p>
          <a:p>
            <a:r>
              <a:rPr lang="en-US" sz="2000" dirty="0">
                <a:solidFill>
                  <a:schemeClr val="tx1">
                    <a:lumMod val="85000"/>
                    <a:lumOff val="15000"/>
                  </a:schemeClr>
                </a:solidFill>
                <a:hlinkClick r:id="rId2"/>
              </a:rPr>
              <a:t>https://www.britannica.com/event/July-Plot/media/308021/193829</a:t>
            </a:r>
            <a:endParaRPr lang="en-US"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2864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24236" y="457200"/>
            <a:ext cx="5943528" cy="5943528"/>
          </a:xfrm>
          <a:prstGeom prst="rect">
            <a:avLst/>
          </a:prstGeom>
        </p:spPr>
      </p:pic>
    </p:spTree>
    <p:extLst>
      <p:ext uri="{BB962C8B-B14F-4D97-AF65-F5344CB8AC3E}">
        <p14:creationId xmlns:p14="http://schemas.microsoft.com/office/powerpoint/2010/main" val="11965353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Liberation of Europe</a:t>
            </a:r>
          </a:p>
        </p:txBody>
      </p:sp>
      <p:sp>
        <p:nvSpPr>
          <p:cNvPr id="3" name="Content Placeholder 2"/>
          <p:cNvSpPr>
            <a:spLocks noGrp="1"/>
          </p:cNvSpPr>
          <p:nvPr>
            <p:ph idx="1"/>
          </p:nvPr>
        </p:nvSpPr>
        <p:spPr>
          <a:xfrm>
            <a:off x="1603423" y="2011192"/>
            <a:ext cx="9751931" cy="3959704"/>
          </a:xfrm>
        </p:spPr>
        <p:txBody>
          <a:bodyPr anchor="ctr">
            <a:normAutofit/>
          </a:bodyPr>
          <a:lstStyle/>
          <a:p>
            <a:r>
              <a:rPr lang="en-US" dirty="0">
                <a:solidFill>
                  <a:schemeClr val="tx1">
                    <a:lumMod val="85000"/>
                    <a:lumOff val="15000"/>
                  </a:schemeClr>
                </a:solidFill>
              </a:rPr>
              <a:t>Allied troops continued to pour into France and began to push the Germans back.</a:t>
            </a:r>
          </a:p>
          <a:p>
            <a:r>
              <a:rPr lang="en-US" dirty="0">
                <a:solidFill>
                  <a:schemeClr val="tx1">
                    <a:lumMod val="85000"/>
                    <a:lumOff val="15000"/>
                  </a:schemeClr>
                </a:solidFill>
              </a:rPr>
              <a:t>The Allies were surprised at how quickly the Germans collapsed and they were able drive the Germans 350 miles back in only a matter of weeks.</a:t>
            </a:r>
          </a:p>
          <a:p>
            <a:pPr lvl="1"/>
            <a:r>
              <a:rPr lang="en-US" sz="2800" dirty="0">
                <a:solidFill>
                  <a:schemeClr val="tx1">
                    <a:lumMod val="85000"/>
                    <a:lumOff val="15000"/>
                  </a:schemeClr>
                </a:solidFill>
              </a:rPr>
              <a:t>Part of this success was due to Hitler’s ‘No withdrawal’ orders.</a:t>
            </a:r>
          </a:p>
          <a:p>
            <a:r>
              <a:rPr lang="en-US" dirty="0">
                <a:solidFill>
                  <a:schemeClr val="tx1">
                    <a:lumMod val="85000"/>
                    <a:lumOff val="15000"/>
                  </a:schemeClr>
                </a:solidFill>
              </a:rPr>
              <a:t>American troops moved West to Paris, while British and Canadian troops moved north to Belgium.</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4784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4724" y="384668"/>
            <a:ext cx="8382552" cy="6297205"/>
          </a:xfrm>
          <a:prstGeom prst="rect">
            <a:avLst/>
          </a:prstGeom>
        </p:spPr>
      </p:pic>
    </p:spTree>
    <p:extLst>
      <p:ext uri="{BB962C8B-B14F-4D97-AF65-F5344CB8AC3E}">
        <p14:creationId xmlns:p14="http://schemas.microsoft.com/office/powerpoint/2010/main" val="35020591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Liberation of Europe</a:t>
            </a:r>
          </a:p>
        </p:txBody>
      </p:sp>
      <p:sp>
        <p:nvSpPr>
          <p:cNvPr id="3" name="Content Placeholder 2"/>
          <p:cNvSpPr>
            <a:spLocks noGrp="1"/>
          </p:cNvSpPr>
          <p:nvPr>
            <p:ph idx="1"/>
          </p:nvPr>
        </p:nvSpPr>
        <p:spPr>
          <a:xfrm>
            <a:off x="1957987" y="2431765"/>
            <a:ext cx="8276026" cy="3320031"/>
          </a:xfrm>
        </p:spPr>
        <p:txBody>
          <a:bodyPr anchor="ctr">
            <a:normAutofit/>
          </a:bodyPr>
          <a:lstStyle/>
          <a:p>
            <a:r>
              <a:rPr lang="en-US" dirty="0">
                <a:solidFill>
                  <a:schemeClr val="tx1">
                    <a:lumMod val="85000"/>
                    <a:lumOff val="15000"/>
                  </a:schemeClr>
                </a:solidFill>
              </a:rPr>
              <a:t>The Allies also employed a large scale bombing campaign aimed at Germany’s industrial hubs.  This along with Germany’s loss of Romania’s oil fields to the Soviets crippled the Luftwaffe.</a:t>
            </a:r>
          </a:p>
          <a:p>
            <a:pPr lvl="1"/>
            <a:r>
              <a:rPr lang="en-US" sz="2800" dirty="0">
                <a:solidFill>
                  <a:schemeClr val="tx1">
                    <a:lumMod val="85000"/>
                    <a:lumOff val="15000"/>
                  </a:schemeClr>
                </a:solidFill>
              </a:rPr>
              <a:t>Whereas in 1943, the Allies would lose 10% of its bombers on each sortie, the figure now dropped to 3%.</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7950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Liberation of Europe</a:t>
            </a:r>
          </a:p>
        </p:txBody>
      </p:sp>
      <p:sp>
        <p:nvSpPr>
          <p:cNvPr id="3" name="Content Placeholder 2"/>
          <p:cNvSpPr>
            <a:spLocks noGrp="1"/>
          </p:cNvSpPr>
          <p:nvPr>
            <p:ph idx="1"/>
          </p:nvPr>
        </p:nvSpPr>
        <p:spPr/>
        <p:txBody>
          <a:bodyPr/>
          <a:lstStyle/>
          <a:p>
            <a:r>
              <a:rPr lang="en-US" dirty="0"/>
              <a:t>Much of the new technology being pushed by Hitler came too late to affect the outcome of the war.</a:t>
            </a:r>
          </a:p>
        </p:txBody>
      </p:sp>
      <p:pic>
        <p:nvPicPr>
          <p:cNvPr id="4" name="Picture 3"/>
          <p:cNvPicPr>
            <a:picLocks noChangeAspect="1"/>
          </p:cNvPicPr>
          <p:nvPr/>
        </p:nvPicPr>
        <p:blipFill>
          <a:blip r:embed="rId2"/>
          <a:stretch>
            <a:fillRect/>
          </a:stretch>
        </p:blipFill>
        <p:spPr>
          <a:xfrm>
            <a:off x="838200" y="2893219"/>
            <a:ext cx="3935166" cy="3069430"/>
          </a:xfrm>
          <a:prstGeom prst="rect">
            <a:avLst/>
          </a:prstGeom>
        </p:spPr>
      </p:pic>
      <p:pic>
        <p:nvPicPr>
          <p:cNvPr id="5" name="Picture 4"/>
          <p:cNvPicPr>
            <a:picLocks noChangeAspect="1"/>
          </p:cNvPicPr>
          <p:nvPr/>
        </p:nvPicPr>
        <p:blipFill>
          <a:blip r:embed="rId3"/>
          <a:stretch>
            <a:fillRect/>
          </a:stretch>
        </p:blipFill>
        <p:spPr>
          <a:xfrm>
            <a:off x="5334201" y="2893218"/>
            <a:ext cx="5456423" cy="3069431"/>
          </a:xfrm>
          <a:prstGeom prst="rect">
            <a:avLst/>
          </a:prstGeom>
        </p:spPr>
      </p:pic>
      <p:sp>
        <p:nvSpPr>
          <p:cNvPr id="6" name="TextBox 5"/>
          <p:cNvSpPr txBox="1"/>
          <p:nvPr/>
        </p:nvSpPr>
        <p:spPr>
          <a:xfrm>
            <a:off x="2228850" y="6127234"/>
            <a:ext cx="2095500" cy="369332"/>
          </a:xfrm>
          <a:prstGeom prst="rect">
            <a:avLst/>
          </a:prstGeom>
          <a:noFill/>
        </p:spPr>
        <p:txBody>
          <a:bodyPr wrap="square" rtlCol="0">
            <a:spAutoFit/>
          </a:bodyPr>
          <a:lstStyle/>
          <a:p>
            <a:r>
              <a:rPr lang="en-US" dirty="0"/>
              <a:t>V2 Rocket</a:t>
            </a:r>
          </a:p>
        </p:txBody>
      </p:sp>
      <p:sp>
        <p:nvSpPr>
          <p:cNvPr id="7" name="TextBox 6"/>
          <p:cNvSpPr txBox="1"/>
          <p:nvPr/>
        </p:nvSpPr>
        <p:spPr>
          <a:xfrm>
            <a:off x="7315200" y="6099454"/>
            <a:ext cx="2819400" cy="369332"/>
          </a:xfrm>
          <a:prstGeom prst="rect">
            <a:avLst/>
          </a:prstGeom>
          <a:noFill/>
        </p:spPr>
        <p:txBody>
          <a:bodyPr wrap="square" rtlCol="0">
            <a:spAutoFit/>
          </a:bodyPr>
          <a:lstStyle/>
          <a:p>
            <a:r>
              <a:rPr lang="en-US" dirty="0"/>
              <a:t>Messerschmitt Me 262</a:t>
            </a:r>
          </a:p>
        </p:txBody>
      </p:sp>
    </p:spTree>
    <p:extLst>
      <p:ext uri="{BB962C8B-B14F-4D97-AF65-F5344CB8AC3E}">
        <p14:creationId xmlns:p14="http://schemas.microsoft.com/office/powerpoint/2010/main" val="39909015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4" y="609600"/>
            <a:ext cx="4784796" cy="1330840"/>
          </a:xfrm>
        </p:spPr>
        <p:txBody>
          <a:bodyPr>
            <a:normAutofit/>
          </a:bodyPr>
          <a:lstStyle/>
          <a:p>
            <a:r>
              <a:rPr lang="en-US" dirty="0"/>
              <a:t>Liberation of Europe</a:t>
            </a:r>
          </a:p>
        </p:txBody>
      </p:sp>
      <p:sp>
        <p:nvSpPr>
          <p:cNvPr id="3" name="Content Placeholder 2"/>
          <p:cNvSpPr>
            <a:spLocks noGrp="1"/>
          </p:cNvSpPr>
          <p:nvPr>
            <p:ph idx="1"/>
          </p:nvPr>
        </p:nvSpPr>
        <p:spPr>
          <a:xfrm>
            <a:off x="1137034" y="2194102"/>
            <a:ext cx="4438036" cy="3908585"/>
          </a:xfrm>
        </p:spPr>
        <p:txBody>
          <a:bodyPr>
            <a:normAutofit/>
          </a:bodyPr>
          <a:lstStyle/>
          <a:p>
            <a:r>
              <a:rPr lang="en-US" sz="2000"/>
              <a:t>Second Quebec Conference – September 1944</a:t>
            </a:r>
          </a:p>
          <a:p>
            <a:pPr lvl="1"/>
            <a:r>
              <a:rPr lang="en-US" sz="2000"/>
              <a:t>With the fall of Mussolini in Italy, it was clear that the fall of the Axis powers in Europe was inevitable</a:t>
            </a:r>
          </a:p>
          <a:p>
            <a:pPr lvl="1"/>
            <a:r>
              <a:rPr lang="en-US" sz="2000"/>
              <a:t>The conference decided that following the war, Germany would be split into American, British, and Soviet spheres of influence.</a:t>
            </a:r>
          </a:p>
          <a:p>
            <a:pPr marL="457200" lvl="1" indent="0">
              <a:buNone/>
            </a:pPr>
            <a:endParaRPr lang="en-US" sz="2000"/>
          </a:p>
        </p:txBody>
      </p:sp>
      <p:pic>
        <p:nvPicPr>
          <p:cNvPr id="4" name="Picture 3"/>
          <p:cNvPicPr>
            <a:picLocks noChangeAspect="1"/>
          </p:cNvPicPr>
          <p:nvPr/>
        </p:nvPicPr>
        <p:blipFill>
          <a:blip r:embed="rId2"/>
          <a:stretch>
            <a:fillRect/>
          </a:stretch>
        </p:blipFill>
        <p:spPr>
          <a:xfrm>
            <a:off x="6880610" y="1613250"/>
            <a:ext cx="4737650" cy="3653714"/>
          </a:xfrm>
          <a:prstGeom prst="rect">
            <a:avLst/>
          </a:prstGeom>
        </p:spPr>
      </p:pic>
    </p:spTree>
    <p:extLst>
      <p:ext uri="{BB962C8B-B14F-4D97-AF65-F5344CB8AC3E}">
        <p14:creationId xmlns:p14="http://schemas.microsoft.com/office/powerpoint/2010/main" val="1407115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9B85B-ABA6-4520-92CB-8A21AD3E462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07DEDAA-5E0F-4504-BFC2-AA7719793DE0}"/>
              </a:ext>
            </a:extLst>
          </p:cNvPr>
          <p:cNvPicPr>
            <a:picLocks noGrp="1" noChangeAspect="1"/>
          </p:cNvPicPr>
          <p:nvPr>
            <p:ph idx="1"/>
          </p:nvPr>
        </p:nvPicPr>
        <p:blipFill>
          <a:blip r:embed="rId2"/>
          <a:stretch>
            <a:fillRect/>
          </a:stretch>
        </p:blipFill>
        <p:spPr>
          <a:xfrm>
            <a:off x="2645568" y="158591"/>
            <a:ext cx="6900863" cy="6540818"/>
          </a:xfrm>
          <a:prstGeom prst="rect">
            <a:avLst/>
          </a:prstGeom>
        </p:spPr>
      </p:pic>
      <p:sp>
        <p:nvSpPr>
          <p:cNvPr id="4" name="TextBox 3">
            <a:extLst>
              <a:ext uri="{FF2B5EF4-FFF2-40B4-BE49-F238E27FC236}">
                <a16:creationId xmlns:a16="http://schemas.microsoft.com/office/drawing/2014/main" id="{553ECD60-5869-4B53-A36D-C68945E01C0C}"/>
              </a:ext>
            </a:extLst>
          </p:cNvPr>
          <p:cNvSpPr txBox="1"/>
          <p:nvPr/>
        </p:nvSpPr>
        <p:spPr>
          <a:xfrm>
            <a:off x="1031631" y="5884985"/>
            <a:ext cx="3087705" cy="369332"/>
          </a:xfrm>
          <a:prstGeom prst="rect">
            <a:avLst/>
          </a:prstGeom>
          <a:noFill/>
        </p:spPr>
        <p:txBody>
          <a:bodyPr wrap="none" rtlCol="0">
            <a:spAutoFit/>
          </a:bodyPr>
          <a:lstStyle/>
          <a:p>
            <a:r>
              <a:rPr lang="en-US" dirty="0"/>
              <a:t>WW2 in Color ep.2: 0:00-12:00</a:t>
            </a:r>
          </a:p>
        </p:txBody>
      </p:sp>
    </p:spTree>
    <p:extLst>
      <p:ext uri="{BB962C8B-B14F-4D97-AF65-F5344CB8AC3E}">
        <p14:creationId xmlns:p14="http://schemas.microsoft.com/office/powerpoint/2010/main" val="2521357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Operation Market Garden</a:t>
            </a:r>
          </a:p>
        </p:txBody>
      </p:sp>
      <p:sp>
        <p:nvSpPr>
          <p:cNvPr id="3" name="Content Placeholder 2"/>
          <p:cNvSpPr>
            <a:spLocks noGrp="1"/>
          </p:cNvSpPr>
          <p:nvPr>
            <p:ph idx="1"/>
          </p:nvPr>
        </p:nvSpPr>
        <p:spPr>
          <a:xfrm>
            <a:off x="1957987" y="2431765"/>
            <a:ext cx="8276026" cy="3320031"/>
          </a:xfrm>
        </p:spPr>
        <p:txBody>
          <a:bodyPr anchor="ctr">
            <a:normAutofit/>
          </a:bodyPr>
          <a:lstStyle/>
          <a:p>
            <a:r>
              <a:rPr lang="en-US" dirty="0">
                <a:solidFill>
                  <a:schemeClr val="tx1">
                    <a:lumMod val="85000"/>
                    <a:lumOff val="15000"/>
                  </a:schemeClr>
                </a:solidFill>
              </a:rPr>
              <a:t>September 1944 Operation Market Garden was launched.  It’s objective was to liberate the Dutch city of Arnhem.</a:t>
            </a:r>
          </a:p>
          <a:p>
            <a:r>
              <a:rPr lang="en-US" dirty="0">
                <a:solidFill>
                  <a:schemeClr val="tx1">
                    <a:lumMod val="85000"/>
                    <a:lumOff val="15000"/>
                  </a:schemeClr>
                </a:solidFill>
              </a:rPr>
              <a:t>Allies wanted to use Arnhem as a hub for their invasion of Germany.</a:t>
            </a:r>
          </a:p>
          <a:p>
            <a:r>
              <a:rPr lang="en-US" dirty="0">
                <a:solidFill>
                  <a:schemeClr val="tx1">
                    <a:lumMod val="85000"/>
                    <a:lumOff val="15000"/>
                  </a:schemeClr>
                </a:solidFill>
              </a:rPr>
              <a:t>The Allied attack failed, slowing the Allied advance.</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8203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32080" y="820552"/>
            <a:ext cx="7527840" cy="5638614"/>
          </a:xfrm>
          <a:prstGeom prst="rect">
            <a:avLst/>
          </a:prstGeom>
        </p:spPr>
      </p:pic>
    </p:spTree>
    <p:extLst>
      <p:ext uri="{BB962C8B-B14F-4D97-AF65-F5344CB8AC3E}">
        <p14:creationId xmlns:p14="http://schemas.microsoft.com/office/powerpoint/2010/main" val="12336855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0363" y="1027906"/>
            <a:ext cx="11911274" cy="4963031"/>
          </a:xfrm>
          <a:prstGeom prst="rect">
            <a:avLst/>
          </a:prstGeom>
        </p:spPr>
      </p:pic>
    </p:spTree>
    <p:extLst>
      <p:ext uri="{BB962C8B-B14F-4D97-AF65-F5344CB8AC3E}">
        <p14:creationId xmlns:p14="http://schemas.microsoft.com/office/powerpoint/2010/main" val="38881081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28048" y="525294"/>
            <a:ext cx="11620434" cy="5593303"/>
          </a:xfrm>
          <a:prstGeom prst="rect">
            <a:avLst/>
          </a:prstGeom>
        </p:spPr>
      </p:pic>
    </p:spTree>
    <p:extLst>
      <p:ext uri="{BB962C8B-B14F-4D97-AF65-F5344CB8AC3E}">
        <p14:creationId xmlns:p14="http://schemas.microsoft.com/office/powerpoint/2010/main" val="5952625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Liberation of the Netherlands</a:t>
            </a:r>
          </a:p>
        </p:txBody>
      </p:sp>
      <p:sp>
        <p:nvSpPr>
          <p:cNvPr id="3" name="Content Placeholder 2"/>
          <p:cNvSpPr>
            <a:spLocks noGrp="1"/>
          </p:cNvSpPr>
          <p:nvPr>
            <p:ph idx="1"/>
          </p:nvPr>
        </p:nvSpPr>
        <p:spPr>
          <a:xfrm>
            <a:off x="1957987" y="2431765"/>
            <a:ext cx="9518666" cy="3877595"/>
          </a:xfrm>
        </p:spPr>
        <p:txBody>
          <a:bodyPr anchor="ctr">
            <a:normAutofit fontScale="92500" lnSpcReduction="10000"/>
          </a:bodyPr>
          <a:lstStyle/>
          <a:p>
            <a:r>
              <a:rPr lang="en-US" dirty="0">
                <a:solidFill>
                  <a:schemeClr val="tx1">
                    <a:lumMod val="85000"/>
                    <a:lumOff val="15000"/>
                  </a:schemeClr>
                </a:solidFill>
              </a:rPr>
              <a:t>The Allies decided then to free the Belgian port city of Antwerp.  This fell to the First Canadian Army.</a:t>
            </a:r>
          </a:p>
          <a:p>
            <a:r>
              <a:rPr lang="en-US" dirty="0">
                <a:solidFill>
                  <a:schemeClr val="tx1">
                    <a:lumMod val="85000"/>
                    <a:lumOff val="15000"/>
                  </a:schemeClr>
                </a:solidFill>
              </a:rPr>
              <a:t>The first Canadian Army won Antwerp and moved on to liberate the Scheldt.</a:t>
            </a:r>
          </a:p>
          <a:p>
            <a:r>
              <a:rPr lang="en-US" dirty="0">
                <a:solidFill>
                  <a:schemeClr val="tx1">
                    <a:lumMod val="85000"/>
                    <a:lumOff val="15000"/>
                  </a:schemeClr>
                </a:solidFill>
              </a:rPr>
              <a:t>The First Canadian Army was now reinforced by various Allied groups including the 1</a:t>
            </a:r>
            <a:r>
              <a:rPr lang="en-US" baseline="30000" dirty="0">
                <a:solidFill>
                  <a:schemeClr val="tx1">
                    <a:lumMod val="85000"/>
                    <a:lumOff val="15000"/>
                  </a:schemeClr>
                </a:solidFill>
              </a:rPr>
              <a:t>st</a:t>
            </a:r>
            <a:r>
              <a:rPr lang="en-US" dirty="0">
                <a:solidFill>
                  <a:schemeClr val="tx1">
                    <a:lumMod val="85000"/>
                    <a:lumOff val="15000"/>
                  </a:schemeClr>
                </a:solidFill>
              </a:rPr>
              <a:t> Canadian Corps from the Italian campaign.  For the first time in history, two Canadian army corps fought together.  With an international strength of almost 500,000 men, the First Canadian became the largest army ever commanded by a Canadian officer.</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8927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srcRect t="19606" r="1" b="21257"/>
          <a:stretch/>
        </p:blipFill>
        <p:spPr>
          <a:xfrm>
            <a:off x="20" y="10"/>
            <a:ext cx="8668492" cy="6857990"/>
          </a:xfrm>
          <a:prstGeom prst="rect">
            <a:avLst/>
          </a:prstGeom>
        </p:spPr>
      </p:pic>
      <p:sp>
        <p:nvSpPr>
          <p:cNvPr id="16" name="Rectangle 15">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848600" y="1122363"/>
            <a:ext cx="4023360" cy="3204134"/>
          </a:xfrm>
        </p:spPr>
        <p:txBody>
          <a:bodyPr vert="horz" lIns="91440" tIns="45720" rIns="91440" bIns="45720" rtlCol="0" anchor="b">
            <a:normAutofit/>
          </a:bodyPr>
          <a:lstStyle/>
          <a:p>
            <a:r>
              <a:rPr lang="en-US" sz="3700"/>
              <a:t>Lieutenant- General Guy Simonds – </a:t>
            </a:r>
            <a:br>
              <a:rPr lang="en-US" sz="3700"/>
            </a:br>
            <a:r>
              <a:rPr lang="en-US" sz="3700"/>
              <a:t>Commander of the 1</a:t>
            </a:r>
            <a:r>
              <a:rPr lang="en-US" sz="3700" baseline="30000"/>
              <a:t>st</a:t>
            </a:r>
            <a:r>
              <a:rPr lang="en-US" sz="3700"/>
              <a:t> Canadian Infantry Division</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44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2400" kern="1200">
                <a:solidFill>
                  <a:schemeClr val="tx1"/>
                </a:solidFill>
                <a:latin typeface="+mj-lt"/>
                <a:ea typeface="+mj-ea"/>
                <a:cs typeface="+mj-cs"/>
              </a:rPr>
              <a:t>General Henry Crerar – </a:t>
            </a:r>
            <a:br>
              <a:rPr lang="en-US" sz="2400" kern="1200">
                <a:solidFill>
                  <a:schemeClr val="tx1"/>
                </a:solidFill>
                <a:latin typeface="+mj-lt"/>
                <a:ea typeface="+mj-ea"/>
                <a:cs typeface="+mj-cs"/>
              </a:rPr>
            </a:br>
            <a:r>
              <a:rPr lang="en-US" sz="2400" kern="1200">
                <a:solidFill>
                  <a:schemeClr val="tx1"/>
                </a:solidFill>
                <a:latin typeface="+mj-lt"/>
                <a:ea typeface="+mj-ea"/>
                <a:cs typeface="+mj-cs"/>
              </a:rPr>
              <a:t>Canada’s leading field commander during the war.</a:t>
            </a:r>
            <a:br>
              <a:rPr lang="en-US" sz="2400" kern="1200">
                <a:solidFill>
                  <a:schemeClr val="tx1"/>
                </a:solidFill>
                <a:latin typeface="+mj-lt"/>
                <a:ea typeface="+mj-ea"/>
                <a:cs typeface="+mj-cs"/>
              </a:rPr>
            </a:br>
            <a:r>
              <a:rPr lang="en-US" sz="2400" kern="1200">
                <a:solidFill>
                  <a:schemeClr val="tx1"/>
                </a:solidFill>
                <a:latin typeface="+mj-lt"/>
                <a:ea typeface="+mj-ea"/>
                <a:cs typeface="+mj-cs"/>
              </a:rPr>
              <a:t>An able commander though General Montgomery believed Simonds the superior commander amongst the Canadians. </a:t>
            </a:r>
          </a:p>
        </p:txBody>
      </p:sp>
      <p:pic>
        <p:nvPicPr>
          <p:cNvPr id="4" name="Content Placeholder 3"/>
          <p:cNvPicPr>
            <a:picLocks noGrp="1" noChangeAspect="1"/>
          </p:cNvPicPr>
          <p:nvPr>
            <p:ph idx="1"/>
          </p:nvPr>
        </p:nvPicPr>
        <p:blipFill>
          <a:blip r:embed="rId2"/>
          <a:stretch>
            <a:fillRect/>
          </a:stretch>
        </p:blipFill>
        <p:spPr>
          <a:xfrm>
            <a:off x="6644884" y="578738"/>
            <a:ext cx="4210382" cy="5670549"/>
          </a:xfrm>
          <a:prstGeom prst="rect">
            <a:avLst/>
          </a:prstGeom>
        </p:spPr>
      </p:pic>
    </p:spTree>
    <p:extLst>
      <p:ext uri="{BB962C8B-B14F-4D97-AF65-F5344CB8AC3E}">
        <p14:creationId xmlns:p14="http://schemas.microsoft.com/office/powerpoint/2010/main" val="38210955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63152" y="564187"/>
            <a:ext cx="5865695" cy="5865695"/>
          </a:xfrm>
          <a:prstGeom prst="rect">
            <a:avLst/>
          </a:prstGeom>
        </p:spPr>
      </p:pic>
    </p:spTree>
    <p:extLst>
      <p:ext uri="{BB962C8B-B14F-4D97-AF65-F5344CB8AC3E}">
        <p14:creationId xmlns:p14="http://schemas.microsoft.com/office/powerpoint/2010/main" val="19578082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93156" y="800716"/>
            <a:ext cx="7405688" cy="4928149"/>
          </a:xfrm>
          <a:prstGeom prst="rect">
            <a:avLst/>
          </a:prstGeom>
        </p:spPr>
      </p:pic>
    </p:spTree>
    <p:extLst>
      <p:ext uri="{BB962C8B-B14F-4D97-AF65-F5344CB8AC3E}">
        <p14:creationId xmlns:p14="http://schemas.microsoft.com/office/powerpoint/2010/main" val="31378178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5045" y="1027906"/>
            <a:ext cx="7921909" cy="4436269"/>
          </a:xfrm>
          <a:prstGeom prst="rect">
            <a:avLst/>
          </a:prstGeom>
        </p:spPr>
      </p:pic>
    </p:spTree>
    <p:extLst>
      <p:ext uri="{BB962C8B-B14F-4D97-AF65-F5344CB8AC3E}">
        <p14:creationId xmlns:p14="http://schemas.microsoft.com/office/powerpoint/2010/main" val="67944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C64604-F302-44E0-81BE-B72359001676}"/>
              </a:ext>
            </a:extLst>
          </p:cNvPr>
          <p:cNvPicPr>
            <a:picLocks noChangeAspect="1"/>
          </p:cNvPicPr>
          <p:nvPr/>
        </p:nvPicPr>
        <p:blipFill rotWithShape="1">
          <a:blip r:embed="rId2"/>
          <a:srcRect l="16884" r="3804"/>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816D03-927B-4529-9BD3-D9BF56EF5194}"/>
              </a:ext>
            </a:extLst>
          </p:cNvPr>
          <p:cNvSpPr>
            <a:spLocks noGrp="1"/>
          </p:cNvSpPr>
          <p:nvPr>
            <p:ph type="title"/>
          </p:nvPr>
        </p:nvSpPr>
        <p:spPr>
          <a:xfrm>
            <a:off x="7531610" y="365125"/>
            <a:ext cx="3822189" cy="1899912"/>
          </a:xfrm>
        </p:spPr>
        <p:txBody>
          <a:bodyPr>
            <a:normAutofit/>
          </a:bodyPr>
          <a:lstStyle/>
          <a:p>
            <a:r>
              <a:rPr lang="en-US" sz="4000"/>
              <a:t>Battle of the Atlantic</a:t>
            </a:r>
          </a:p>
        </p:txBody>
      </p:sp>
      <p:sp>
        <p:nvSpPr>
          <p:cNvPr id="3" name="Content Placeholder 2">
            <a:extLst>
              <a:ext uri="{FF2B5EF4-FFF2-40B4-BE49-F238E27FC236}">
                <a16:creationId xmlns:a16="http://schemas.microsoft.com/office/drawing/2014/main" id="{417E16CC-620C-4F0F-B239-E57508F05F2A}"/>
              </a:ext>
            </a:extLst>
          </p:cNvPr>
          <p:cNvSpPr>
            <a:spLocks noGrp="1"/>
          </p:cNvSpPr>
          <p:nvPr>
            <p:ph idx="1"/>
          </p:nvPr>
        </p:nvSpPr>
        <p:spPr>
          <a:xfrm>
            <a:off x="7531610" y="2434201"/>
            <a:ext cx="3822189" cy="3742762"/>
          </a:xfrm>
        </p:spPr>
        <p:txBody>
          <a:bodyPr>
            <a:normAutofit/>
          </a:bodyPr>
          <a:lstStyle/>
          <a:p>
            <a:r>
              <a:rPr lang="en-US" sz="2000"/>
              <a:t>British Royal Navy was far larger and better equipped than any other nation</a:t>
            </a:r>
          </a:p>
          <a:p>
            <a:r>
              <a:rPr lang="en-US" sz="2000"/>
              <a:t>German Navy built on the u-boat (submarine)</a:t>
            </a:r>
          </a:p>
        </p:txBody>
      </p:sp>
    </p:spTree>
    <p:extLst>
      <p:ext uri="{BB962C8B-B14F-4D97-AF65-F5344CB8AC3E}">
        <p14:creationId xmlns:p14="http://schemas.microsoft.com/office/powerpoint/2010/main" val="10579135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66840" y="1027906"/>
            <a:ext cx="8458320" cy="4751056"/>
          </a:xfrm>
          <a:prstGeom prst="rect">
            <a:avLst/>
          </a:prstGeom>
        </p:spPr>
      </p:pic>
    </p:spTree>
    <p:extLst>
      <p:ext uri="{BB962C8B-B14F-4D97-AF65-F5344CB8AC3E}">
        <p14:creationId xmlns:p14="http://schemas.microsoft.com/office/powerpoint/2010/main" val="23713610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6F6764-7D00-4596-9F91-ED0B2B480EE4}"/>
              </a:ext>
            </a:extLst>
          </p:cNvPr>
          <p:cNvPicPr>
            <a:picLocks noChangeAspect="1"/>
          </p:cNvPicPr>
          <p:nvPr/>
        </p:nvPicPr>
        <p:blipFill rotWithShape="1">
          <a:blip r:embed="rId2"/>
          <a:srcRect r="20232" b="-1"/>
          <a:stretch/>
        </p:blipFill>
        <p:spPr>
          <a:xfrm>
            <a:off x="4117521" y="10"/>
            <a:ext cx="8074479"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7D4BE2-99E5-461A-A0FC-752E772CD65D}"/>
              </a:ext>
            </a:extLst>
          </p:cNvPr>
          <p:cNvSpPr>
            <a:spLocks noGrp="1"/>
          </p:cNvSpPr>
          <p:nvPr>
            <p:ph type="title"/>
          </p:nvPr>
        </p:nvSpPr>
        <p:spPr>
          <a:xfrm>
            <a:off x="804672" y="365125"/>
            <a:ext cx="5266155" cy="1325563"/>
          </a:xfrm>
        </p:spPr>
        <p:txBody>
          <a:bodyPr>
            <a:normAutofit/>
          </a:bodyPr>
          <a:lstStyle/>
          <a:p>
            <a:r>
              <a:rPr lang="en-US" dirty="0"/>
              <a:t>Ethical Dimension</a:t>
            </a:r>
          </a:p>
        </p:txBody>
      </p:sp>
      <p:sp>
        <p:nvSpPr>
          <p:cNvPr id="8" name="Content Placeholder 7">
            <a:extLst>
              <a:ext uri="{FF2B5EF4-FFF2-40B4-BE49-F238E27FC236}">
                <a16:creationId xmlns:a16="http://schemas.microsoft.com/office/drawing/2014/main" id="{8E164227-B4A5-4CDF-94A4-527F1FF969FD}"/>
              </a:ext>
            </a:extLst>
          </p:cNvPr>
          <p:cNvSpPr>
            <a:spLocks noGrp="1"/>
          </p:cNvSpPr>
          <p:nvPr>
            <p:ph idx="1"/>
          </p:nvPr>
        </p:nvSpPr>
        <p:spPr>
          <a:xfrm>
            <a:off x="804672" y="2022601"/>
            <a:ext cx="3941499" cy="4154361"/>
          </a:xfrm>
        </p:spPr>
        <p:txBody>
          <a:bodyPr>
            <a:normAutofit/>
          </a:bodyPr>
          <a:lstStyle/>
          <a:p>
            <a:r>
              <a:rPr lang="en-US" sz="2400" dirty="0"/>
              <a:t>When the Allies liberated Europe, locals rounded up those that had conspired with the Germans (mostly women).  These woman would have their heads shaved and would undergo physical and mental abuse, some were killed.  Was it the role of the Allied liberators to intervene and stop this abuse?</a:t>
            </a:r>
          </a:p>
        </p:txBody>
      </p:sp>
    </p:spTree>
    <p:extLst>
      <p:ext uri="{BB962C8B-B14F-4D97-AF65-F5344CB8AC3E}">
        <p14:creationId xmlns:p14="http://schemas.microsoft.com/office/powerpoint/2010/main" val="3938506734"/>
      </p:ext>
    </p:extLst>
  </p:cSld>
  <p:clrMapOvr>
    <a:overrideClrMapping bg1="dk1" tx1="lt1" bg2="dk2"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Battle of the Bulge</a:t>
            </a:r>
          </a:p>
        </p:txBody>
      </p:sp>
      <p:sp>
        <p:nvSpPr>
          <p:cNvPr id="3" name="Content Placeholder 2"/>
          <p:cNvSpPr>
            <a:spLocks noGrp="1"/>
          </p:cNvSpPr>
          <p:nvPr>
            <p:ph idx="1"/>
          </p:nvPr>
        </p:nvSpPr>
        <p:spPr>
          <a:xfrm>
            <a:off x="1313340" y="2216465"/>
            <a:ext cx="9565319" cy="3754431"/>
          </a:xfrm>
        </p:spPr>
        <p:txBody>
          <a:bodyPr anchor="ctr">
            <a:normAutofit/>
          </a:bodyPr>
          <a:lstStyle/>
          <a:p>
            <a:r>
              <a:rPr lang="en-US" dirty="0">
                <a:solidFill>
                  <a:schemeClr val="tx1">
                    <a:lumMod val="85000"/>
                    <a:lumOff val="15000"/>
                  </a:schemeClr>
                </a:solidFill>
              </a:rPr>
              <a:t>In late 1944, Hitler still believed he could push the Allies back.</a:t>
            </a:r>
          </a:p>
          <a:p>
            <a:r>
              <a:rPr lang="en-US" dirty="0">
                <a:solidFill>
                  <a:schemeClr val="tx1">
                    <a:lumMod val="85000"/>
                    <a:lumOff val="15000"/>
                  </a:schemeClr>
                </a:solidFill>
              </a:rPr>
              <a:t>Employed “total mobilization” – all able bodied men between the ages of 16-60 were conscripted.</a:t>
            </a:r>
          </a:p>
          <a:p>
            <a:r>
              <a:rPr lang="en-US" dirty="0">
                <a:solidFill>
                  <a:schemeClr val="tx1">
                    <a:lumMod val="85000"/>
                    <a:lumOff val="15000"/>
                  </a:schemeClr>
                </a:solidFill>
              </a:rPr>
              <a:t>The Germans lead a strong counter-attack hoping to cut off the British and Canadians in the West by cutting through the American line.</a:t>
            </a:r>
          </a:p>
          <a:p>
            <a:r>
              <a:rPr lang="en-US" dirty="0">
                <a:solidFill>
                  <a:schemeClr val="tx1">
                    <a:lumMod val="85000"/>
                    <a:lumOff val="15000"/>
                  </a:schemeClr>
                </a:solidFill>
              </a:rPr>
              <a:t>They pushed through about 65 miles before they were halted and eventually defeated.</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1331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95820" y="508261"/>
            <a:ext cx="7800359" cy="5843800"/>
          </a:xfrm>
          <a:prstGeom prst="rect">
            <a:avLst/>
          </a:prstGeom>
        </p:spPr>
      </p:pic>
    </p:spTree>
    <p:extLst>
      <p:ext uri="{BB962C8B-B14F-4D97-AF65-F5344CB8AC3E}">
        <p14:creationId xmlns:p14="http://schemas.microsoft.com/office/powerpoint/2010/main" val="39768161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64403" y="1027906"/>
            <a:ext cx="7063193" cy="5156399"/>
          </a:xfrm>
          <a:prstGeom prst="rect">
            <a:avLst/>
          </a:prstGeom>
        </p:spPr>
      </p:pic>
    </p:spTree>
    <p:extLst>
      <p:ext uri="{BB962C8B-B14F-4D97-AF65-F5344CB8AC3E}">
        <p14:creationId xmlns:p14="http://schemas.microsoft.com/office/powerpoint/2010/main" val="34828606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08736" y="673357"/>
            <a:ext cx="8174528" cy="5610562"/>
          </a:xfrm>
          <a:prstGeom prst="rect">
            <a:avLst/>
          </a:prstGeom>
        </p:spPr>
      </p:pic>
    </p:spTree>
    <p:extLst>
      <p:ext uri="{BB962C8B-B14F-4D97-AF65-F5344CB8AC3E}">
        <p14:creationId xmlns:p14="http://schemas.microsoft.com/office/powerpoint/2010/main" val="40476076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German Collapse</a:t>
            </a:r>
          </a:p>
        </p:txBody>
      </p:sp>
      <p:sp>
        <p:nvSpPr>
          <p:cNvPr id="3" name="Content Placeholder 2"/>
          <p:cNvSpPr>
            <a:spLocks noGrp="1"/>
          </p:cNvSpPr>
          <p:nvPr>
            <p:ph idx="1"/>
          </p:nvPr>
        </p:nvSpPr>
        <p:spPr>
          <a:xfrm>
            <a:off x="1462630" y="2207830"/>
            <a:ext cx="9266740" cy="3651794"/>
          </a:xfrm>
        </p:spPr>
        <p:txBody>
          <a:bodyPr anchor="ctr">
            <a:normAutofit/>
          </a:bodyPr>
          <a:lstStyle/>
          <a:p>
            <a:r>
              <a:rPr lang="en-US" dirty="0">
                <a:solidFill>
                  <a:schemeClr val="tx1">
                    <a:lumMod val="85000"/>
                    <a:lumOff val="15000"/>
                  </a:schemeClr>
                </a:solidFill>
              </a:rPr>
              <a:t>General Zhukov’s Red Army troops captured Warsaw in January 1945.</a:t>
            </a:r>
          </a:p>
          <a:p>
            <a:r>
              <a:rPr lang="en-US" dirty="0">
                <a:solidFill>
                  <a:schemeClr val="tx1">
                    <a:lumMod val="85000"/>
                    <a:lumOff val="15000"/>
                  </a:schemeClr>
                </a:solidFill>
              </a:rPr>
              <a:t>It was now a race between the Americans and the Soviets to capture Berlin.</a:t>
            </a:r>
          </a:p>
          <a:p>
            <a:r>
              <a:rPr lang="en-US" dirty="0">
                <a:solidFill>
                  <a:schemeClr val="tx1">
                    <a:lumMod val="85000"/>
                    <a:lumOff val="15000"/>
                  </a:schemeClr>
                </a:solidFill>
              </a:rPr>
              <a:t>It was now the dominant desire of the German people that the American and British armies control as much of Germany as possible before the Soviets moved West.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07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73882" y="365125"/>
            <a:ext cx="8444235" cy="6157255"/>
          </a:xfrm>
          <a:prstGeom prst="rect">
            <a:avLst/>
          </a:prstGeom>
        </p:spPr>
      </p:pic>
    </p:spTree>
    <p:extLst>
      <p:ext uri="{BB962C8B-B14F-4D97-AF65-F5344CB8AC3E}">
        <p14:creationId xmlns:p14="http://schemas.microsoft.com/office/powerpoint/2010/main" val="30530026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German Collapse</a:t>
            </a:r>
          </a:p>
        </p:txBody>
      </p:sp>
      <p:sp>
        <p:nvSpPr>
          <p:cNvPr id="3" name="Content Placeholder 2"/>
          <p:cNvSpPr>
            <a:spLocks noGrp="1"/>
          </p:cNvSpPr>
          <p:nvPr>
            <p:ph idx="1"/>
          </p:nvPr>
        </p:nvSpPr>
        <p:spPr>
          <a:xfrm>
            <a:off x="1387985" y="2097233"/>
            <a:ext cx="9416029" cy="4071672"/>
          </a:xfrm>
        </p:spPr>
        <p:txBody>
          <a:bodyPr anchor="ctr">
            <a:normAutofit/>
          </a:bodyPr>
          <a:lstStyle/>
          <a:p>
            <a:r>
              <a:rPr lang="en-US" dirty="0">
                <a:solidFill>
                  <a:schemeClr val="tx1">
                    <a:lumMod val="85000"/>
                    <a:lumOff val="15000"/>
                  </a:schemeClr>
                </a:solidFill>
              </a:rPr>
              <a:t>Hitler had issued an order declaring that “the battle should be conducted without consideration for our own population.”</a:t>
            </a:r>
          </a:p>
          <a:p>
            <a:r>
              <a:rPr lang="en-US" dirty="0">
                <a:solidFill>
                  <a:schemeClr val="tx1">
                    <a:lumMod val="85000"/>
                    <a:lumOff val="15000"/>
                  </a:schemeClr>
                </a:solidFill>
              </a:rPr>
              <a:t> Albert Speer, protested against this drastic order, Hitler retorted: “If the war is lost, the German nation will also perish. So there is no need to consider what the people require for continued existence.” </a:t>
            </a:r>
          </a:p>
          <a:p>
            <a:r>
              <a:rPr lang="en-US" dirty="0">
                <a:solidFill>
                  <a:schemeClr val="tx1">
                    <a:lumMod val="85000"/>
                    <a:lumOff val="15000"/>
                  </a:schemeClr>
                </a:solidFill>
              </a:rPr>
              <a:t>Speer went behind Hitler’s back and persuaded many military commanders to ignore the order, and the Allies faced little resistance moving Eastward.</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38569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595" y="5267866"/>
            <a:ext cx="3908898" cy="1325563"/>
          </a:xfrm>
        </p:spPr>
        <p:txBody>
          <a:bodyPr/>
          <a:lstStyle/>
          <a:p>
            <a:r>
              <a:rPr lang="en-US" dirty="0"/>
              <a:t>Hitler and Speer</a:t>
            </a:r>
          </a:p>
        </p:txBody>
      </p:sp>
      <p:pic>
        <p:nvPicPr>
          <p:cNvPr id="4" name="Content Placeholder 3"/>
          <p:cNvPicPr>
            <a:picLocks noGrp="1" noChangeAspect="1"/>
          </p:cNvPicPr>
          <p:nvPr>
            <p:ph idx="1"/>
          </p:nvPr>
        </p:nvPicPr>
        <p:blipFill>
          <a:blip r:embed="rId2"/>
          <a:stretch>
            <a:fillRect/>
          </a:stretch>
        </p:blipFill>
        <p:spPr>
          <a:xfrm>
            <a:off x="1495871" y="734777"/>
            <a:ext cx="9200258" cy="4374356"/>
          </a:xfrm>
          <a:prstGeom prst="rect">
            <a:avLst/>
          </a:prstGeom>
        </p:spPr>
      </p:pic>
    </p:spTree>
    <p:extLst>
      <p:ext uri="{BB962C8B-B14F-4D97-AF65-F5344CB8AC3E}">
        <p14:creationId xmlns:p14="http://schemas.microsoft.com/office/powerpoint/2010/main" val="3667564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4EF5-C1C0-4F1A-B2FB-BB5E25DF6423}"/>
              </a:ext>
            </a:extLst>
          </p:cNvPr>
          <p:cNvSpPr>
            <a:spLocks noGrp="1"/>
          </p:cNvSpPr>
          <p:nvPr>
            <p:ph type="title"/>
          </p:nvPr>
        </p:nvSpPr>
        <p:spPr/>
        <p:txBody>
          <a:bodyPr/>
          <a:lstStyle/>
          <a:p>
            <a:r>
              <a:rPr lang="en-US" dirty="0"/>
              <a:t>Battle of the Atlantic</a:t>
            </a:r>
          </a:p>
        </p:txBody>
      </p:sp>
      <p:sp>
        <p:nvSpPr>
          <p:cNvPr id="3" name="Content Placeholder 2">
            <a:extLst>
              <a:ext uri="{FF2B5EF4-FFF2-40B4-BE49-F238E27FC236}">
                <a16:creationId xmlns:a16="http://schemas.microsoft.com/office/drawing/2014/main" id="{0CF25970-FAA8-40BE-8CBE-93032C2DEF84}"/>
              </a:ext>
            </a:extLst>
          </p:cNvPr>
          <p:cNvSpPr>
            <a:spLocks noGrp="1"/>
          </p:cNvSpPr>
          <p:nvPr>
            <p:ph idx="1"/>
          </p:nvPr>
        </p:nvSpPr>
        <p:spPr/>
        <p:txBody>
          <a:bodyPr/>
          <a:lstStyle/>
          <a:p>
            <a:r>
              <a:rPr lang="en-US" dirty="0"/>
              <a:t>Longest battle of the war (1939-1945)</a:t>
            </a:r>
          </a:p>
          <a:p>
            <a:r>
              <a:rPr lang="en-US" dirty="0"/>
              <a:t>2,000 members of the Royal Canadian Navy, 1,600 Canadian merchant seamen and 752 Canadian airmen were killed in the Battle of the Atlantic.</a:t>
            </a:r>
          </a:p>
        </p:txBody>
      </p:sp>
    </p:spTree>
    <p:extLst>
      <p:ext uri="{BB962C8B-B14F-4D97-AF65-F5344CB8AC3E}">
        <p14:creationId xmlns:p14="http://schemas.microsoft.com/office/powerpoint/2010/main" val="10497834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German Collapse</a:t>
            </a:r>
          </a:p>
        </p:txBody>
      </p:sp>
      <p:sp>
        <p:nvSpPr>
          <p:cNvPr id="3" name="Content Placeholder 2"/>
          <p:cNvSpPr>
            <a:spLocks noGrp="1"/>
          </p:cNvSpPr>
          <p:nvPr>
            <p:ph idx="1"/>
          </p:nvPr>
        </p:nvSpPr>
        <p:spPr>
          <a:xfrm>
            <a:off x="1649242" y="2285996"/>
            <a:ext cx="8893515" cy="3661125"/>
          </a:xfrm>
        </p:spPr>
        <p:txBody>
          <a:bodyPr anchor="ctr">
            <a:normAutofit/>
          </a:bodyPr>
          <a:lstStyle/>
          <a:p>
            <a:r>
              <a:rPr lang="en-US" dirty="0">
                <a:solidFill>
                  <a:schemeClr val="tx1">
                    <a:lumMod val="85000"/>
                    <a:lumOff val="15000"/>
                  </a:schemeClr>
                </a:solidFill>
              </a:rPr>
              <a:t>In April 1944 Soviet and American troops had surrounded Berlin.</a:t>
            </a:r>
          </a:p>
          <a:p>
            <a:r>
              <a:rPr lang="en-US" dirty="0">
                <a:solidFill>
                  <a:schemeClr val="tx1">
                    <a:lumMod val="85000"/>
                    <a:lumOff val="15000"/>
                  </a:schemeClr>
                </a:solidFill>
              </a:rPr>
              <a:t>Hitler married his mistress, Eva Braun, on April 29</a:t>
            </a:r>
            <a:r>
              <a:rPr lang="en-US" baseline="30000" dirty="0">
                <a:solidFill>
                  <a:schemeClr val="tx1">
                    <a:lumMod val="85000"/>
                    <a:lumOff val="15000"/>
                  </a:schemeClr>
                </a:solidFill>
              </a:rPr>
              <a:t>th</a:t>
            </a:r>
            <a:r>
              <a:rPr lang="en-US" dirty="0">
                <a:solidFill>
                  <a:schemeClr val="tx1">
                    <a:lumMod val="85000"/>
                    <a:lumOff val="15000"/>
                  </a:schemeClr>
                </a:solidFill>
              </a:rPr>
              <a:t> and on the 30</a:t>
            </a:r>
            <a:r>
              <a:rPr lang="en-US" baseline="30000" dirty="0">
                <a:solidFill>
                  <a:schemeClr val="tx1">
                    <a:lumMod val="85000"/>
                    <a:lumOff val="15000"/>
                  </a:schemeClr>
                </a:solidFill>
              </a:rPr>
              <a:t>th</a:t>
            </a:r>
            <a:r>
              <a:rPr lang="en-US" dirty="0">
                <a:solidFill>
                  <a:schemeClr val="tx1">
                    <a:lumMod val="85000"/>
                    <a:lumOff val="15000"/>
                  </a:schemeClr>
                </a:solidFill>
              </a:rPr>
              <a:t> they both committed suicide in the ruins of the Chancellery.</a:t>
            </a:r>
          </a:p>
          <a:p>
            <a:pPr lvl="1"/>
            <a:r>
              <a:rPr lang="en-US" sz="2800" dirty="0">
                <a:solidFill>
                  <a:schemeClr val="tx1">
                    <a:lumMod val="85000"/>
                    <a:lumOff val="15000"/>
                  </a:schemeClr>
                </a:solidFill>
              </a:rPr>
              <a:t>Soviet troops were less than a mile from his bunker.</a:t>
            </a:r>
          </a:p>
          <a:p>
            <a:endParaRPr lang="en-US"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6415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720" y="5778230"/>
            <a:ext cx="4492558" cy="795743"/>
          </a:xfrm>
        </p:spPr>
        <p:txBody>
          <a:bodyPr/>
          <a:lstStyle/>
          <a:p>
            <a:r>
              <a:rPr lang="en-US" dirty="0"/>
              <a:t>The </a:t>
            </a:r>
            <a:r>
              <a:rPr lang="en-US" dirty="0" err="1"/>
              <a:t>Fuhrerbunker</a:t>
            </a:r>
            <a:endParaRPr lang="en-US" dirty="0"/>
          </a:p>
        </p:txBody>
      </p:sp>
      <p:pic>
        <p:nvPicPr>
          <p:cNvPr id="4" name="Content Placeholder 3"/>
          <p:cNvPicPr>
            <a:picLocks noGrp="1" noChangeAspect="1"/>
          </p:cNvPicPr>
          <p:nvPr>
            <p:ph idx="1"/>
          </p:nvPr>
        </p:nvPicPr>
        <p:blipFill>
          <a:blip r:embed="rId2"/>
          <a:stretch>
            <a:fillRect/>
          </a:stretch>
        </p:blipFill>
        <p:spPr>
          <a:xfrm>
            <a:off x="2264484" y="632277"/>
            <a:ext cx="7663031" cy="4819857"/>
          </a:xfrm>
          <a:prstGeom prst="rect">
            <a:avLst/>
          </a:prstGeom>
        </p:spPr>
      </p:pic>
    </p:spTree>
    <p:extLst>
      <p:ext uri="{BB962C8B-B14F-4D97-AF65-F5344CB8AC3E}">
        <p14:creationId xmlns:p14="http://schemas.microsoft.com/office/powerpoint/2010/main" val="36401932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7D4BE2-99E5-461A-A0FC-752E772CD65D}"/>
              </a:ext>
            </a:extLst>
          </p:cNvPr>
          <p:cNvSpPr>
            <a:spLocks noGrp="1"/>
          </p:cNvSpPr>
          <p:nvPr>
            <p:ph type="title"/>
          </p:nvPr>
        </p:nvSpPr>
        <p:spPr>
          <a:xfrm>
            <a:off x="804672" y="365125"/>
            <a:ext cx="5836760" cy="1325563"/>
          </a:xfrm>
        </p:spPr>
        <p:txBody>
          <a:bodyPr>
            <a:normAutofit/>
          </a:bodyPr>
          <a:lstStyle/>
          <a:p>
            <a:r>
              <a:rPr lang="en-US" dirty="0"/>
              <a:t>Historical Perspectives</a:t>
            </a:r>
          </a:p>
        </p:txBody>
      </p:sp>
      <p:sp>
        <p:nvSpPr>
          <p:cNvPr id="8" name="Content Placeholder 7">
            <a:extLst>
              <a:ext uri="{FF2B5EF4-FFF2-40B4-BE49-F238E27FC236}">
                <a16:creationId xmlns:a16="http://schemas.microsoft.com/office/drawing/2014/main" id="{8E164227-B4A5-4CDF-94A4-527F1FF969FD}"/>
              </a:ext>
            </a:extLst>
          </p:cNvPr>
          <p:cNvSpPr>
            <a:spLocks noGrp="1"/>
          </p:cNvSpPr>
          <p:nvPr>
            <p:ph idx="1"/>
          </p:nvPr>
        </p:nvSpPr>
        <p:spPr>
          <a:xfrm>
            <a:off x="804672" y="2022601"/>
            <a:ext cx="3941499" cy="4154361"/>
          </a:xfrm>
        </p:spPr>
        <p:txBody>
          <a:bodyPr>
            <a:normAutofit/>
          </a:bodyPr>
          <a:lstStyle/>
          <a:p>
            <a:r>
              <a:rPr lang="en-US" dirty="0"/>
              <a:t>Young boys were used to fight in both the German and Soviet armies.  When these young fighters were taken prisoner, did the Allies have a responsibility to treat these youth differently?</a:t>
            </a:r>
          </a:p>
        </p:txBody>
      </p:sp>
      <p:pic>
        <p:nvPicPr>
          <p:cNvPr id="3" name="Picture 2">
            <a:extLst>
              <a:ext uri="{FF2B5EF4-FFF2-40B4-BE49-F238E27FC236}">
                <a16:creationId xmlns:a16="http://schemas.microsoft.com/office/drawing/2014/main" id="{5A5BCF89-4496-4D15-94F5-E6B5194CFDCC}"/>
              </a:ext>
            </a:extLst>
          </p:cNvPr>
          <p:cNvPicPr>
            <a:picLocks noChangeAspect="1"/>
          </p:cNvPicPr>
          <p:nvPr/>
        </p:nvPicPr>
        <p:blipFill>
          <a:blip r:embed="rId2"/>
          <a:stretch>
            <a:fillRect/>
          </a:stretch>
        </p:blipFill>
        <p:spPr>
          <a:xfrm>
            <a:off x="5996290" y="1690688"/>
            <a:ext cx="5634288" cy="3898927"/>
          </a:xfrm>
          <a:prstGeom prst="rect">
            <a:avLst/>
          </a:prstGeom>
        </p:spPr>
      </p:pic>
    </p:spTree>
    <p:extLst>
      <p:ext uri="{BB962C8B-B14F-4D97-AF65-F5344CB8AC3E}">
        <p14:creationId xmlns:p14="http://schemas.microsoft.com/office/powerpoint/2010/main" val="1680443445"/>
      </p:ext>
    </p:extLst>
  </p:cSld>
  <p:clrMapOvr>
    <a:overrideClrMapping bg1="dk1" tx1="lt1" bg2="dk2" tx2="lt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War in the Pacific</a:t>
            </a:r>
          </a:p>
        </p:txBody>
      </p:sp>
      <p:sp>
        <p:nvSpPr>
          <p:cNvPr id="3" name="Content Placeholder 2"/>
          <p:cNvSpPr>
            <a:spLocks noGrp="1"/>
          </p:cNvSpPr>
          <p:nvPr>
            <p:ph idx="1"/>
          </p:nvPr>
        </p:nvSpPr>
        <p:spPr/>
        <p:txBody>
          <a:bodyPr/>
          <a:lstStyle/>
          <a:p>
            <a:r>
              <a:rPr lang="en-US" dirty="0"/>
              <a:t>The Japanese had seen great early success against the Americans early in the war with victories at Pearl Harbor and the Battle of the Coral sea.</a:t>
            </a:r>
          </a:p>
        </p:txBody>
      </p:sp>
      <p:pic>
        <p:nvPicPr>
          <p:cNvPr id="4" name="Picture 3"/>
          <p:cNvPicPr>
            <a:picLocks noChangeAspect="1"/>
          </p:cNvPicPr>
          <p:nvPr/>
        </p:nvPicPr>
        <p:blipFill>
          <a:blip r:embed="rId2"/>
          <a:stretch>
            <a:fillRect/>
          </a:stretch>
        </p:blipFill>
        <p:spPr>
          <a:xfrm>
            <a:off x="8003901" y="2814233"/>
            <a:ext cx="2329002" cy="3362730"/>
          </a:xfrm>
          <a:prstGeom prst="rect">
            <a:avLst/>
          </a:prstGeom>
        </p:spPr>
      </p:pic>
      <p:sp>
        <p:nvSpPr>
          <p:cNvPr id="5" name="TextBox 4"/>
          <p:cNvSpPr txBox="1"/>
          <p:nvPr/>
        </p:nvSpPr>
        <p:spPr>
          <a:xfrm>
            <a:off x="4831404" y="3795207"/>
            <a:ext cx="2529192" cy="1077218"/>
          </a:xfrm>
          <a:prstGeom prst="rect">
            <a:avLst/>
          </a:prstGeom>
          <a:noFill/>
        </p:spPr>
        <p:txBody>
          <a:bodyPr wrap="square" rtlCol="0">
            <a:spAutoFit/>
          </a:bodyPr>
          <a:lstStyle/>
          <a:p>
            <a:r>
              <a:rPr lang="en-US" sz="3200" dirty="0" err="1"/>
              <a:t>Isoroku</a:t>
            </a:r>
            <a:r>
              <a:rPr lang="en-US" sz="3200" dirty="0"/>
              <a:t> Yamamoto</a:t>
            </a:r>
          </a:p>
        </p:txBody>
      </p:sp>
    </p:spTree>
    <p:extLst>
      <p:ext uri="{BB962C8B-B14F-4D97-AF65-F5344CB8AC3E}">
        <p14:creationId xmlns:p14="http://schemas.microsoft.com/office/powerpoint/2010/main" val="29683204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45506" y="365125"/>
            <a:ext cx="7900988" cy="6192666"/>
          </a:xfrm>
          <a:prstGeom prst="rect">
            <a:avLst/>
          </a:prstGeom>
        </p:spPr>
      </p:pic>
    </p:spTree>
    <p:extLst>
      <p:ext uri="{BB962C8B-B14F-4D97-AF65-F5344CB8AC3E}">
        <p14:creationId xmlns:p14="http://schemas.microsoft.com/office/powerpoint/2010/main" val="10149827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192" y="365125"/>
            <a:ext cx="3597613" cy="1325563"/>
          </a:xfrm>
        </p:spPr>
        <p:txBody>
          <a:bodyPr/>
          <a:lstStyle/>
          <a:p>
            <a:r>
              <a:rPr lang="en-US" dirty="0"/>
              <a:t>The Kido </a:t>
            </a:r>
            <a:r>
              <a:rPr lang="en-US" dirty="0" err="1"/>
              <a:t>Butai</a:t>
            </a:r>
            <a:endParaRPr lang="en-US" dirty="0"/>
          </a:p>
        </p:txBody>
      </p:sp>
      <p:pic>
        <p:nvPicPr>
          <p:cNvPr id="4" name="Content Placeholder 3"/>
          <p:cNvPicPr>
            <a:picLocks noGrp="1" noChangeAspect="1"/>
          </p:cNvPicPr>
          <p:nvPr>
            <p:ph idx="1"/>
          </p:nvPr>
        </p:nvPicPr>
        <p:blipFill>
          <a:blip r:embed="rId2"/>
          <a:stretch>
            <a:fillRect/>
          </a:stretch>
        </p:blipFill>
        <p:spPr>
          <a:xfrm>
            <a:off x="1509981" y="1690688"/>
            <a:ext cx="9172037" cy="4374356"/>
          </a:xfrm>
          <a:prstGeom prst="rect">
            <a:avLst/>
          </a:prstGeom>
        </p:spPr>
      </p:pic>
    </p:spTree>
    <p:extLst>
      <p:ext uri="{BB962C8B-B14F-4D97-AF65-F5344CB8AC3E}">
        <p14:creationId xmlns:p14="http://schemas.microsoft.com/office/powerpoint/2010/main" val="35003673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699" y="518443"/>
            <a:ext cx="9142601" cy="5833618"/>
          </a:xfrm>
          <a:prstGeom prst="rect">
            <a:avLst/>
          </a:prstGeom>
        </p:spPr>
      </p:pic>
    </p:spTree>
    <p:extLst>
      <p:ext uri="{BB962C8B-B14F-4D97-AF65-F5344CB8AC3E}">
        <p14:creationId xmlns:p14="http://schemas.microsoft.com/office/powerpoint/2010/main" val="26822708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4" y="609600"/>
            <a:ext cx="4784796" cy="1330840"/>
          </a:xfrm>
        </p:spPr>
        <p:txBody>
          <a:bodyPr>
            <a:normAutofit/>
          </a:bodyPr>
          <a:lstStyle/>
          <a:p>
            <a:r>
              <a:rPr lang="en-US" dirty="0"/>
              <a:t>War in the Pacific</a:t>
            </a:r>
          </a:p>
        </p:txBody>
      </p:sp>
      <p:sp>
        <p:nvSpPr>
          <p:cNvPr id="3" name="Content Placeholder 2"/>
          <p:cNvSpPr>
            <a:spLocks noGrp="1"/>
          </p:cNvSpPr>
          <p:nvPr>
            <p:ph idx="1"/>
          </p:nvPr>
        </p:nvSpPr>
        <p:spPr>
          <a:xfrm>
            <a:off x="1137034" y="2194102"/>
            <a:ext cx="4438036" cy="3908585"/>
          </a:xfrm>
        </p:spPr>
        <p:txBody>
          <a:bodyPr>
            <a:normAutofit/>
          </a:bodyPr>
          <a:lstStyle/>
          <a:p>
            <a:r>
              <a:rPr lang="en-US" sz="2000"/>
              <a:t>One of the great turning points was the American victory over the Japanese at the Battle of Midway in June 1942.</a:t>
            </a:r>
          </a:p>
        </p:txBody>
      </p:sp>
      <p:pic>
        <p:nvPicPr>
          <p:cNvPr id="4" name="Picture 3"/>
          <p:cNvPicPr>
            <a:picLocks noChangeAspect="1"/>
          </p:cNvPicPr>
          <p:nvPr/>
        </p:nvPicPr>
        <p:blipFill>
          <a:blip r:embed="rId2"/>
          <a:stretch>
            <a:fillRect/>
          </a:stretch>
        </p:blipFill>
        <p:spPr>
          <a:xfrm>
            <a:off x="6880610" y="1639801"/>
            <a:ext cx="4737650" cy="3600613"/>
          </a:xfrm>
          <a:prstGeom prst="rect">
            <a:avLst/>
          </a:prstGeom>
        </p:spPr>
      </p:pic>
    </p:spTree>
    <p:extLst>
      <p:ext uri="{BB962C8B-B14F-4D97-AF65-F5344CB8AC3E}">
        <p14:creationId xmlns:p14="http://schemas.microsoft.com/office/powerpoint/2010/main" val="6328436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845" y="5684065"/>
            <a:ext cx="9278566" cy="957837"/>
          </a:xfrm>
        </p:spPr>
        <p:txBody>
          <a:bodyPr/>
          <a:lstStyle/>
          <a:p>
            <a:r>
              <a:rPr lang="en-US" dirty="0"/>
              <a:t>USS Yorktown hit by torpedo</a:t>
            </a:r>
          </a:p>
        </p:txBody>
      </p:sp>
      <p:pic>
        <p:nvPicPr>
          <p:cNvPr id="4" name="Content Placeholder 3"/>
          <p:cNvPicPr>
            <a:picLocks noGrp="1" noChangeAspect="1"/>
          </p:cNvPicPr>
          <p:nvPr>
            <p:ph idx="1"/>
          </p:nvPr>
        </p:nvPicPr>
        <p:blipFill>
          <a:blip r:embed="rId2"/>
          <a:stretch>
            <a:fillRect/>
          </a:stretch>
        </p:blipFill>
        <p:spPr>
          <a:xfrm>
            <a:off x="2139771" y="392395"/>
            <a:ext cx="7257147" cy="5291670"/>
          </a:xfrm>
          <a:prstGeom prst="rect">
            <a:avLst/>
          </a:prstGeom>
        </p:spPr>
      </p:pic>
    </p:spTree>
    <p:extLst>
      <p:ext uri="{BB962C8B-B14F-4D97-AF65-F5344CB8AC3E}">
        <p14:creationId xmlns:p14="http://schemas.microsoft.com/office/powerpoint/2010/main" val="41994344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Japanese Aircraft carrier hit</a:t>
            </a:r>
          </a:p>
        </p:txBody>
      </p:sp>
      <p:pic>
        <p:nvPicPr>
          <p:cNvPr id="4" name="Content Placeholder 3"/>
          <p:cNvPicPr>
            <a:picLocks noGrp="1" noChangeAspect="1"/>
          </p:cNvPicPr>
          <p:nvPr>
            <p:ph idx="1"/>
          </p:nvPr>
        </p:nvPicPr>
        <p:blipFill>
          <a:blip r:embed="rId2"/>
          <a:stretch>
            <a:fillRect/>
          </a:stretch>
        </p:blipFill>
        <p:spPr>
          <a:xfrm>
            <a:off x="838200" y="2181089"/>
            <a:ext cx="10515600" cy="3640410"/>
          </a:xfrm>
          <a:prstGeom prst="rect">
            <a:avLst/>
          </a:prstGeom>
        </p:spPr>
      </p:pic>
    </p:spTree>
    <p:extLst>
      <p:ext uri="{BB962C8B-B14F-4D97-AF65-F5344CB8AC3E}">
        <p14:creationId xmlns:p14="http://schemas.microsoft.com/office/powerpoint/2010/main" val="1541922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681AB55-5D5F-4607-9A00-D5C115DD3BE5}"/>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Invasions of Scandinavia</a:t>
            </a:r>
          </a:p>
        </p:txBody>
      </p:sp>
      <p:sp>
        <p:nvSpPr>
          <p:cNvPr id="3" name="Content Placeholder 2">
            <a:extLst>
              <a:ext uri="{FF2B5EF4-FFF2-40B4-BE49-F238E27FC236}">
                <a16:creationId xmlns:a16="http://schemas.microsoft.com/office/drawing/2014/main" id="{9ADE0702-F611-474A-83F4-F98E246EB9D1}"/>
              </a:ext>
            </a:extLst>
          </p:cNvPr>
          <p:cNvSpPr>
            <a:spLocks noGrp="1"/>
          </p:cNvSpPr>
          <p:nvPr>
            <p:ph idx="1"/>
          </p:nvPr>
        </p:nvSpPr>
        <p:spPr>
          <a:xfrm>
            <a:off x="1023441" y="1666654"/>
            <a:ext cx="9770593" cy="4426231"/>
          </a:xfrm>
        </p:spPr>
        <p:txBody>
          <a:bodyPr anchor="ctr">
            <a:normAutofit lnSpcReduction="10000"/>
          </a:bodyPr>
          <a:lstStyle/>
          <a:p>
            <a:r>
              <a:rPr lang="en-US" sz="2400" dirty="0">
                <a:solidFill>
                  <a:schemeClr val="tx1">
                    <a:lumMod val="85000"/>
                    <a:lumOff val="15000"/>
                  </a:schemeClr>
                </a:solidFill>
              </a:rPr>
              <a:t>Soviets attacked Finland (The Winter War) in November 1939 to protect its Northern frontier from invasion</a:t>
            </a:r>
          </a:p>
          <a:p>
            <a:pPr lvl="1"/>
            <a:r>
              <a:rPr lang="en-US" dirty="0">
                <a:solidFill>
                  <a:schemeClr val="tx1">
                    <a:lumMod val="85000"/>
                    <a:lumOff val="15000"/>
                  </a:schemeClr>
                </a:solidFill>
              </a:rPr>
              <a:t>Churchill wanted the Allies to declare war on the Soviet Union.</a:t>
            </a:r>
          </a:p>
          <a:p>
            <a:pPr lvl="1"/>
            <a:r>
              <a:rPr lang="en-US" dirty="0">
                <a:solidFill>
                  <a:schemeClr val="tx1">
                    <a:lumMod val="85000"/>
                    <a:lumOff val="15000"/>
                  </a:schemeClr>
                </a:solidFill>
              </a:rPr>
              <a:t>Finnish army led by Marshall Gustav Mannerheim.</a:t>
            </a:r>
          </a:p>
          <a:p>
            <a:pPr lvl="2"/>
            <a:r>
              <a:rPr lang="en-US" sz="2400" dirty="0">
                <a:solidFill>
                  <a:schemeClr val="tx1">
                    <a:lumMod val="85000"/>
                    <a:lumOff val="15000"/>
                  </a:schemeClr>
                </a:solidFill>
              </a:rPr>
              <a:t>Once taught pistol shooting to the Dalai Lama.</a:t>
            </a:r>
          </a:p>
          <a:p>
            <a:pPr lvl="2"/>
            <a:r>
              <a:rPr lang="en-US" sz="2400" dirty="0">
                <a:solidFill>
                  <a:schemeClr val="tx1">
                    <a:lumMod val="85000"/>
                    <a:lumOff val="15000"/>
                  </a:schemeClr>
                </a:solidFill>
              </a:rPr>
              <a:t>Established Mannerheim Line</a:t>
            </a:r>
          </a:p>
          <a:p>
            <a:pPr lvl="2"/>
            <a:r>
              <a:rPr lang="en-US" sz="2400" dirty="0">
                <a:solidFill>
                  <a:schemeClr val="tx1">
                    <a:lumMod val="85000"/>
                    <a:lumOff val="15000"/>
                  </a:schemeClr>
                </a:solidFill>
              </a:rPr>
              <a:t>First use of the term ‘Molotov cocktail’</a:t>
            </a:r>
          </a:p>
          <a:p>
            <a:r>
              <a:rPr lang="en-US" sz="2400" dirty="0">
                <a:solidFill>
                  <a:schemeClr val="tx1">
                    <a:lumMod val="85000"/>
                    <a:lumOff val="15000"/>
                  </a:schemeClr>
                </a:solidFill>
              </a:rPr>
              <a:t>Germany wanted to protect its source of iron in Sweden and ports in Norway.  Denmark (which was in the way), Norway, and Sweden were all invaded in.</a:t>
            </a:r>
          </a:p>
          <a:p>
            <a:pPr lvl="1"/>
            <a:r>
              <a:rPr lang="en-US" dirty="0">
                <a:solidFill>
                  <a:schemeClr val="tx1">
                    <a:lumMod val="85000"/>
                    <a:lumOff val="15000"/>
                  </a:schemeClr>
                </a:solidFill>
              </a:rPr>
              <a:t>One of the greatest consequences of the German invasion of Norway is that it lead to the fall of Chamberlain’s government and the election of Winston Churchill.</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7938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761" y="5514181"/>
            <a:ext cx="7488676" cy="1325563"/>
          </a:xfrm>
        </p:spPr>
        <p:txBody>
          <a:bodyPr>
            <a:normAutofit/>
          </a:bodyPr>
          <a:lstStyle/>
          <a:p>
            <a:r>
              <a:rPr lang="en-US" sz="3200" dirty="0"/>
              <a:t>Artist’s impression of the Battle of Midway</a:t>
            </a:r>
          </a:p>
        </p:txBody>
      </p:sp>
      <p:pic>
        <p:nvPicPr>
          <p:cNvPr id="4" name="Content Placeholder 3"/>
          <p:cNvPicPr>
            <a:picLocks noGrp="1" noChangeAspect="1"/>
          </p:cNvPicPr>
          <p:nvPr>
            <p:ph idx="1"/>
          </p:nvPr>
        </p:nvPicPr>
        <p:blipFill>
          <a:blip r:embed="rId2"/>
          <a:stretch>
            <a:fillRect/>
          </a:stretch>
        </p:blipFill>
        <p:spPr>
          <a:xfrm>
            <a:off x="2899761" y="292592"/>
            <a:ext cx="6859406" cy="5221589"/>
          </a:xfrm>
          <a:prstGeom prst="rect">
            <a:avLst/>
          </a:prstGeom>
        </p:spPr>
      </p:pic>
    </p:spTree>
    <p:extLst>
      <p:ext uri="{BB962C8B-B14F-4D97-AF65-F5344CB8AC3E}">
        <p14:creationId xmlns:p14="http://schemas.microsoft.com/office/powerpoint/2010/main" val="29365867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Guadalcanal</a:t>
            </a:r>
          </a:p>
        </p:txBody>
      </p:sp>
      <p:sp>
        <p:nvSpPr>
          <p:cNvPr id="3" name="Content Placeholder 2"/>
          <p:cNvSpPr>
            <a:spLocks noGrp="1"/>
          </p:cNvSpPr>
          <p:nvPr>
            <p:ph idx="1"/>
          </p:nvPr>
        </p:nvSpPr>
        <p:spPr>
          <a:xfrm>
            <a:off x="1527944" y="2253788"/>
            <a:ext cx="9136111" cy="3717108"/>
          </a:xfrm>
        </p:spPr>
        <p:txBody>
          <a:bodyPr anchor="ctr">
            <a:normAutofit/>
          </a:bodyPr>
          <a:lstStyle/>
          <a:p>
            <a:r>
              <a:rPr lang="en-US" dirty="0">
                <a:solidFill>
                  <a:schemeClr val="tx1">
                    <a:lumMod val="85000"/>
                    <a:lumOff val="15000"/>
                  </a:schemeClr>
                </a:solidFill>
              </a:rPr>
              <a:t>US Marines landed on the island of Guadalcanal to secure the Japanese airbase there.</a:t>
            </a:r>
          </a:p>
          <a:p>
            <a:r>
              <a:rPr lang="en-US" dirty="0">
                <a:solidFill>
                  <a:schemeClr val="tx1">
                    <a:lumMod val="85000"/>
                    <a:lumOff val="15000"/>
                  </a:schemeClr>
                </a:solidFill>
              </a:rPr>
              <a:t>In the night the US Naval Fleet was defeated and the Marines were stranded.</a:t>
            </a:r>
          </a:p>
          <a:p>
            <a:r>
              <a:rPr lang="en-US" dirty="0">
                <a:solidFill>
                  <a:schemeClr val="tx1">
                    <a:lumMod val="85000"/>
                    <a:lumOff val="15000"/>
                  </a:schemeClr>
                </a:solidFill>
              </a:rPr>
              <a:t>Over 6 months of fighting on the island, the Americans eventually forced the Japanese to retreat.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7671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17119" y="568920"/>
            <a:ext cx="7757761" cy="5938784"/>
          </a:xfrm>
          <a:prstGeom prst="rect">
            <a:avLst/>
          </a:prstGeom>
        </p:spPr>
      </p:pic>
    </p:spTree>
    <p:extLst>
      <p:ext uri="{BB962C8B-B14F-4D97-AF65-F5344CB8AC3E}">
        <p14:creationId xmlns:p14="http://schemas.microsoft.com/office/powerpoint/2010/main" val="26038278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D396B13-A10E-4A7C-A096-8CAE0B98B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srcRect t="6674" r="1" b="25799"/>
          <a:stretch/>
        </p:blipFill>
        <p:spPr>
          <a:xfrm>
            <a:off x="4821287" y="348856"/>
            <a:ext cx="7047273" cy="6160289"/>
          </a:xfrm>
          <a:custGeom>
            <a:avLst/>
            <a:gdLst/>
            <a:ahLst/>
            <a:cxnLst/>
            <a:rect l="l" t="t" r="r" b="b"/>
            <a:pathLst>
              <a:path w="7047273" h="6160289">
                <a:moveTo>
                  <a:pt x="0" y="0"/>
                </a:moveTo>
                <a:lnTo>
                  <a:pt x="7047273" y="0"/>
                </a:lnTo>
                <a:lnTo>
                  <a:pt x="7047273" y="2807326"/>
                </a:lnTo>
                <a:lnTo>
                  <a:pt x="3603828" y="6155120"/>
                </a:lnTo>
                <a:lnTo>
                  <a:pt x="7047273" y="6155120"/>
                </a:lnTo>
                <a:lnTo>
                  <a:pt x="7047273" y="6160289"/>
                </a:lnTo>
                <a:lnTo>
                  <a:pt x="0" y="6160289"/>
                </a:lnTo>
                <a:close/>
              </a:path>
            </a:pathLst>
          </a:custGeom>
        </p:spPr>
      </p:pic>
      <p:sp>
        <p:nvSpPr>
          <p:cNvPr id="11" name="Right Triangle 10">
            <a:extLst>
              <a:ext uri="{FF2B5EF4-FFF2-40B4-BE49-F238E27FC236}">
                <a16:creationId xmlns:a16="http://schemas.microsoft.com/office/drawing/2014/main" id="{52B7117A-6A3D-4C1E-8D25-852D81E78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4" y="625059"/>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1383528"/>
            <a:ext cx="3371456" cy="3167510"/>
          </a:xfrm>
        </p:spPr>
        <p:txBody>
          <a:bodyPr vert="horz" lIns="91440" tIns="45720" rIns="91440" bIns="45720" rtlCol="0" anchor="ctr">
            <a:normAutofit/>
          </a:bodyPr>
          <a:lstStyle/>
          <a:p>
            <a:pPr algn="r"/>
            <a:r>
              <a:rPr lang="en-US" sz="5600"/>
              <a:t>John Basilone – Medal of Honor</a:t>
            </a:r>
          </a:p>
        </p:txBody>
      </p:sp>
    </p:spTree>
    <p:extLst>
      <p:ext uri="{BB962C8B-B14F-4D97-AF65-F5344CB8AC3E}">
        <p14:creationId xmlns:p14="http://schemas.microsoft.com/office/powerpoint/2010/main" val="28618183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USS Enterprise played a leading role in the victory at Guadalcanal and the Solomon Islands</a:t>
            </a:r>
          </a:p>
        </p:txBody>
      </p:sp>
      <p:pic>
        <p:nvPicPr>
          <p:cNvPr id="4" name="Content Placeholder 3"/>
          <p:cNvPicPr>
            <a:picLocks noGrp="1" noChangeAspect="1"/>
          </p:cNvPicPr>
          <p:nvPr>
            <p:ph idx="1"/>
          </p:nvPr>
        </p:nvPicPr>
        <p:blipFill>
          <a:blip r:embed="rId2"/>
          <a:stretch>
            <a:fillRect/>
          </a:stretch>
        </p:blipFill>
        <p:spPr>
          <a:xfrm>
            <a:off x="838200" y="2095786"/>
            <a:ext cx="5867400" cy="3305175"/>
          </a:xfrm>
          <a:prstGeom prst="rect">
            <a:avLst/>
          </a:prstGeom>
        </p:spPr>
      </p:pic>
      <p:pic>
        <p:nvPicPr>
          <p:cNvPr id="5" name="Picture 4"/>
          <p:cNvPicPr>
            <a:picLocks noChangeAspect="1"/>
          </p:cNvPicPr>
          <p:nvPr/>
        </p:nvPicPr>
        <p:blipFill>
          <a:blip r:embed="rId3"/>
          <a:stretch>
            <a:fillRect/>
          </a:stretch>
        </p:blipFill>
        <p:spPr>
          <a:xfrm>
            <a:off x="7156416" y="1649681"/>
            <a:ext cx="4197384" cy="4197384"/>
          </a:xfrm>
          <a:prstGeom prst="rect">
            <a:avLst/>
          </a:prstGeom>
        </p:spPr>
      </p:pic>
    </p:spTree>
    <p:extLst>
      <p:ext uri="{BB962C8B-B14F-4D97-AF65-F5344CB8AC3E}">
        <p14:creationId xmlns:p14="http://schemas.microsoft.com/office/powerpoint/2010/main" val="13145912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War in the Pacific</a:t>
            </a:r>
          </a:p>
        </p:txBody>
      </p:sp>
      <p:sp>
        <p:nvSpPr>
          <p:cNvPr id="3" name="Content Placeholder 2"/>
          <p:cNvSpPr>
            <a:spLocks noGrp="1"/>
          </p:cNvSpPr>
          <p:nvPr>
            <p:ph idx="1"/>
          </p:nvPr>
        </p:nvSpPr>
        <p:spPr>
          <a:xfrm>
            <a:off x="1957987" y="2431765"/>
            <a:ext cx="8276026" cy="3320031"/>
          </a:xfrm>
        </p:spPr>
        <p:txBody>
          <a:bodyPr anchor="ctr">
            <a:normAutofit/>
          </a:bodyPr>
          <a:lstStyle/>
          <a:p>
            <a:r>
              <a:rPr lang="en-US" dirty="0">
                <a:solidFill>
                  <a:schemeClr val="tx1">
                    <a:lumMod val="85000"/>
                    <a:lumOff val="15000"/>
                  </a:schemeClr>
                </a:solidFill>
              </a:rPr>
              <a:t>The war is the Pacific was characterized by the Americans island hopping toward Japan.</a:t>
            </a:r>
          </a:p>
          <a:p>
            <a:r>
              <a:rPr lang="en-US" dirty="0">
                <a:solidFill>
                  <a:schemeClr val="tx1">
                    <a:lumMod val="85000"/>
                    <a:lumOff val="15000"/>
                  </a:schemeClr>
                </a:solidFill>
              </a:rPr>
              <a:t>British and American forced also moved through Burma, Borneo and China.</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5950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84871" y="223057"/>
            <a:ext cx="6222257" cy="6208430"/>
          </a:xfrm>
          <a:prstGeom prst="rect">
            <a:avLst/>
          </a:prstGeom>
        </p:spPr>
      </p:pic>
    </p:spTree>
    <p:extLst>
      <p:ext uri="{BB962C8B-B14F-4D97-AF65-F5344CB8AC3E}">
        <p14:creationId xmlns:p14="http://schemas.microsoft.com/office/powerpoint/2010/main" val="19212744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15300" y="1562669"/>
            <a:ext cx="3389515" cy="2380681"/>
          </a:xfrm>
        </p:spPr>
        <p:txBody>
          <a:bodyPr vert="horz" lIns="91440" tIns="45720" rIns="91440" bIns="45720" rtlCol="0" anchor="b">
            <a:normAutofit/>
          </a:bodyPr>
          <a:lstStyle/>
          <a:p>
            <a:pPr algn="ctr"/>
            <a:r>
              <a:rPr lang="en-US" sz="3300">
                <a:solidFill>
                  <a:schemeClr val="tx1">
                    <a:lumMod val="85000"/>
                    <a:lumOff val="15000"/>
                  </a:schemeClr>
                </a:solidFill>
              </a:rPr>
              <a:t>Torpedoed Yamahaze  seen through the periscope of the Nautilus</a:t>
            </a:r>
          </a:p>
        </p:txBody>
      </p:sp>
      <p:pic>
        <p:nvPicPr>
          <p:cNvPr id="4" name="Content Placeholder 3"/>
          <p:cNvPicPr>
            <a:picLocks noGrp="1" noChangeAspect="1"/>
          </p:cNvPicPr>
          <p:nvPr>
            <p:ph idx="1"/>
          </p:nvPr>
        </p:nvPicPr>
        <p:blipFill rotWithShape="1">
          <a:blip r:embed="rId2"/>
          <a:srcRect r="11935"/>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59583648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Iwo Jima</a:t>
            </a:r>
          </a:p>
        </p:txBody>
      </p:sp>
      <p:sp>
        <p:nvSpPr>
          <p:cNvPr id="3" name="Content Placeholder 2"/>
          <p:cNvSpPr>
            <a:spLocks noGrp="1"/>
          </p:cNvSpPr>
          <p:nvPr>
            <p:ph idx="1"/>
          </p:nvPr>
        </p:nvSpPr>
        <p:spPr>
          <a:xfrm>
            <a:off x="1957987" y="2431765"/>
            <a:ext cx="8276026" cy="3320031"/>
          </a:xfrm>
        </p:spPr>
        <p:txBody>
          <a:bodyPr anchor="ctr">
            <a:normAutofit lnSpcReduction="10000"/>
          </a:bodyPr>
          <a:lstStyle/>
          <a:p>
            <a:r>
              <a:rPr lang="en-US" dirty="0">
                <a:solidFill>
                  <a:schemeClr val="tx1">
                    <a:lumMod val="85000"/>
                    <a:lumOff val="15000"/>
                  </a:schemeClr>
                </a:solidFill>
              </a:rPr>
              <a:t>Iwo Jima is a 10 sq mile volcanic island within bomber range of Tokyo.</a:t>
            </a:r>
          </a:p>
          <a:p>
            <a:r>
              <a:rPr lang="en-US" dirty="0">
                <a:solidFill>
                  <a:schemeClr val="tx1">
                    <a:lumMod val="85000"/>
                    <a:lumOff val="15000"/>
                  </a:schemeClr>
                </a:solidFill>
              </a:rPr>
              <a:t>It has been described as the most heavily fortified area in the history of warfare.</a:t>
            </a:r>
          </a:p>
          <a:p>
            <a:r>
              <a:rPr lang="en-US" dirty="0">
                <a:solidFill>
                  <a:schemeClr val="tx1">
                    <a:lumMod val="85000"/>
                    <a:lumOff val="15000"/>
                  </a:schemeClr>
                </a:solidFill>
              </a:rPr>
              <a:t>Heaviest fighting was around Hill 382, commonly called the ‘meatgrinder’.</a:t>
            </a:r>
          </a:p>
          <a:p>
            <a:r>
              <a:rPr lang="en-US" dirty="0">
                <a:solidFill>
                  <a:schemeClr val="tx1">
                    <a:lumMod val="85000"/>
                    <a:lumOff val="15000"/>
                  </a:schemeClr>
                </a:solidFill>
              </a:rPr>
              <a:t>Americans raised their flag over Mount Suribachi on February 23, 1945.</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6450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99946" y="382656"/>
            <a:ext cx="7844446" cy="5960825"/>
          </a:xfrm>
          <a:prstGeom prst="rect">
            <a:avLst/>
          </a:prstGeom>
        </p:spPr>
      </p:pic>
    </p:spTree>
    <p:extLst>
      <p:ext uri="{BB962C8B-B14F-4D97-AF65-F5344CB8AC3E}">
        <p14:creationId xmlns:p14="http://schemas.microsoft.com/office/powerpoint/2010/main" val="1983906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1F2E-9BD4-4A7D-9F14-33C7C4F9779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49BEDEE-570C-4DF8-8738-CD03D8BAB039}"/>
              </a:ext>
            </a:extLst>
          </p:cNvPr>
          <p:cNvPicPr>
            <a:picLocks noGrp="1" noChangeAspect="1"/>
          </p:cNvPicPr>
          <p:nvPr>
            <p:ph idx="1"/>
          </p:nvPr>
        </p:nvPicPr>
        <p:blipFill>
          <a:blip r:embed="rId2"/>
          <a:stretch>
            <a:fillRect/>
          </a:stretch>
        </p:blipFill>
        <p:spPr>
          <a:xfrm>
            <a:off x="2005296" y="340518"/>
            <a:ext cx="8181407" cy="6176963"/>
          </a:xfrm>
          <a:prstGeom prst="rect">
            <a:avLst/>
          </a:prstGeom>
        </p:spPr>
      </p:pic>
    </p:spTree>
    <p:extLst>
      <p:ext uri="{BB962C8B-B14F-4D97-AF65-F5344CB8AC3E}">
        <p14:creationId xmlns:p14="http://schemas.microsoft.com/office/powerpoint/2010/main" val="13441474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32269" y="1027906"/>
            <a:ext cx="8453077" cy="4663281"/>
          </a:xfrm>
          <a:prstGeom prst="rect">
            <a:avLst/>
          </a:prstGeom>
        </p:spPr>
      </p:pic>
    </p:spTree>
    <p:extLst>
      <p:ext uri="{BB962C8B-B14F-4D97-AF65-F5344CB8AC3E}">
        <p14:creationId xmlns:p14="http://schemas.microsoft.com/office/powerpoint/2010/main" val="26381508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33663" y="365125"/>
            <a:ext cx="7724674" cy="5639306"/>
          </a:xfrm>
          <a:prstGeom prst="rect">
            <a:avLst/>
          </a:prstGeom>
        </p:spPr>
      </p:pic>
    </p:spTree>
    <p:extLst>
      <p:ext uri="{BB962C8B-B14F-4D97-AF65-F5344CB8AC3E}">
        <p14:creationId xmlns:p14="http://schemas.microsoft.com/office/powerpoint/2010/main" val="7186200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War in the Pacific</a:t>
            </a:r>
          </a:p>
        </p:txBody>
      </p:sp>
      <p:sp>
        <p:nvSpPr>
          <p:cNvPr id="3" name="Content Placeholder 2"/>
          <p:cNvSpPr>
            <a:spLocks noGrp="1"/>
          </p:cNvSpPr>
          <p:nvPr>
            <p:ph idx="1"/>
          </p:nvPr>
        </p:nvSpPr>
        <p:spPr>
          <a:xfrm>
            <a:off x="1509283" y="2235126"/>
            <a:ext cx="9173433" cy="3735770"/>
          </a:xfrm>
        </p:spPr>
        <p:txBody>
          <a:bodyPr anchor="ctr">
            <a:normAutofit lnSpcReduction="10000"/>
          </a:bodyPr>
          <a:lstStyle/>
          <a:p>
            <a:r>
              <a:rPr lang="en-US" dirty="0">
                <a:solidFill>
                  <a:schemeClr val="tx1">
                    <a:lumMod val="85000"/>
                    <a:lumOff val="15000"/>
                  </a:schemeClr>
                </a:solidFill>
              </a:rPr>
              <a:t>The island of Okinawa was seen and the last stepping stone to Japan.  It’s invasion was the largest amphibious operation launched during the Pacific War.</a:t>
            </a:r>
          </a:p>
          <a:p>
            <a:r>
              <a:rPr lang="en-US" dirty="0">
                <a:solidFill>
                  <a:schemeClr val="tx1">
                    <a:lumMod val="85000"/>
                    <a:lumOff val="15000"/>
                  </a:schemeClr>
                </a:solidFill>
              </a:rPr>
              <a:t>The Americans were hit by 355 kamikaze air raids as well as the greatest battleship of the war, the Yamato, which was sent on a one way mission to destroy the American Naval Fleet.</a:t>
            </a:r>
          </a:p>
          <a:p>
            <a:r>
              <a:rPr lang="en-US" dirty="0">
                <a:solidFill>
                  <a:schemeClr val="tx1">
                    <a:lumMod val="85000"/>
                    <a:lumOff val="15000"/>
                  </a:schemeClr>
                </a:solidFill>
              </a:rPr>
              <a:t>On April 7</a:t>
            </a:r>
            <a:r>
              <a:rPr lang="en-US" baseline="30000" dirty="0">
                <a:solidFill>
                  <a:schemeClr val="tx1">
                    <a:lumMod val="85000"/>
                    <a:lumOff val="15000"/>
                  </a:schemeClr>
                </a:solidFill>
              </a:rPr>
              <a:t>th</a:t>
            </a:r>
            <a:r>
              <a:rPr lang="en-US" dirty="0">
                <a:solidFill>
                  <a:schemeClr val="tx1">
                    <a:lumMod val="85000"/>
                    <a:lumOff val="15000"/>
                  </a:schemeClr>
                </a:solidFill>
              </a:rPr>
              <a:t>, the Yamato was sunk and Okinawa was soon taken.</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37686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79080" y="365125"/>
            <a:ext cx="5912000" cy="6283992"/>
          </a:xfrm>
          <a:prstGeom prst="rect">
            <a:avLst/>
          </a:prstGeom>
        </p:spPr>
      </p:pic>
    </p:spTree>
    <p:extLst>
      <p:ext uri="{BB962C8B-B14F-4D97-AF65-F5344CB8AC3E}">
        <p14:creationId xmlns:p14="http://schemas.microsoft.com/office/powerpoint/2010/main" val="40414925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17905" y="214010"/>
            <a:ext cx="8104763" cy="6294700"/>
          </a:xfrm>
          <a:prstGeom prst="rect">
            <a:avLst/>
          </a:prstGeom>
        </p:spPr>
      </p:pic>
    </p:spTree>
    <p:extLst>
      <p:ext uri="{BB962C8B-B14F-4D97-AF65-F5344CB8AC3E}">
        <p14:creationId xmlns:p14="http://schemas.microsoft.com/office/powerpoint/2010/main" val="19229767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Ohka – rocket powered human guided kamikaze attack aircraft</a:t>
            </a:r>
          </a:p>
        </p:txBody>
      </p:sp>
      <p:pic>
        <p:nvPicPr>
          <p:cNvPr id="4" name="Content Placeholder 3"/>
          <p:cNvPicPr>
            <a:picLocks noGrp="1" noChangeAspect="1"/>
          </p:cNvPicPr>
          <p:nvPr>
            <p:ph idx="1"/>
          </p:nvPr>
        </p:nvPicPr>
        <p:blipFill>
          <a:blip r:embed="rId2"/>
          <a:stretch>
            <a:fillRect/>
          </a:stretch>
        </p:blipFill>
        <p:spPr>
          <a:xfrm>
            <a:off x="6096000" y="1925553"/>
            <a:ext cx="5603943" cy="4587099"/>
          </a:xfrm>
          <a:prstGeom prst="rect">
            <a:avLst/>
          </a:prstGeom>
        </p:spPr>
      </p:pic>
      <p:pic>
        <p:nvPicPr>
          <p:cNvPr id="5" name="Picture 4"/>
          <p:cNvPicPr>
            <a:picLocks noChangeAspect="1"/>
          </p:cNvPicPr>
          <p:nvPr/>
        </p:nvPicPr>
        <p:blipFill>
          <a:blip r:embed="rId3"/>
          <a:stretch>
            <a:fillRect/>
          </a:stretch>
        </p:blipFill>
        <p:spPr>
          <a:xfrm>
            <a:off x="558935" y="3529554"/>
            <a:ext cx="5238750" cy="2857500"/>
          </a:xfrm>
          <a:prstGeom prst="rect">
            <a:avLst/>
          </a:prstGeom>
        </p:spPr>
      </p:pic>
      <p:sp>
        <p:nvSpPr>
          <p:cNvPr id="6" name="TextBox 5"/>
          <p:cNvSpPr txBox="1"/>
          <p:nvPr/>
        </p:nvSpPr>
        <p:spPr>
          <a:xfrm>
            <a:off x="914400" y="2237362"/>
            <a:ext cx="5085303" cy="1015663"/>
          </a:xfrm>
          <a:prstGeom prst="rect">
            <a:avLst/>
          </a:prstGeom>
          <a:noFill/>
        </p:spPr>
        <p:txBody>
          <a:bodyPr wrap="none" rtlCol="0">
            <a:spAutoFit/>
          </a:bodyPr>
          <a:lstStyle/>
          <a:p>
            <a:r>
              <a:rPr lang="en-US" sz="2000" dirty="0"/>
              <a:t>It would hit its target at up to 600 mph making </a:t>
            </a:r>
          </a:p>
          <a:p>
            <a:r>
              <a:rPr lang="en-US" sz="2000" dirty="0"/>
              <a:t>them nearly impossible to stop</a:t>
            </a:r>
          </a:p>
          <a:p>
            <a:r>
              <a:rPr lang="en-US" sz="2000" dirty="0"/>
              <a:t>Baka – Japanese for ‘fool’</a:t>
            </a:r>
          </a:p>
        </p:txBody>
      </p:sp>
    </p:spTree>
    <p:extLst>
      <p:ext uri="{BB962C8B-B14F-4D97-AF65-F5344CB8AC3E}">
        <p14:creationId xmlns:p14="http://schemas.microsoft.com/office/powerpoint/2010/main" val="411559119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Nuclear Question</a:t>
            </a:r>
          </a:p>
        </p:txBody>
      </p:sp>
      <p:sp>
        <p:nvSpPr>
          <p:cNvPr id="3" name="Content Placeholder 2"/>
          <p:cNvSpPr>
            <a:spLocks noGrp="1"/>
          </p:cNvSpPr>
          <p:nvPr>
            <p:ph idx="1"/>
          </p:nvPr>
        </p:nvSpPr>
        <p:spPr>
          <a:xfrm>
            <a:off x="1513948" y="2235126"/>
            <a:ext cx="9164103" cy="3735770"/>
          </a:xfrm>
        </p:spPr>
        <p:txBody>
          <a:bodyPr anchor="ctr">
            <a:normAutofit/>
          </a:bodyPr>
          <a:lstStyle/>
          <a:p>
            <a:r>
              <a:rPr lang="en-US" dirty="0">
                <a:solidFill>
                  <a:schemeClr val="tx1">
                    <a:lumMod val="85000"/>
                    <a:lumOff val="15000"/>
                  </a:schemeClr>
                </a:solidFill>
              </a:rPr>
              <a:t>American General MacArthur was put in charge of the invasion of mainland Japan.</a:t>
            </a:r>
          </a:p>
          <a:p>
            <a:r>
              <a:rPr lang="en-US" dirty="0">
                <a:solidFill>
                  <a:schemeClr val="tx1">
                    <a:lumMod val="85000"/>
                    <a:lumOff val="15000"/>
                  </a:schemeClr>
                </a:solidFill>
              </a:rPr>
              <a:t>Americans bombed Japan extensively making it look like the precursor to an invasion.</a:t>
            </a:r>
          </a:p>
          <a:p>
            <a:r>
              <a:rPr lang="en-US" dirty="0">
                <a:solidFill>
                  <a:schemeClr val="tx1">
                    <a:lumMod val="85000"/>
                    <a:lumOff val="15000"/>
                  </a:schemeClr>
                </a:solidFill>
              </a:rPr>
              <a:t>In fact President Truman had authorized the use of a new weapon – the Atomic Bomb.</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2269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2600" kern="1200">
                <a:solidFill>
                  <a:srgbClr val="FFFFFF"/>
                </a:solidFill>
                <a:latin typeface="+mj-lt"/>
                <a:ea typeface="+mj-ea"/>
                <a:cs typeface="+mj-cs"/>
              </a:rPr>
              <a:t>Trinity Test – First detonation of a nuclear device.  Detonated in July 1945 as part of the Manhattan Project.</a:t>
            </a:r>
            <a:br>
              <a:rPr lang="en-US" sz="2600" kern="1200">
                <a:solidFill>
                  <a:srgbClr val="FFFFFF"/>
                </a:solidFill>
                <a:latin typeface="+mj-lt"/>
                <a:ea typeface="+mj-ea"/>
                <a:cs typeface="+mj-cs"/>
              </a:rPr>
            </a:br>
            <a:r>
              <a:rPr lang="en-US" sz="2600" kern="1200">
                <a:solidFill>
                  <a:srgbClr val="FFFFFF"/>
                </a:solidFill>
                <a:latin typeface="+mj-lt"/>
                <a:ea typeface="+mj-ea"/>
                <a:cs typeface="+mj-cs"/>
              </a:rPr>
              <a:t>Explosive equivalent of 15,000 tons of TNT.</a:t>
            </a:r>
            <a:br>
              <a:rPr lang="en-US" sz="2600" kern="1200">
                <a:solidFill>
                  <a:srgbClr val="FFFFFF"/>
                </a:solidFill>
                <a:latin typeface="+mj-lt"/>
                <a:ea typeface="+mj-ea"/>
                <a:cs typeface="+mj-cs"/>
              </a:rPr>
            </a:br>
            <a:br>
              <a:rPr lang="en-US" sz="2600" kern="1200">
                <a:solidFill>
                  <a:srgbClr val="FFFFFF"/>
                </a:solidFill>
                <a:latin typeface="+mj-lt"/>
                <a:ea typeface="+mj-ea"/>
                <a:cs typeface="+mj-cs"/>
              </a:rPr>
            </a:br>
            <a:br>
              <a:rPr lang="en-US" sz="2600" kern="1200">
                <a:solidFill>
                  <a:srgbClr val="FFFFFF"/>
                </a:solidFill>
                <a:latin typeface="+mj-lt"/>
                <a:ea typeface="+mj-ea"/>
                <a:cs typeface="+mj-cs"/>
              </a:rPr>
            </a:br>
            <a:endParaRPr lang="en-US" sz="2600" kern="1200">
              <a:solidFill>
                <a:srgbClr val="FFFFFF"/>
              </a:solidFill>
              <a:latin typeface="+mj-lt"/>
              <a:ea typeface="+mj-ea"/>
              <a:cs typeface="+mj-cs"/>
            </a:endParaRPr>
          </a:p>
        </p:txBody>
      </p:sp>
      <p:pic>
        <p:nvPicPr>
          <p:cNvPr id="4" name="Content Placeholder 3"/>
          <p:cNvPicPr>
            <a:picLocks noGrp="1" noChangeAspect="1"/>
          </p:cNvPicPr>
          <p:nvPr>
            <p:ph idx="1"/>
          </p:nvPr>
        </p:nvPicPr>
        <p:blipFill>
          <a:blip r:embed="rId2"/>
          <a:stretch>
            <a:fillRect/>
          </a:stretch>
        </p:blipFill>
        <p:spPr>
          <a:xfrm>
            <a:off x="6291455" y="492573"/>
            <a:ext cx="4278279" cy="5880796"/>
          </a:xfrm>
          <a:prstGeom prst="rect">
            <a:avLst/>
          </a:prstGeom>
        </p:spPr>
      </p:pic>
    </p:spTree>
    <p:extLst>
      <p:ext uri="{BB962C8B-B14F-4D97-AF65-F5344CB8AC3E}">
        <p14:creationId xmlns:p14="http://schemas.microsoft.com/office/powerpoint/2010/main" val="299809074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Hiroshima and Nagasaki</a:t>
            </a:r>
          </a:p>
        </p:txBody>
      </p:sp>
      <p:sp>
        <p:nvSpPr>
          <p:cNvPr id="3" name="Content Placeholder 2"/>
          <p:cNvSpPr>
            <a:spLocks noGrp="1"/>
          </p:cNvSpPr>
          <p:nvPr>
            <p:ph idx="1"/>
          </p:nvPr>
        </p:nvSpPr>
        <p:spPr>
          <a:xfrm>
            <a:off x="1476626" y="2285996"/>
            <a:ext cx="9238748" cy="3959704"/>
          </a:xfrm>
        </p:spPr>
        <p:txBody>
          <a:bodyPr anchor="ctr">
            <a:normAutofit/>
          </a:bodyPr>
          <a:lstStyle/>
          <a:p>
            <a:r>
              <a:rPr lang="en-US" dirty="0">
                <a:solidFill>
                  <a:schemeClr val="tx1">
                    <a:lumMod val="85000"/>
                    <a:lumOff val="15000"/>
                  </a:schemeClr>
                </a:solidFill>
              </a:rPr>
              <a:t>On August 6, 1945 a specially equipped B-29 dropped an atomic bomb on Hiroshima, killing over 100,000 people.</a:t>
            </a:r>
          </a:p>
          <a:p>
            <a:r>
              <a:rPr lang="en-US" dirty="0">
                <a:solidFill>
                  <a:schemeClr val="tx1">
                    <a:lumMod val="85000"/>
                    <a:lumOff val="15000"/>
                  </a:schemeClr>
                </a:solidFill>
              </a:rPr>
              <a:t>On August 8</a:t>
            </a:r>
            <a:r>
              <a:rPr lang="en-US" baseline="30000" dirty="0">
                <a:solidFill>
                  <a:schemeClr val="tx1">
                    <a:lumMod val="85000"/>
                    <a:lumOff val="15000"/>
                  </a:schemeClr>
                </a:solidFill>
              </a:rPr>
              <a:t>th</a:t>
            </a:r>
            <a:r>
              <a:rPr lang="en-US" dirty="0">
                <a:solidFill>
                  <a:schemeClr val="tx1">
                    <a:lumMod val="85000"/>
                    <a:lumOff val="15000"/>
                  </a:schemeClr>
                </a:solidFill>
              </a:rPr>
              <a:t>, the USSR declared war on Japan.</a:t>
            </a:r>
          </a:p>
          <a:p>
            <a:r>
              <a:rPr lang="en-US" dirty="0">
                <a:solidFill>
                  <a:schemeClr val="tx1">
                    <a:lumMod val="85000"/>
                    <a:lumOff val="15000"/>
                  </a:schemeClr>
                </a:solidFill>
              </a:rPr>
              <a:t>On August 9</a:t>
            </a:r>
            <a:r>
              <a:rPr lang="en-US" baseline="30000" dirty="0">
                <a:solidFill>
                  <a:schemeClr val="tx1">
                    <a:lumMod val="85000"/>
                    <a:lumOff val="15000"/>
                  </a:schemeClr>
                </a:solidFill>
              </a:rPr>
              <a:t>th</a:t>
            </a:r>
            <a:r>
              <a:rPr lang="en-US" dirty="0">
                <a:solidFill>
                  <a:schemeClr val="tx1">
                    <a:lumMod val="85000"/>
                    <a:lumOff val="15000"/>
                  </a:schemeClr>
                </a:solidFill>
              </a:rPr>
              <a:t> a second bomb was dropped on Nagasaki killing 40,000 people.</a:t>
            </a:r>
          </a:p>
          <a:p>
            <a:r>
              <a:rPr lang="en-US" dirty="0">
                <a:solidFill>
                  <a:schemeClr val="tx1">
                    <a:lumMod val="85000"/>
                    <a:lumOff val="15000"/>
                  </a:schemeClr>
                </a:solidFill>
              </a:rPr>
              <a:t>August 10</a:t>
            </a:r>
            <a:r>
              <a:rPr lang="en-US" baseline="30000" dirty="0">
                <a:solidFill>
                  <a:schemeClr val="tx1">
                    <a:lumMod val="85000"/>
                    <a:lumOff val="15000"/>
                  </a:schemeClr>
                </a:solidFill>
              </a:rPr>
              <a:t>th</a:t>
            </a:r>
            <a:r>
              <a:rPr lang="en-US" dirty="0">
                <a:solidFill>
                  <a:schemeClr val="tx1">
                    <a:lumMod val="85000"/>
                    <a:lumOff val="15000"/>
                  </a:schemeClr>
                </a:solidFill>
              </a:rPr>
              <a:t> the Japanese government surrendered to the Allies.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7844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98361" y="579133"/>
            <a:ext cx="9795277" cy="5811838"/>
          </a:xfrm>
          <a:prstGeom prst="rect">
            <a:avLst/>
          </a:prstGeom>
        </p:spPr>
      </p:pic>
    </p:spTree>
    <p:extLst>
      <p:ext uri="{BB962C8B-B14F-4D97-AF65-F5344CB8AC3E}">
        <p14:creationId xmlns:p14="http://schemas.microsoft.com/office/powerpoint/2010/main" val="142697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693FA-02C8-4A7D-8E02-9AF792796780}"/>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endParaRPr lang="en-US" sz="5200" kern="120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1FA58D23-05FE-43E7-89E3-BDC826338CE8}"/>
              </a:ext>
            </a:extLst>
          </p:cNvPr>
          <p:cNvPicPr>
            <a:picLocks noChangeAspect="1"/>
          </p:cNvPicPr>
          <p:nvPr/>
        </p:nvPicPr>
        <p:blipFill rotWithShape="1">
          <a:blip r:embed="rId2"/>
          <a:srcRect t="13786" r="-2" b="19176"/>
          <a:stretch/>
        </p:blipFill>
        <p:spPr>
          <a:xfrm>
            <a:off x="198741" y="1598685"/>
            <a:ext cx="5803323" cy="3890357"/>
          </a:xfrm>
          <a:prstGeom prst="rect">
            <a:avLst/>
          </a:prstGeom>
        </p:spPr>
      </p:pic>
      <p:pic>
        <p:nvPicPr>
          <p:cNvPr id="4" name="Content Placeholder 3">
            <a:extLst>
              <a:ext uri="{FF2B5EF4-FFF2-40B4-BE49-F238E27FC236}">
                <a16:creationId xmlns:a16="http://schemas.microsoft.com/office/drawing/2014/main" id="{138F5BFC-61B2-4BB1-A915-E0B0BF07C3D1}"/>
              </a:ext>
            </a:extLst>
          </p:cNvPr>
          <p:cNvPicPr>
            <a:picLocks noGrp="1" noChangeAspect="1"/>
          </p:cNvPicPr>
          <p:nvPr>
            <p:ph idx="1"/>
          </p:nvPr>
        </p:nvPicPr>
        <p:blipFill rotWithShape="1">
          <a:blip r:embed="rId3"/>
          <a:srcRect t="13900" r="-2" b="34648"/>
          <a:stretch/>
        </p:blipFill>
        <p:spPr>
          <a:xfrm>
            <a:off x="6189936" y="1598685"/>
            <a:ext cx="5803323" cy="3890357"/>
          </a:xfrm>
          <a:prstGeom prst="rect">
            <a:avLst/>
          </a:prstGeom>
        </p:spPr>
      </p:pic>
    </p:spTree>
    <p:extLst>
      <p:ext uri="{BB962C8B-B14F-4D97-AF65-F5344CB8AC3E}">
        <p14:creationId xmlns:p14="http://schemas.microsoft.com/office/powerpoint/2010/main" val="20405455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71110" y="228518"/>
            <a:ext cx="8249779" cy="6434828"/>
          </a:xfrm>
          <a:prstGeom prst="rect">
            <a:avLst/>
          </a:prstGeom>
        </p:spPr>
      </p:pic>
    </p:spTree>
    <p:extLst>
      <p:ext uri="{BB962C8B-B14F-4D97-AF65-F5344CB8AC3E}">
        <p14:creationId xmlns:p14="http://schemas.microsoft.com/office/powerpoint/2010/main" val="24429018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54750" y="817123"/>
            <a:ext cx="10082499" cy="5305915"/>
          </a:xfrm>
          <a:prstGeom prst="rect">
            <a:avLst/>
          </a:prstGeom>
        </p:spPr>
      </p:pic>
    </p:spTree>
    <p:extLst>
      <p:ext uri="{BB962C8B-B14F-4D97-AF65-F5344CB8AC3E}">
        <p14:creationId xmlns:p14="http://schemas.microsoft.com/office/powerpoint/2010/main" val="6789655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99025" y="579134"/>
            <a:ext cx="9793949" cy="5512594"/>
          </a:xfrm>
          <a:prstGeom prst="rect">
            <a:avLst/>
          </a:prstGeom>
        </p:spPr>
      </p:pic>
    </p:spTree>
    <p:extLst>
      <p:ext uri="{BB962C8B-B14F-4D97-AF65-F5344CB8AC3E}">
        <p14:creationId xmlns:p14="http://schemas.microsoft.com/office/powerpoint/2010/main" val="11035815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C780C0-62F5-4A29-8920-BF54AEB5E893}"/>
              </a:ext>
            </a:extLst>
          </p:cNvPr>
          <p:cNvPicPr>
            <a:picLocks noChangeAspect="1"/>
          </p:cNvPicPr>
          <p:nvPr/>
        </p:nvPicPr>
        <p:blipFill rotWithShape="1">
          <a:blip r:embed="rId2"/>
          <a:srcRect t="24693" r="9093" b="10562"/>
          <a:stretch/>
        </p:blipFill>
        <p:spPr>
          <a:xfrm>
            <a:off x="4412459" y="1146826"/>
            <a:ext cx="7538816" cy="5369168"/>
          </a:xfrm>
          <a:prstGeom prst="rect">
            <a:avLst/>
          </a:prstGeom>
        </p:spPr>
      </p:pic>
      <p:sp>
        <p:nvSpPr>
          <p:cNvPr id="18" name="Freeform: Shape 17">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7D4BE2-99E5-461A-A0FC-752E772CD65D}"/>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en-US" sz="5400"/>
              <a:t>Ethical Dimension</a:t>
            </a:r>
          </a:p>
        </p:txBody>
      </p:sp>
      <p:sp>
        <p:nvSpPr>
          <p:cNvPr id="8" name="Content Placeholder 7">
            <a:extLst>
              <a:ext uri="{FF2B5EF4-FFF2-40B4-BE49-F238E27FC236}">
                <a16:creationId xmlns:a16="http://schemas.microsoft.com/office/drawing/2014/main" id="{8E164227-B4A5-4CDF-94A4-527F1FF969FD}"/>
              </a:ext>
            </a:extLst>
          </p:cNvPr>
          <p:cNvSpPr>
            <a:spLocks noGrp="1"/>
          </p:cNvSpPr>
          <p:nvPr>
            <p:ph idx="1"/>
          </p:nvPr>
        </p:nvSpPr>
        <p:spPr>
          <a:xfrm>
            <a:off x="804672" y="2726652"/>
            <a:ext cx="3205463" cy="1155525"/>
          </a:xfrm>
        </p:spPr>
        <p:txBody>
          <a:bodyPr vert="horz" lIns="91440" tIns="45720" rIns="91440" bIns="45720" rtlCol="0" anchor="t">
            <a:normAutofit/>
          </a:bodyPr>
          <a:lstStyle/>
          <a:p>
            <a:pPr marL="0" indent="0">
              <a:buNone/>
            </a:pPr>
            <a:r>
              <a:rPr lang="en-US" sz="2000"/>
              <a:t>Can the American’s decision to drop the bombs on Japan still be justified today?</a:t>
            </a:r>
          </a:p>
        </p:txBody>
      </p:sp>
    </p:spTree>
    <p:extLst>
      <p:ext uri="{BB962C8B-B14F-4D97-AF65-F5344CB8AC3E}">
        <p14:creationId xmlns:p14="http://schemas.microsoft.com/office/powerpoint/2010/main" val="901839543"/>
      </p:ext>
    </p:extLst>
  </p:cSld>
  <p:clrMapOvr>
    <a:overrideClrMapping bg1="dk1" tx1="lt1" bg2="dk2" tx2="lt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634646"/>
            <a:ext cx="10515600" cy="1017148"/>
          </a:xfrm>
        </p:spPr>
        <p:txBody>
          <a:bodyPr>
            <a:normAutofit fontScale="90000"/>
          </a:bodyPr>
          <a:lstStyle/>
          <a:p>
            <a:r>
              <a:rPr lang="en-US" dirty="0"/>
              <a:t>General MacArthur receives the surrender from the Japanese aboard the USS Missouri </a:t>
            </a:r>
          </a:p>
        </p:txBody>
      </p:sp>
      <p:pic>
        <p:nvPicPr>
          <p:cNvPr id="4" name="Content Placeholder 3"/>
          <p:cNvPicPr>
            <a:picLocks noGrp="1" noChangeAspect="1"/>
          </p:cNvPicPr>
          <p:nvPr>
            <p:ph idx="1"/>
          </p:nvPr>
        </p:nvPicPr>
        <p:blipFill>
          <a:blip r:embed="rId2"/>
          <a:stretch>
            <a:fillRect/>
          </a:stretch>
        </p:blipFill>
        <p:spPr>
          <a:xfrm>
            <a:off x="2678145" y="209482"/>
            <a:ext cx="6835707" cy="5425164"/>
          </a:xfrm>
          <a:prstGeom prst="rect">
            <a:avLst/>
          </a:prstGeom>
        </p:spPr>
      </p:pic>
    </p:spTree>
    <p:extLst>
      <p:ext uri="{BB962C8B-B14F-4D97-AF65-F5344CB8AC3E}">
        <p14:creationId xmlns:p14="http://schemas.microsoft.com/office/powerpoint/2010/main" val="22944204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EB87-8B6C-4016-8182-23A1786C7248}"/>
              </a:ext>
            </a:extLst>
          </p:cNvPr>
          <p:cNvSpPr>
            <a:spLocks noGrp="1"/>
          </p:cNvSpPr>
          <p:nvPr>
            <p:ph type="title"/>
          </p:nvPr>
        </p:nvSpPr>
        <p:spPr/>
        <p:txBody>
          <a:bodyPr/>
          <a:lstStyle/>
          <a:p>
            <a:r>
              <a:rPr lang="en-US" dirty="0"/>
              <a:t>Works Cited:</a:t>
            </a:r>
          </a:p>
        </p:txBody>
      </p:sp>
      <p:sp>
        <p:nvSpPr>
          <p:cNvPr id="3" name="Content Placeholder 2">
            <a:extLst>
              <a:ext uri="{FF2B5EF4-FFF2-40B4-BE49-F238E27FC236}">
                <a16:creationId xmlns:a16="http://schemas.microsoft.com/office/drawing/2014/main" id="{7F7DC46F-F1CB-4681-A258-B3C82C4F1B7E}"/>
              </a:ext>
            </a:extLst>
          </p:cNvPr>
          <p:cNvSpPr>
            <a:spLocks noGrp="1"/>
          </p:cNvSpPr>
          <p:nvPr>
            <p:ph idx="1"/>
          </p:nvPr>
        </p:nvSpPr>
        <p:spPr/>
        <p:txBody>
          <a:bodyPr>
            <a:normAutofit lnSpcReduction="10000"/>
          </a:bodyPr>
          <a:lstStyle/>
          <a:p>
            <a:pPr marL="0" indent="0">
              <a:buNone/>
            </a:pPr>
            <a:r>
              <a:rPr lang="en-US" dirty="0">
                <a:hlinkClick r:id="rId2"/>
              </a:rPr>
              <a:t>https://www.warmuseum.ca</a:t>
            </a:r>
            <a:endParaRPr lang="en-US" dirty="0"/>
          </a:p>
          <a:p>
            <a:pPr marL="0" indent="0">
              <a:buNone/>
            </a:pPr>
            <a:endParaRPr lang="en-US" dirty="0"/>
          </a:p>
          <a:p>
            <a:pPr marL="0" indent="0">
              <a:buNone/>
            </a:pPr>
            <a:r>
              <a:rPr lang="en-US" dirty="0">
                <a:hlinkClick r:id="rId3"/>
              </a:rPr>
              <a:t>https://www.britannica.com</a:t>
            </a:r>
            <a:endParaRPr lang="en-US" dirty="0"/>
          </a:p>
          <a:p>
            <a:pPr marL="0" indent="0">
              <a:buNone/>
            </a:pPr>
            <a:endParaRPr lang="en-US" dirty="0"/>
          </a:p>
          <a:p>
            <a:pPr marL="0" indent="0">
              <a:buNone/>
            </a:pPr>
            <a:r>
              <a:rPr lang="en-US" dirty="0">
                <a:hlinkClick r:id="rId4"/>
              </a:rPr>
              <a:t>https://www.thecanadianencyclopedia.ca</a:t>
            </a:r>
            <a:endParaRPr lang="en-US" dirty="0"/>
          </a:p>
          <a:p>
            <a:pPr marL="0" indent="0">
              <a:buNone/>
            </a:pPr>
            <a:endParaRPr lang="en-US" dirty="0"/>
          </a:p>
          <a:p>
            <a:pPr marL="0" indent="0">
              <a:buNone/>
            </a:pPr>
            <a:r>
              <a:rPr lang="en-US" dirty="0">
                <a:hlinkClick r:id="rId5"/>
              </a:rPr>
              <a:t>https://www.nationalww2museum.org</a:t>
            </a:r>
            <a:endParaRPr lang="en-US" dirty="0"/>
          </a:p>
          <a:p>
            <a:pPr marL="0" indent="0">
              <a:buNone/>
            </a:pPr>
            <a:endParaRPr lang="en-US" dirty="0"/>
          </a:p>
          <a:p>
            <a:pPr marL="0" indent="0">
              <a:buNone/>
            </a:pPr>
            <a:r>
              <a:rPr lang="en-US" i="1" dirty="0"/>
              <a:t>Ordinary Men  By: </a:t>
            </a:r>
            <a:r>
              <a:rPr lang="en-US" dirty="0"/>
              <a:t>Christopher Browning</a:t>
            </a:r>
          </a:p>
        </p:txBody>
      </p:sp>
    </p:spTree>
    <p:extLst>
      <p:ext uri="{BB962C8B-B14F-4D97-AF65-F5344CB8AC3E}">
        <p14:creationId xmlns:p14="http://schemas.microsoft.com/office/powerpoint/2010/main" val="21238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D07AF-EFE4-47C5-A8FD-DA6BF9D5CE9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BD33CBF-90CA-481C-AA85-F122785892EE}"/>
              </a:ext>
            </a:extLst>
          </p:cNvPr>
          <p:cNvPicPr>
            <a:picLocks noGrp="1" noChangeAspect="1"/>
          </p:cNvPicPr>
          <p:nvPr>
            <p:ph idx="1"/>
          </p:nvPr>
        </p:nvPicPr>
        <p:blipFill>
          <a:blip r:embed="rId2"/>
          <a:stretch>
            <a:fillRect/>
          </a:stretch>
        </p:blipFill>
        <p:spPr>
          <a:xfrm>
            <a:off x="3705008" y="26594"/>
            <a:ext cx="4781983" cy="6831406"/>
          </a:xfrm>
          <a:prstGeom prst="rect">
            <a:avLst/>
          </a:prstGeom>
        </p:spPr>
      </p:pic>
    </p:spTree>
    <p:extLst>
      <p:ext uri="{BB962C8B-B14F-4D97-AF65-F5344CB8AC3E}">
        <p14:creationId xmlns:p14="http://schemas.microsoft.com/office/powerpoint/2010/main" val="2029712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9432C-B900-4085-9D03-19D98548115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Review: How did we get here?</a:t>
            </a:r>
          </a:p>
        </p:txBody>
      </p:sp>
      <p:pic>
        <p:nvPicPr>
          <p:cNvPr id="4" name="Content Placeholder 3">
            <a:extLst>
              <a:ext uri="{FF2B5EF4-FFF2-40B4-BE49-F238E27FC236}">
                <a16:creationId xmlns:a16="http://schemas.microsoft.com/office/drawing/2014/main" id="{4F4DD800-FF87-4FB4-8925-A2EF67CF0AED}"/>
              </a:ext>
            </a:extLst>
          </p:cNvPr>
          <p:cNvPicPr>
            <a:picLocks noGrp="1" noChangeAspect="1"/>
          </p:cNvPicPr>
          <p:nvPr>
            <p:ph idx="1"/>
          </p:nvPr>
        </p:nvPicPr>
        <p:blipFill>
          <a:blip r:embed="rId2"/>
          <a:stretch>
            <a:fillRect/>
          </a:stretch>
        </p:blipFill>
        <p:spPr>
          <a:xfrm>
            <a:off x="5247335" y="961812"/>
            <a:ext cx="4770729" cy="4930987"/>
          </a:xfrm>
          <a:prstGeom prst="rect">
            <a:avLst/>
          </a:prstGeom>
        </p:spPr>
      </p:pic>
    </p:spTree>
    <p:extLst>
      <p:ext uri="{BB962C8B-B14F-4D97-AF65-F5344CB8AC3E}">
        <p14:creationId xmlns:p14="http://schemas.microsoft.com/office/powerpoint/2010/main" val="810587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F633-F83C-47CA-9EBB-3810E48D3632}"/>
              </a:ext>
            </a:extLst>
          </p:cNvPr>
          <p:cNvSpPr>
            <a:spLocks noGrp="1"/>
          </p:cNvSpPr>
          <p:nvPr>
            <p:ph type="title"/>
          </p:nvPr>
        </p:nvSpPr>
        <p:spPr/>
        <p:txBody>
          <a:bodyPr/>
          <a:lstStyle/>
          <a:p>
            <a:r>
              <a:rPr lang="en-US" dirty="0"/>
              <a:t>Invasion of France</a:t>
            </a:r>
          </a:p>
        </p:txBody>
      </p:sp>
      <p:sp>
        <p:nvSpPr>
          <p:cNvPr id="3" name="Content Placeholder 2">
            <a:extLst>
              <a:ext uri="{FF2B5EF4-FFF2-40B4-BE49-F238E27FC236}">
                <a16:creationId xmlns:a16="http://schemas.microsoft.com/office/drawing/2014/main" id="{4DE6F9D9-C990-4838-A710-72B762189052}"/>
              </a:ext>
            </a:extLst>
          </p:cNvPr>
          <p:cNvSpPr>
            <a:spLocks noGrp="1"/>
          </p:cNvSpPr>
          <p:nvPr>
            <p:ph idx="1"/>
          </p:nvPr>
        </p:nvSpPr>
        <p:spPr/>
        <p:txBody>
          <a:bodyPr/>
          <a:lstStyle/>
          <a:p>
            <a:r>
              <a:rPr lang="en-US" dirty="0"/>
              <a:t>The Maginot Line</a:t>
            </a:r>
          </a:p>
          <a:p>
            <a:r>
              <a:rPr lang="en-US" dirty="0"/>
              <a:t>Constructed to defend</a:t>
            </a:r>
          </a:p>
          <a:p>
            <a:pPr marL="0" indent="0">
              <a:buNone/>
            </a:pPr>
            <a:r>
              <a:rPr lang="en-US" dirty="0"/>
              <a:t>   against German</a:t>
            </a:r>
          </a:p>
          <a:p>
            <a:pPr marL="0" indent="0">
              <a:buNone/>
            </a:pPr>
            <a:r>
              <a:rPr lang="en-US" dirty="0"/>
              <a:t>  aggression</a:t>
            </a:r>
          </a:p>
        </p:txBody>
      </p:sp>
      <p:sp>
        <p:nvSpPr>
          <p:cNvPr id="4" name="TextBox 3">
            <a:extLst>
              <a:ext uri="{FF2B5EF4-FFF2-40B4-BE49-F238E27FC236}">
                <a16:creationId xmlns:a16="http://schemas.microsoft.com/office/drawing/2014/main" id="{9AADE19E-C88C-4E97-AAC5-FCA22C324D2B}"/>
              </a:ext>
            </a:extLst>
          </p:cNvPr>
          <p:cNvSpPr txBox="1"/>
          <p:nvPr/>
        </p:nvSpPr>
        <p:spPr>
          <a:xfrm>
            <a:off x="984739" y="6176963"/>
            <a:ext cx="1229824" cy="369332"/>
          </a:xfrm>
          <a:prstGeom prst="rect">
            <a:avLst/>
          </a:prstGeom>
          <a:noFill/>
        </p:spPr>
        <p:txBody>
          <a:bodyPr wrap="none" rtlCol="0">
            <a:spAutoFit/>
          </a:bodyPr>
          <a:lstStyle/>
          <a:p>
            <a:r>
              <a:rPr lang="en-US" dirty="0"/>
              <a:t>Ep. 2 24:50</a:t>
            </a:r>
          </a:p>
        </p:txBody>
      </p:sp>
      <p:pic>
        <p:nvPicPr>
          <p:cNvPr id="5" name="Picture 4">
            <a:extLst>
              <a:ext uri="{FF2B5EF4-FFF2-40B4-BE49-F238E27FC236}">
                <a16:creationId xmlns:a16="http://schemas.microsoft.com/office/drawing/2014/main" id="{4286D5DD-7D09-41C6-9700-F07AD18F0766}"/>
              </a:ext>
            </a:extLst>
          </p:cNvPr>
          <p:cNvPicPr>
            <a:picLocks noChangeAspect="1"/>
          </p:cNvPicPr>
          <p:nvPr/>
        </p:nvPicPr>
        <p:blipFill>
          <a:blip r:embed="rId2"/>
          <a:stretch>
            <a:fillRect/>
          </a:stretch>
        </p:blipFill>
        <p:spPr>
          <a:xfrm>
            <a:off x="4835769" y="1344857"/>
            <a:ext cx="6371492" cy="5074438"/>
          </a:xfrm>
          <a:prstGeom prst="rect">
            <a:avLst/>
          </a:prstGeom>
        </p:spPr>
      </p:pic>
    </p:spTree>
    <p:extLst>
      <p:ext uri="{BB962C8B-B14F-4D97-AF65-F5344CB8AC3E}">
        <p14:creationId xmlns:p14="http://schemas.microsoft.com/office/powerpoint/2010/main" val="2980975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7BE7BD-AD6C-4B56-AB11-1D5C5EC41365}"/>
              </a:ext>
            </a:extLst>
          </p:cNvPr>
          <p:cNvPicPr>
            <a:picLocks noGrp="1" noChangeAspect="1"/>
          </p:cNvPicPr>
          <p:nvPr>
            <p:ph idx="1"/>
          </p:nvPr>
        </p:nvPicPr>
        <p:blipFill rotWithShape="1">
          <a:blip r:embed="rId2"/>
          <a:srcRect t="14790" b="339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0590C5-B842-45B0-B089-B8BEFEAF580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endParaRPr lang="en-US" sz="360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653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DB3F0EA-0464-4098-A9BD-17E05A6F5C48}"/>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Invasion of France</a:t>
            </a:r>
          </a:p>
        </p:txBody>
      </p:sp>
      <p:sp>
        <p:nvSpPr>
          <p:cNvPr id="3" name="Content Placeholder 2">
            <a:extLst>
              <a:ext uri="{FF2B5EF4-FFF2-40B4-BE49-F238E27FC236}">
                <a16:creationId xmlns:a16="http://schemas.microsoft.com/office/drawing/2014/main" id="{FF4BC5E0-AFD3-43D9-8FA3-39857A5072DA}"/>
              </a:ext>
            </a:extLst>
          </p:cNvPr>
          <p:cNvSpPr>
            <a:spLocks noGrp="1"/>
          </p:cNvSpPr>
          <p:nvPr>
            <p:ph idx="1"/>
          </p:nvPr>
        </p:nvSpPr>
        <p:spPr>
          <a:xfrm>
            <a:off x="1957987" y="2431765"/>
            <a:ext cx="8276026" cy="3320031"/>
          </a:xfrm>
        </p:spPr>
        <p:txBody>
          <a:bodyPr anchor="ctr">
            <a:normAutofit/>
          </a:bodyPr>
          <a:lstStyle/>
          <a:p>
            <a:r>
              <a:rPr lang="en-US" sz="3200" dirty="0">
                <a:solidFill>
                  <a:schemeClr val="tx1">
                    <a:lumMod val="85000"/>
                    <a:lumOff val="15000"/>
                  </a:schemeClr>
                </a:solidFill>
              </a:rPr>
              <a:t>Blitzkrieg perfected</a:t>
            </a:r>
          </a:p>
          <a:p>
            <a:r>
              <a:rPr lang="en-US" sz="3200" dirty="0">
                <a:solidFill>
                  <a:schemeClr val="tx1">
                    <a:lumMod val="85000"/>
                    <a:lumOff val="15000"/>
                  </a:schemeClr>
                </a:solidFill>
              </a:rPr>
              <a:t>Germany was able to get into France and behind Allied units by travelling through the Ardennes Forest.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28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907A8B-33A3-487F-8480-776B6FB57B91}"/>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Invasion of France</a:t>
            </a:r>
          </a:p>
        </p:txBody>
      </p:sp>
      <p:sp>
        <p:nvSpPr>
          <p:cNvPr id="3" name="Content Placeholder 2">
            <a:extLst>
              <a:ext uri="{FF2B5EF4-FFF2-40B4-BE49-F238E27FC236}">
                <a16:creationId xmlns:a16="http://schemas.microsoft.com/office/drawing/2014/main" id="{4DA62996-884A-46B8-857D-60573B89B09A}"/>
              </a:ext>
            </a:extLst>
          </p:cNvPr>
          <p:cNvSpPr>
            <a:spLocks noGrp="1"/>
          </p:cNvSpPr>
          <p:nvPr>
            <p:ph idx="1"/>
          </p:nvPr>
        </p:nvSpPr>
        <p:spPr>
          <a:xfrm>
            <a:off x="1137036" y="1853267"/>
            <a:ext cx="9891891" cy="4267615"/>
          </a:xfrm>
        </p:spPr>
        <p:txBody>
          <a:bodyPr anchor="ctr">
            <a:normAutofit/>
          </a:bodyPr>
          <a:lstStyle/>
          <a:p>
            <a:r>
              <a:rPr lang="en-US" dirty="0">
                <a:solidFill>
                  <a:schemeClr val="tx1">
                    <a:lumMod val="85000"/>
                    <a:lumOff val="15000"/>
                  </a:schemeClr>
                </a:solidFill>
              </a:rPr>
              <a:t>France’s standing army of 800,000 men was seen as one of the most formidable in Europe, though it relied heavily of WW1 tactics and the Maginot Line.</a:t>
            </a:r>
          </a:p>
          <a:p>
            <a:r>
              <a:rPr lang="en-US" dirty="0">
                <a:solidFill>
                  <a:schemeClr val="tx1">
                    <a:lumMod val="85000"/>
                    <a:lumOff val="15000"/>
                  </a:schemeClr>
                </a:solidFill>
              </a:rPr>
              <a:t>More than 2/3 of the German army was sent through the Ardennes Forest (~1.5 million men and ~1,500 tanks).  This was the weakest section of the Allied front.</a:t>
            </a:r>
          </a:p>
          <a:p>
            <a:r>
              <a:rPr lang="en-US" dirty="0">
                <a:solidFill>
                  <a:schemeClr val="tx1">
                    <a:lumMod val="85000"/>
                    <a:lumOff val="15000"/>
                  </a:schemeClr>
                </a:solidFill>
              </a:rPr>
              <a:t>Germany forces moving through the Netherlands were outnumbered but won a quick victory, exposing the outdated tactics of the Dutch defenders.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576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E686BB-0396-422B-9684-6A255AAF6055}"/>
              </a:ext>
            </a:extLst>
          </p:cNvPr>
          <p:cNvPicPr>
            <a:picLocks noGrp="1" noChangeAspect="1"/>
          </p:cNvPicPr>
          <p:nvPr>
            <p:ph idx="1"/>
          </p:nvPr>
        </p:nvPicPr>
        <p:blipFill rotWithShape="1">
          <a:blip r:embed="rId2"/>
          <a:srcRect t="18141" b="5846"/>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E24F9-1CB8-4DAA-8534-9BDD8A4F3CA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Rotterdam was accidentally bombed in 1940</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262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ADE2999-078D-4758-A47E-7F1D5C50635F}"/>
              </a:ext>
            </a:extLst>
          </p:cNvPr>
          <p:cNvSpPr>
            <a:spLocks noGrp="1"/>
          </p:cNvSpPr>
          <p:nvPr>
            <p:ph type="title"/>
          </p:nvPr>
        </p:nvSpPr>
        <p:spPr>
          <a:xfrm>
            <a:off x="1137034" y="609600"/>
            <a:ext cx="4784796" cy="1330840"/>
          </a:xfrm>
        </p:spPr>
        <p:txBody>
          <a:bodyPr>
            <a:normAutofit/>
          </a:bodyPr>
          <a:lstStyle/>
          <a:p>
            <a:r>
              <a:rPr lang="en-US" dirty="0"/>
              <a:t>Invasion of France</a:t>
            </a:r>
          </a:p>
        </p:txBody>
      </p:sp>
      <p:sp>
        <p:nvSpPr>
          <p:cNvPr id="3" name="Content Placeholder 2">
            <a:extLst>
              <a:ext uri="{FF2B5EF4-FFF2-40B4-BE49-F238E27FC236}">
                <a16:creationId xmlns:a16="http://schemas.microsoft.com/office/drawing/2014/main" id="{BE327794-8278-4CD2-A9FD-26B8492D162D}"/>
              </a:ext>
            </a:extLst>
          </p:cNvPr>
          <p:cNvSpPr>
            <a:spLocks noGrp="1"/>
          </p:cNvSpPr>
          <p:nvPr>
            <p:ph idx="1"/>
          </p:nvPr>
        </p:nvSpPr>
        <p:spPr>
          <a:xfrm>
            <a:off x="1137034" y="2194102"/>
            <a:ext cx="4438036" cy="3908585"/>
          </a:xfrm>
        </p:spPr>
        <p:txBody>
          <a:bodyPr>
            <a:normAutofit/>
          </a:bodyPr>
          <a:lstStyle/>
          <a:p>
            <a:r>
              <a:rPr lang="en-US" sz="2000"/>
              <a:t>After debate in the House of Commons about the fall of Norway and the Netherlands, Prime Minister Chamberlain resigned and was succeeded by Winston Churchill.</a:t>
            </a:r>
          </a:p>
        </p:txBody>
      </p:sp>
      <p:pic>
        <p:nvPicPr>
          <p:cNvPr id="4" name="Picture 3">
            <a:extLst>
              <a:ext uri="{FF2B5EF4-FFF2-40B4-BE49-F238E27FC236}">
                <a16:creationId xmlns:a16="http://schemas.microsoft.com/office/drawing/2014/main" id="{9D678909-2083-4C05-8601-5642B6842B47}"/>
              </a:ext>
            </a:extLst>
          </p:cNvPr>
          <p:cNvPicPr>
            <a:picLocks noChangeAspect="1"/>
          </p:cNvPicPr>
          <p:nvPr/>
        </p:nvPicPr>
        <p:blipFill>
          <a:blip r:embed="rId2"/>
          <a:stretch>
            <a:fillRect/>
          </a:stretch>
        </p:blipFill>
        <p:spPr>
          <a:xfrm>
            <a:off x="7154746" y="717012"/>
            <a:ext cx="4189377" cy="5446191"/>
          </a:xfrm>
          <a:prstGeom prst="rect">
            <a:avLst/>
          </a:prstGeom>
        </p:spPr>
      </p:pic>
    </p:spTree>
    <p:extLst>
      <p:ext uri="{BB962C8B-B14F-4D97-AF65-F5344CB8AC3E}">
        <p14:creationId xmlns:p14="http://schemas.microsoft.com/office/powerpoint/2010/main" val="2688178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568EBA-8A89-4769-8F20-45BED889A4C9}"/>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Invasion of France</a:t>
            </a:r>
          </a:p>
        </p:txBody>
      </p:sp>
      <p:sp>
        <p:nvSpPr>
          <p:cNvPr id="3" name="Content Placeholder 2">
            <a:extLst>
              <a:ext uri="{FF2B5EF4-FFF2-40B4-BE49-F238E27FC236}">
                <a16:creationId xmlns:a16="http://schemas.microsoft.com/office/drawing/2014/main" id="{6401E897-3C26-4E32-B637-E2F6DABE0F8B}"/>
              </a:ext>
            </a:extLst>
          </p:cNvPr>
          <p:cNvSpPr>
            <a:spLocks noGrp="1"/>
          </p:cNvSpPr>
          <p:nvPr>
            <p:ph idx="1"/>
          </p:nvPr>
        </p:nvSpPr>
        <p:spPr>
          <a:xfrm>
            <a:off x="1137034" y="1647994"/>
            <a:ext cx="9917930" cy="4575524"/>
          </a:xfrm>
        </p:spPr>
        <p:txBody>
          <a:bodyPr anchor="ctr">
            <a:normAutofit/>
          </a:bodyPr>
          <a:lstStyle/>
          <a:p>
            <a:r>
              <a:rPr lang="en-US" dirty="0">
                <a:solidFill>
                  <a:schemeClr val="tx1">
                    <a:lumMod val="85000"/>
                    <a:lumOff val="15000"/>
                  </a:schemeClr>
                </a:solidFill>
              </a:rPr>
              <a:t>The main German army group was lead by German General Heinz </a:t>
            </a:r>
            <a:r>
              <a:rPr lang="en-US" dirty="0" err="1">
                <a:solidFill>
                  <a:schemeClr val="tx1">
                    <a:lumMod val="85000"/>
                    <a:lumOff val="15000"/>
                  </a:schemeClr>
                </a:solidFill>
              </a:rPr>
              <a:t>Guderian</a:t>
            </a:r>
            <a:r>
              <a:rPr lang="en-US" dirty="0">
                <a:solidFill>
                  <a:schemeClr val="tx1">
                    <a:lumMod val="85000"/>
                    <a:lumOff val="15000"/>
                  </a:schemeClr>
                </a:solidFill>
              </a:rPr>
              <a:t>.</a:t>
            </a:r>
          </a:p>
          <a:p>
            <a:r>
              <a:rPr lang="en-US" dirty="0">
                <a:solidFill>
                  <a:schemeClr val="tx1">
                    <a:lumMod val="85000"/>
                    <a:lumOff val="15000"/>
                  </a:schemeClr>
                </a:solidFill>
              </a:rPr>
              <a:t>His forces burst through the Ardennes and supported by German dive bombers cut through the French defenders at Sedan.</a:t>
            </a:r>
          </a:p>
          <a:p>
            <a:r>
              <a:rPr lang="en-US" dirty="0">
                <a:solidFill>
                  <a:schemeClr val="tx1">
                    <a:lumMod val="85000"/>
                    <a:lumOff val="15000"/>
                  </a:schemeClr>
                </a:solidFill>
              </a:rPr>
              <a:t>His forces were able to secure a river crossing and on May 15, 1940 broke through the French lines and turned west to the English channel.</a:t>
            </a:r>
          </a:p>
          <a:p>
            <a:r>
              <a:rPr lang="en-US" dirty="0">
                <a:solidFill>
                  <a:schemeClr val="tx1">
                    <a:lumMod val="85000"/>
                    <a:lumOff val="15000"/>
                  </a:schemeClr>
                </a:solidFill>
              </a:rPr>
              <a:t>German forces cut off the Allied troops who headed for the ports of Calais and Dunkirk.</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90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EEDC-9F4D-4321-A605-96407864C3C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C5E23CD-DFEC-4834-BD8B-8AFA137EF5E4}"/>
              </a:ext>
            </a:extLst>
          </p:cNvPr>
          <p:cNvPicPr>
            <a:picLocks noGrp="1" noChangeAspect="1"/>
          </p:cNvPicPr>
          <p:nvPr>
            <p:ph idx="1"/>
          </p:nvPr>
        </p:nvPicPr>
        <p:blipFill>
          <a:blip r:embed="rId2"/>
          <a:stretch>
            <a:fillRect/>
          </a:stretch>
        </p:blipFill>
        <p:spPr>
          <a:xfrm>
            <a:off x="2223519" y="340518"/>
            <a:ext cx="7744961" cy="6176963"/>
          </a:xfrm>
          <a:prstGeom prst="rect">
            <a:avLst/>
          </a:prstGeom>
        </p:spPr>
      </p:pic>
    </p:spTree>
    <p:extLst>
      <p:ext uri="{BB962C8B-B14F-4D97-AF65-F5344CB8AC3E}">
        <p14:creationId xmlns:p14="http://schemas.microsoft.com/office/powerpoint/2010/main" val="2847224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BFC44C5-A870-4023-9652-C5E98589A989}"/>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Invasion of France</a:t>
            </a:r>
          </a:p>
        </p:txBody>
      </p:sp>
      <p:sp>
        <p:nvSpPr>
          <p:cNvPr id="3" name="Content Placeholder 2">
            <a:extLst>
              <a:ext uri="{FF2B5EF4-FFF2-40B4-BE49-F238E27FC236}">
                <a16:creationId xmlns:a16="http://schemas.microsoft.com/office/drawing/2014/main" id="{2E09BBCE-27F9-4D44-B5AB-B2060583EE53}"/>
              </a:ext>
            </a:extLst>
          </p:cNvPr>
          <p:cNvSpPr>
            <a:spLocks noGrp="1"/>
          </p:cNvSpPr>
          <p:nvPr>
            <p:ph idx="1"/>
          </p:nvPr>
        </p:nvSpPr>
        <p:spPr>
          <a:xfrm>
            <a:off x="1957987" y="2431765"/>
            <a:ext cx="8276026" cy="3320031"/>
          </a:xfrm>
        </p:spPr>
        <p:txBody>
          <a:bodyPr anchor="ctr">
            <a:normAutofit/>
          </a:bodyPr>
          <a:lstStyle/>
          <a:p>
            <a:r>
              <a:rPr lang="en-US" dirty="0" err="1">
                <a:solidFill>
                  <a:schemeClr val="tx1">
                    <a:lumMod val="85000"/>
                    <a:lumOff val="15000"/>
                  </a:schemeClr>
                </a:solidFill>
              </a:rPr>
              <a:t>Guderian’s</a:t>
            </a:r>
            <a:r>
              <a:rPr lang="en-US" dirty="0">
                <a:solidFill>
                  <a:schemeClr val="tx1">
                    <a:lumMod val="85000"/>
                    <a:lumOff val="15000"/>
                  </a:schemeClr>
                </a:solidFill>
              </a:rPr>
              <a:t> tanks moved up into Calais and then onto Dunkirk.  </a:t>
            </a:r>
            <a:r>
              <a:rPr lang="en-US" dirty="0" err="1">
                <a:solidFill>
                  <a:schemeClr val="tx1">
                    <a:lumMod val="85000"/>
                    <a:lumOff val="15000"/>
                  </a:schemeClr>
                </a:solidFill>
              </a:rPr>
              <a:t>Guderian</a:t>
            </a:r>
            <a:r>
              <a:rPr lang="en-US" dirty="0">
                <a:solidFill>
                  <a:schemeClr val="tx1">
                    <a:lumMod val="85000"/>
                    <a:lumOff val="15000"/>
                  </a:schemeClr>
                </a:solidFill>
              </a:rPr>
              <a:t> believed that he and his men work quickly move into the city and capture what was left of the Allied forces.</a:t>
            </a:r>
          </a:p>
          <a:p>
            <a:r>
              <a:rPr lang="en-US" dirty="0">
                <a:solidFill>
                  <a:schemeClr val="tx1">
                    <a:lumMod val="85000"/>
                    <a:lumOff val="15000"/>
                  </a:schemeClr>
                </a:solidFill>
              </a:rPr>
              <a:t>However, Hitler called an advance to German forces and ordered them along the canal at the outer edge of the city.</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552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225E2-266B-43B7-933A-CE111CFF32F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2317164-5A89-48F8-8D78-610210F2E453}"/>
              </a:ext>
            </a:extLst>
          </p:cNvPr>
          <p:cNvPicPr>
            <a:picLocks noGrp="1" noChangeAspect="1"/>
          </p:cNvPicPr>
          <p:nvPr>
            <p:ph idx="1"/>
          </p:nvPr>
        </p:nvPicPr>
        <p:blipFill>
          <a:blip r:embed="rId2"/>
          <a:stretch>
            <a:fillRect/>
          </a:stretch>
        </p:blipFill>
        <p:spPr>
          <a:xfrm>
            <a:off x="438150" y="840679"/>
            <a:ext cx="11315700" cy="5176641"/>
          </a:xfrm>
          <a:prstGeom prst="rect">
            <a:avLst/>
          </a:prstGeom>
        </p:spPr>
      </p:pic>
    </p:spTree>
    <p:extLst>
      <p:ext uri="{BB962C8B-B14F-4D97-AF65-F5344CB8AC3E}">
        <p14:creationId xmlns:p14="http://schemas.microsoft.com/office/powerpoint/2010/main" val="226339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3D82601-9D50-480A-A5BA-BBF94B8BFA53}"/>
              </a:ext>
            </a:extLst>
          </p:cNvPr>
          <p:cNvPicPr>
            <a:picLocks noGrp="1" noChangeAspect="1"/>
          </p:cNvPicPr>
          <p:nvPr>
            <p:ph idx="1"/>
          </p:nvPr>
        </p:nvPicPr>
        <p:blipFill rotWithShape="1">
          <a:blip r:embed="rId2"/>
          <a:srcRect t="5390" b="1538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6DE590-6BF2-494B-91EE-714F4864400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endParaRPr lang="en-US" sz="360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06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F693E-06B6-4738-A95D-501118F921B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8767DE0-C4AA-406A-B0FE-7849FA2FD1A2}"/>
              </a:ext>
            </a:extLst>
          </p:cNvPr>
          <p:cNvPicPr>
            <a:picLocks noGrp="1" noChangeAspect="1"/>
          </p:cNvPicPr>
          <p:nvPr>
            <p:ph idx="1"/>
          </p:nvPr>
        </p:nvPicPr>
        <p:blipFill>
          <a:blip r:embed="rId2"/>
          <a:stretch>
            <a:fillRect/>
          </a:stretch>
        </p:blipFill>
        <p:spPr>
          <a:xfrm>
            <a:off x="664603" y="458055"/>
            <a:ext cx="4556562" cy="5941890"/>
          </a:xfrm>
          <a:prstGeom prst="rect">
            <a:avLst/>
          </a:prstGeom>
        </p:spPr>
      </p:pic>
      <p:pic>
        <p:nvPicPr>
          <p:cNvPr id="5" name="Picture 4">
            <a:extLst>
              <a:ext uri="{FF2B5EF4-FFF2-40B4-BE49-F238E27FC236}">
                <a16:creationId xmlns:a16="http://schemas.microsoft.com/office/drawing/2014/main" id="{EBB3599D-EAA5-46DE-AF2D-11D846C13649}"/>
              </a:ext>
            </a:extLst>
          </p:cNvPr>
          <p:cNvPicPr>
            <a:picLocks noChangeAspect="1"/>
          </p:cNvPicPr>
          <p:nvPr/>
        </p:nvPicPr>
        <p:blipFill>
          <a:blip r:embed="rId3"/>
          <a:stretch>
            <a:fillRect/>
          </a:stretch>
        </p:blipFill>
        <p:spPr>
          <a:xfrm>
            <a:off x="5590441" y="1089439"/>
            <a:ext cx="6132635" cy="4679121"/>
          </a:xfrm>
          <a:prstGeom prst="rect">
            <a:avLst/>
          </a:prstGeom>
        </p:spPr>
      </p:pic>
    </p:spTree>
    <p:extLst>
      <p:ext uri="{BB962C8B-B14F-4D97-AF65-F5344CB8AC3E}">
        <p14:creationId xmlns:p14="http://schemas.microsoft.com/office/powerpoint/2010/main" val="3185569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95DF-3F4F-4926-8E10-531762F543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FEEE7D3-0B63-4E5C-AD26-35E5C5A68EFD}"/>
              </a:ext>
            </a:extLst>
          </p:cNvPr>
          <p:cNvPicPr>
            <a:picLocks noGrp="1" noChangeAspect="1"/>
          </p:cNvPicPr>
          <p:nvPr>
            <p:ph idx="1"/>
          </p:nvPr>
        </p:nvPicPr>
        <p:blipFill>
          <a:blip r:embed="rId2"/>
          <a:stretch>
            <a:fillRect/>
          </a:stretch>
        </p:blipFill>
        <p:spPr>
          <a:xfrm>
            <a:off x="452319" y="884406"/>
            <a:ext cx="11287362" cy="5089187"/>
          </a:xfrm>
          <a:prstGeom prst="rect">
            <a:avLst/>
          </a:prstGeom>
        </p:spPr>
      </p:pic>
    </p:spTree>
    <p:extLst>
      <p:ext uri="{BB962C8B-B14F-4D97-AF65-F5344CB8AC3E}">
        <p14:creationId xmlns:p14="http://schemas.microsoft.com/office/powerpoint/2010/main" val="393384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E6FFDF-D588-4502-B1C0-8563D2FA2441}"/>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Miracle at Dunkirk</a:t>
            </a:r>
          </a:p>
        </p:txBody>
      </p:sp>
      <p:sp>
        <p:nvSpPr>
          <p:cNvPr id="3" name="Content Placeholder 2">
            <a:extLst>
              <a:ext uri="{FF2B5EF4-FFF2-40B4-BE49-F238E27FC236}">
                <a16:creationId xmlns:a16="http://schemas.microsoft.com/office/drawing/2014/main" id="{B827236A-E7C8-4316-A089-2C7CF6716B4F}"/>
              </a:ext>
            </a:extLst>
          </p:cNvPr>
          <p:cNvSpPr>
            <a:spLocks noGrp="1"/>
          </p:cNvSpPr>
          <p:nvPr>
            <p:ph idx="1"/>
          </p:nvPr>
        </p:nvSpPr>
        <p:spPr>
          <a:xfrm>
            <a:off x="1957987" y="2431765"/>
            <a:ext cx="8276026" cy="3320031"/>
          </a:xfrm>
        </p:spPr>
        <p:txBody>
          <a:bodyPr anchor="ctr">
            <a:normAutofit/>
          </a:bodyPr>
          <a:lstStyle/>
          <a:p>
            <a:r>
              <a:rPr lang="en-US" dirty="0">
                <a:solidFill>
                  <a:schemeClr val="tx1">
                    <a:lumMod val="85000"/>
                    <a:lumOff val="15000"/>
                  </a:schemeClr>
                </a:solidFill>
              </a:rPr>
              <a:t>Operation Dynamo</a:t>
            </a:r>
          </a:p>
          <a:p>
            <a:r>
              <a:rPr lang="en-US" dirty="0">
                <a:solidFill>
                  <a:schemeClr val="tx1">
                    <a:lumMod val="85000"/>
                    <a:lumOff val="15000"/>
                  </a:schemeClr>
                </a:solidFill>
              </a:rPr>
              <a:t>Supported by the RAF, the British navy with the help of civilian ships were able to rescue 198,000 British and 140,000 French and Belgian troops.</a:t>
            </a:r>
          </a:p>
          <a:p>
            <a:r>
              <a:rPr lang="en-US" dirty="0">
                <a:solidFill>
                  <a:schemeClr val="tx1">
                    <a:lumMod val="85000"/>
                    <a:lumOff val="15000"/>
                  </a:schemeClr>
                </a:solidFill>
              </a:rPr>
              <a:t>They were forced to leave behind almost all of their heavy equipment.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016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sz="4100">
                <a:solidFill>
                  <a:schemeClr val="tx1">
                    <a:lumMod val="85000"/>
                    <a:lumOff val="15000"/>
                  </a:schemeClr>
                </a:solidFill>
              </a:rPr>
              <a:t>Why did Hitler Halt the Advance on Dunkirk?</a:t>
            </a:r>
          </a:p>
        </p:txBody>
      </p:sp>
      <p:sp>
        <p:nvSpPr>
          <p:cNvPr id="3" name="Content Placeholder 2"/>
          <p:cNvSpPr>
            <a:spLocks noGrp="1"/>
          </p:cNvSpPr>
          <p:nvPr>
            <p:ph idx="1"/>
          </p:nvPr>
        </p:nvSpPr>
        <p:spPr>
          <a:xfrm>
            <a:off x="1957987" y="2431765"/>
            <a:ext cx="9360046" cy="3877595"/>
          </a:xfrm>
        </p:spPr>
        <p:txBody>
          <a:bodyPr anchor="ctr">
            <a:normAutofit/>
          </a:bodyPr>
          <a:lstStyle/>
          <a:p>
            <a:r>
              <a:rPr lang="en-US" dirty="0">
                <a:solidFill>
                  <a:schemeClr val="tx1">
                    <a:lumMod val="85000"/>
                    <a:lumOff val="15000"/>
                  </a:schemeClr>
                </a:solidFill>
              </a:rPr>
              <a:t>What do you think?</a:t>
            </a:r>
          </a:p>
          <a:p>
            <a:pPr marL="914400" lvl="1" indent="-457200">
              <a:buFont typeface="+mj-lt"/>
              <a:buAutoNum type="arabicPeriod"/>
            </a:pPr>
            <a:r>
              <a:rPr lang="en-US" sz="2800" dirty="0">
                <a:solidFill>
                  <a:schemeClr val="tx1">
                    <a:lumMod val="85000"/>
                    <a:lumOff val="15000"/>
                  </a:schemeClr>
                </a:solidFill>
              </a:rPr>
              <a:t>Hitler wanted to make peace with England and decided not to destroy the BEF.</a:t>
            </a:r>
          </a:p>
          <a:p>
            <a:pPr marL="914400" lvl="1" indent="-457200">
              <a:buFont typeface="+mj-lt"/>
              <a:buAutoNum type="arabicPeriod"/>
            </a:pPr>
            <a:r>
              <a:rPr lang="en-US" sz="2800" dirty="0">
                <a:solidFill>
                  <a:schemeClr val="tx1">
                    <a:lumMod val="85000"/>
                    <a:lumOff val="15000"/>
                  </a:schemeClr>
                </a:solidFill>
              </a:rPr>
              <a:t>Goring wanted to let the Luftwaffe destroy the defenses at Dunkirk.</a:t>
            </a:r>
          </a:p>
          <a:p>
            <a:pPr marL="914400" lvl="1" indent="-457200">
              <a:buFont typeface="+mj-lt"/>
              <a:buAutoNum type="arabicPeriod"/>
            </a:pPr>
            <a:r>
              <a:rPr lang="en-US" sz="2800" dirty="0">
                <a:solidFill>
                  <a:schemeClr val="tx1">
                    <a:lumMod val="85000"/>
                    <a:lumOff val="15000"/>
                  </a:schemeClr>
                </a:solidFill>
              </a:rPr>
              <a:t>Hitler’s commanders asked for the halt after facing resistance at Arras.</a:t>
            </a:r>
          </a:p>
          <a:p>
            <a:pPr marL="914400" lvl="1" indent="-457200">
              <a:buFont typeface="+mj-lt"/>
              <a:buAutoNum type="arabicPeriod"/>
            </a:pPr>
            <a:r>
              <a:rPr lang="en-US" sz="2800" dirty="0">
                <a:solidFill>
                  <a:schemeClr val="tx1">
                    <a:lumMod val="85000"/>
                    <a:lumOff val="15000"/>
                  </a:schemeClr>
                </a:solidFill>
              </a:rPr>
              <a:t>Supply lines were running thin and the Germans decided to allow the infantry to catch up.</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939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Hitler wanted to make peace with England and decided not to destroy the BEF.</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sz="3200" dirty="0"/>
              <a:t>Hitler argued that “the English nation will have to be considered the most valuable ally in the world as long as its leadership and the spirit of its broad masses justify us in expecting that brutality and perseverance which is determined to fight a battle once begun to a victorious end, with every means and without consideration of time and sacrifices; and what is more, the military armament existing at any given moment does not need to stand in any proportion to that of other states”</a:t>
            </a:r>
          </a:p>
        </p:txBody>
      </p:sp>
    </p:spTree>
    <p:extLst>
      <p:ext uri="{BB962C8B-B14F-4D97-AF65-F5344CB8AC3E}">
        <p14:creationId xmlns:p14="http://schemas.microsoft.com/office/powerpoint/2010/main" val="1140329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Goring wanted to let the Luftwaffe destroy the defenses at Dunkirk.</a:t>
            </a:r>
            <a:br>
              <a:rPr lang="en-US" dirty="0"/>
            </a:br>
            <a:endParaRPr lang="en-US" dirty="0"/>
          </a:p>
        </p:txBody>
      </p:sp>
      <p:sp>
        <p:nvSpPr>
          <p:cNvPr id="3" name="Content Placeholder 2"/>
          <p:cNvSpPr>
            <a:spLocks noGrp="1"/>
          </p:cNvSpPr>
          <p:nvPr>
            <p:ph idx="1"/>
          </p:nvPr>
        </p:nvSpPr>
        <p:spPr>
          <a:xfrm>
            <a:off x="838200" y="1663429"/>
            <a:ext cx="10515600" cy="5194571"/>
          </a:xfrm>
        </p:spPr>
        <p:txBody>
          <a:bodyPr>
            <a:normAutofit lnSpcReduction="10000"/>
          </a:bodyPr>
          <a:lstStyle/>
          <a:p>
            <a:pPr marL="0" indent="0">
              <a:buNone/>
            </a:pPr>
            <a:r>
              <a:rPr lang="en-US" dirty="0"/>
              <a:t>Just 12 miles away tanks of </a:t>
            </a:r>
            <a:r>
              <a:rPr lang="en-US" dirty="0" err="1"/>
              <a:t>Guderian’s</a:t>
            </a:r>
            <a:r>
              <a:rPr lang="en-US" dirty="0"/>
              <a:t> 1st Panzer Division had reached the Aa Canal, the last real obstacle before Dunkirk. Standing on a hill, </a:t>
            </a:r>
            <a:r>
              <a:rPr lang="en-US" dirty="0" err="1"/>
              <a:t>Guderian</a:t>
            </a:r>
            <a:r>
              <a:rPr lang="en-US" dirty="0"/>
              <a:t> could see the town walls. By the morning of the 25th his men had thrown pontoon bridges across the canal, allowing a few tanks to cross. Just as the advance was ready to resume, however, an order arrived from Army Group A, under General </a:t>
            </a:r>
            <a:r>
              <a:rPr lang="en-US" dirty="0" err="1"/>
              <a:t>Gerd</a:t>
            </a:r>
            <a:r>
              <a:rPr lang="en-US" dirty="0"/>
              <a:t> von Rundstedt: The tanks must halt at the Aa Canal. The destruction of British and French forces around Dunkirk would be left to the </a:t>
            </a:r>
            <a:r>
              <a:rPr lang="en-US" i="1" dirty="0"/>
              <a:t>Luftwaffe</a:t>
            </a:r>
            <a:r>
              <a:rPr lang="en-US" dirty="0"/>
              <a:t>. This order r</a:t>
            </a:r>
            <a:r>
              <a:rPr lang="en-US" i="1" dirty="0"/>
              <a:t>e</a:t>
            </a:r>
            <a:r>
              <a:rPr lang="en-US" dirty="0"/>
              <a:t>mained in effect for two days while </a:t>
            </a:r>
            <a:r>
              <a:rPr lang="en-US" dirty="0" err="1"/>
              <a:t>Guderian’s</a:t>
            </a:r>
            <a:r>
              <a:rPr lang="en-US" dirty="0"/>
              <a:t> tankers champed at the bit, watching in frustration as 340,000 British and French soldiers prepared to evacuate from Dunkirk right under their noses. The </a:t>
            </a:r>
            <a:r>
              <a:rPr lang="en-US" i="1" dirty="0"/>
              <a:t>Luftwaffe </a:t>
            </a:r>
            <a:r>
              <a:rPr lang="en-US" dirty="0"/>
              <a:t>proved unable to stop the famous Dunkirk armada of destroyers, fishing boats and everything in between from carrying the BEF back to England to fight another day.</a:t>
            </a:r>
          </a:p>
        </p:txBody>
      </p:sp>
    </p:spTree>
    <p:extLst>
      <p:ext uri="{BB962C8B-B14F-4D97-AF65-F5344CB8AC3E}">
        <p14:creationId xmlns:p14="http://schemas.microsoft.com/office/powerpoint/2010/main" val="3853267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Hitler’s commanders asked for the halt after facing resistance at Arras.</a:t>
            </a:r>
            <a:br>
              <a:rPr lang="en-US" dirty="0"/>
            </a:br>
            <a:r>
              <a:rPr lang="en-US" dirty="0"/>
              <a:t> </a:t>
            </a:r>
          </a:p>
        </p:txBody>
      </p:sp>
      <p:sp>
        <p:nvSpPr>
          <p:cNvPr id="3" name="Content Placeholder 2"/>
          <p:cNvSpPr>
            <a:spLocks noGrp="1"/>
          </p:cNvSpPr>
          <p:nvPr>
            <p:ph idx="1"/>
          </p:nvPr>
        </p:nvSpPr>
        <p:spPr>
          <a:xfrm>
            <a:off x="838200" y="1303506"/>
            <a:ext cx="10515600" cy="5554494"/>
          </a:xfrm>
        </p:spPr>
        <p:txBody>
          <a:bodyPr>
            <a:normAutofit lnSpcReduction="10000"/>
          </a:bodyPr>
          <a:lstStyle/>
          <a:p>
            <a:pPr marL="0" indent="0">
              <a:buNone/>
            </a:pPr>
            <a:r>
              <a:rPr lang="en-US" dirty="0"/>
              <a:t>After days of disorganized retreat the BEF had surprised the Germans on May 21 by staging a counterattack, using tanks and infantry, at the edge of the northern French city of Arras.</a:t>
            </a:r>
          </a:p>
          <a:p>
            <a:pPr marL="0" indent="0">
              <a:buNone/>
            </a:pPr>
            <a:r>
              <a:rPr lang="en-US" dirty="0"/>
              <a:t>That counterattack seems to have unnerved a man who was to become perhaps the most proficient leader of panzer divisions, General Erwin Rommel. Rommel complained to the German commanding general, Field Marshal </a:t>
            </a:r>
            <a:r>
              <a:rPr lang="en-US" dirty="0" err="1"/>
              <a:t>Gerd</a:t>
            </a:r>
            <a:r>
              <a:rPr lang="en-US" dirty="0"/>
              <a:t> von Rundstedt, that his 7th Panzer Division had been attacked by “hundreds of enemy tanks.” In fact, the British had deployed 74 tanks of which only 16 were the latest generation and able to outfight Rommel’s armor.</a:t>
            </a:r>
          </a:p>
          <a:p>
            <a:pPr marL="0" indent="0">
              <a:buNone/>
            </a:pPr>
            <a:r>
              <a:rPr lang="en-US" dirty="0"/>
              <a:t>But the psychological effect of the unexpected resistance was more powerful than the British tanks. Von Rundstedt, with the support of Hitler, stopped the panzers driving toward Dunkirk and ordered that, first, the resistance at Arras should be dealt with.</a:t>
            </a:r>
          </a:p>
          <a:p>
            <a:pPr marL="0" indent="0">
              <a:buNone/>
            </a:pPr>
            <a:endParaRPr lang="en-US" dirty="0"/>
          </a:p>
        </p:txBody>
      </p:sp>
    </p:spTree>
    <p:extLst>
      <p:ext uri="{BB962C8B-B14F-4D97-AF65-F5344CB8AC3E}">
        <p14:creationId xmlns:p14="http://schemas.microsoft.com/office/powerpoint/2010/main" val="3686659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 Supply lines were running thin and the Germans decided to allow the infantry to catch up.</a:t>
            </a:r>
            <a:br>
              <a:rPr lang="en-US" dirty="0"/>
            </a:br>
            <a:endParaRPr lang="en-US" dirty="0"/>
          </a:p>
        </p:txBody>
      </p:sp>
      <p:sp>
        <p:nvSpPr>
          <p:cNvPr id="3" name="Content Placeholder 2"/>
          <p:cNvSpPr>
            <a:spLocks noGrp="1"/>
          </p:cNvSpPr>
          <p:nvPr>
            <p:ph idx="1"/>
          </p:nvPr>
        </p:nvSpPr>
        <p:spPr>
          <a:xfrm>
            <a:off x="838200" y="1420238"/>
            <a:ext cx="10515600" cy="5437761"/>
          </a:xfrm>
        </p:spPr>
        <p:txBody>
          <a:bodyPr>
            <a:normAutofit fontScale="92500" lnSpcReduction="20000"/>
          </a:bodyPr>
          <a:lstStyle/>
          <a:p>
            <a:pPr marL="0" indent="0">
              <a:buNone/>
            </a:pPr>
            <a:r>
              <a:rPr lang="en-US" dirty="0"/>
              <a:t>Many senior German officers were nervous from the outset about the bold changes made to the original, more traditional plan for the attack on France, and in particular about the envisaged rapid advance of the Panzers that would involve outpacing their infantry, artillery and logistic support.  This bold vision was undoubtedly risky; the advancing </a:t>
            </a:r>
            <a:r>
              <a:rPr lang="en-US" dirty="0" err="1"/>
              <a:t>armour</a:t>
            </a:r>
            <a:r>
              <a:rPr lang="en-US" dirty="0"/>
              <a:t> could have faced a serious defeat if the Allies had been able to launch a coherent counter-attack against its flanks or rear.  We now know that the German offensive had precisely the effect it was designed to in </a:t>
            </a:r>
            <a:r>
              <a:rPr lang="en-US" dirty="0" err="1"/>
              <a:t>paralysing</a:t>
            </a:r>
            <a:r>
              <a:rPr lang="en-US" dirty="0"/>
              <a:t> the Allied high command, shattering its will and ability to devise and execute an effective counter stroke; but this was not known to the Germans in May 1940.  Moreover, there had been a warning sign of precisely what some of the more cautious German commanders feared when the British launched a small-scale counter-attack near Arras on 21 May.  This limited and short-lived success played into a growing sense of unease among those German officers inclined to worry that their success was too good to be true, and wary of pushing their attack beyond its culminating point.  The Arras counter-attack achieved only local tactical success, but it exerted a decisive influence on a debate that was already underway in the German high command.</a:t>
            </a:r>
          </a:p>
        </p:txBody>
      </p:sp>
    </p:spTree>
    <p:extLst>
      <p:ext uri="{BB962C8B-B14F-4D97-AF65-F5344CB8AC3E}">
        <p14:creationId xmlns:p14="http://schemas.microsoft.com/office/powerpoint/2010/main" val="57879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EDE6A1E-7A54-47DC-8653-6B1B0F3BC734}"/>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Invasion of France</a:t>
            </a:r>
          </a:p>
        </p:txBody>
      </p:sp>
      <p:sp>
        <p:nvSpPr>
          <p:cNvPr id="3" name="Content Placeholder 2">
            <a:extLst>
              <a:ext uri="{FF2B5EF4-FFF2-40B4-BE49-F238E27FC236}">
                <a16:creationId xmlns:a16="http://schemas.microsoft.com/office/drawing/2014/main" id="{40839BA7-E0DB-4AA9-8A68-663D8858F13D}"/>
              </a:ext>
            </a:extLst>
          </p:cNvPr>
          <p:cNvSpPr>
            <a:spLocks noGrp="1"/>
          </p:cNvSpPr>
          <p:nvPr>
            <p:ph idx="1"/>
          </p:nvPr>
        </p:nvSpPr>
        <p:spPr>
          <a:xfrm>
            <a:off x="1392001" y="1909250"/>
            <a:ext cx="9033474" cy="3877595"/>
          </a:xfrm>
        </p:spPr>
        <p:txBody>
          <a:bodyPr anchor="ctr">
            <a:normAutofit/>
          </a:bodyPr>
          <a:lstStyle/>
          <a:p>
            <a:r>
              <a:rPr lang="en-US" dirty="0">
                <a:solidFill>
                  <a:schemeClr val="tx1">
                    <a:lumMod val="85000"/>
                    <a:lumOff val="15000"/>
                  </a:schemeClr>
                </a:solidFill>
              </a:rPr>
              <a:t>The Germans resumed their move southward into France on June 5</a:t>
            </a:r>
            <a:r>
              <a:rPr lang="en-US" baseline="30000" dirty="0">
                <a:solidFill>
                  <a:schemeClr val="tx1">
                    <a:lumMod val="85000"/>
                    <a:lumOff val="15000"/>
                  </a:schemeClr>
                </a:solidFill>
              </a:rPr>
              <a:t>th</a:t>
            </a:r>
            <a:r>
              <a:rPr lang="en-US" dirty="0">
                <a:solidFill>
                  <a:schemeClr val="tx1">
                    <a:lumMod val="85000"/>
                    <a:lumOff val="15000"/>
                  </a:schemeClr>
                </a:solidFill>
              </a:rPr>
              <a:t> as German General, Erwin Rommel, broke the French defenses in two days and secured a crossing over the Seine.</a:t>
            </a:r>
          </a:p>
          <a:p>
            <a:r>
              <a:rPr lang="en-US" dirty="0">
                <a:solidFill>
                  <a:schemeClr val="tx1">
                    <a:lumMod val="85000"/>
                    <a:lumOff val="15000"/>
                  </a:schemeClr>
                </a:solidFill>
              </a:rPr>
              <a:t>Once German victory seemed imminent, Italy declared war on France and Britain on June 10</a:t>
            </a:r>
            <a:r>
              <a:rPr lang="en-US" baseline="30000" dirty="0">
                <a:solidFill>
                  <a:schemeClr val="tx1">
                    <a:lumMod val="85000"/>
                    <a:lumOff val="15000"/>
                  </a:schemeClr>
                </a:solidFill>
              </a:rPr>
              <a:t>th</a:t>
            </a:r>
            <a:r>
              <a:rPr lang="en-US" dirty="0">
                <a:solidFill>
                  <a:schemeClr val="tx1">
                    <a:lumMod val="85000"/>
                    <a:lumOff val="15000"/>
                  </a:schemeClr>
                </a:solidFill>
              </a:rPr>
              <a: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502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0310022-AD49-49A6-8002-D0B1E1409138}"/>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Invasion of France</a:t>
            </a:r>
          </a:p>
        </p:txBody>
      </p:sp>
      <p:sp>
        <p:nvSpPr>
          <p:cNvPr id="3" name="Content Placeholder 2">
            <a:extLst>
              <a:ext uri="{FF2B5EF4-FFF2-40B4-BE49-F238E27FC236}">
                <a16:creationId xmlns:a16="http://schemas.microsoft.com/office/drawing/2014/main" id="{95864053-01E1-4AA7-8ED5-2EFFFD93B70D}"/>
              </a:ext>
            </a:extLst>
          </p:cNvPr>
          <p:cNvSpPr>
            <a:spLocks noGrp="1"/>
          </p:cNvSpPr>
          <p:nvPr>
            <p:ph idx="1"/>
          </p:nvPr>
        </p:nvSpPr>
        <p:spPr>
          <a:xfrm>
            <a:off x="791731" y="1862597"/>
            <a:ext cx="10936849" cy="4108299"/>
          </a:xfrm>
        </p:spPr>
        <p:txBody>
          <a:bodyPr anchor="ctr">
            <a:normAutofit/>
          </a:bodyPr>
          <a:lstStyle/>
          <a:p>
            <a:r>
              <a:rPr lang="en-US" sz="2400" dirty="0">
                <a:solidFill>
                  <a:schemeClr val="tx1">
                    <a:lumMod val="85000"/>
                    <a:lumOff val="15000"/>
                  </a:schemeClr>
                </a:solidFill>
              </a:rPr>
              <a:t>German forces entered Paris on June 14</a:t>
            </a:r>
            <a:r>
              <a:rPr lang="en-US" sz="2400" baseline="30000" dirty="0">
                <a:solidFill>
                  <a:schemeClr val="tx1">
                    <a:lumMod val="85000"/>
                    <a:lumOff val="15000"/>
                  </a:schemeClr>
                </a:solidFill>
              </a:rPr>
              <a:t>th</a:t>
            </a:r>
            <a:r>
              <a:rPr lang="en-US" sz="2400" dirty="0">
                <a:solidFill>
                  <a:schemeClr val="tx1">
                    <a:lumMod val="85000"/>
                    <a:lumOff val="15000"/>
                  </a:schemeClr>
                </a:solidFill>
              </a:rPr>
              <a:t>.</a:t>
            </a:r>
          </a:p>
          <a:p>
            <a:r>
              <a:rPr lang="en-US" sz="2400" dirty="0">
                <a:solidFill>
                  <a:schemeClr val="tx1">
                    <a:lumMod val="85000"/>
                    <a:lumOff val="15000"/>
                  </a:schemeClr>
                </a:solidFill>
              </a:rPr>
              <a:t>French President Reynaud resigned and was succeeded by Philippe Petain, the hero of Verdun.</a:t>
            </a:r>
          </a:p>
          <a:p>
            <a:r>
              <a:rPr lang="en-US" sz="2400" dirty="0">
                <a:solidFill>
                  <a:schemeClr val="tx1">
                    <a:lumMod val="85000"/>
                    <a:lumOff val="15000"/>
                  </a:schemeClr>
                </a:solidFill>
              </a:rPr>
              <a:t>France signed an armistice with Germany which split France into two zones.  One zone was to be occupied by German troops and controlled by Germany, the other was to be independent.  This independent French government was lead by Petain and was called Vichy France.</a:t>
            </a:r>
          </a:p>
          <a:p>
            <a:r>
              <a:rPr lang="en-US" sz="2400" dirty="0">
                <a:solidFill>
                  <a:schemeClr val="tx1">
                    <a:lumMod val="85000"/>
                    <a:lumOff val="15000"/>
                  </a:schemeClr>
                </a:solidFill>
              </a:rPr>
              <a:t>French General Charles de Gaulle set up his own Free French government from London.</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781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64FF3C6-984D-494C-9E3F-9DF47BA0077B}"/>
              </a:ext>
            </a:extLst>
          </p:cNvPr>
          <p:cNvPicPr>
            <a:picLocks noGrp="1" noChangeAspect="1"/>
          </p:cNvPicPr>
          <p:nvPr>
            <p:ph idx="1"/>
          </p:nvPr>
        </p:nvPicPr>
        <p:blipFill rotWithShape="1">
          <a:blip r:embed="rId2"/>
          <a:srcRect t="9305" b="4388"/>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402485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A6F66-6A4E-4FD2-8776-C355CF46B22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5CC810B-B188-433B-98A8-50C9D171731F}"/>
              </a:ext>
            </a:extLst>
          </p:cNvPr>
          <p:cNvPicPr>
            <a:picLocks noGrp="1" noChangeAspect="1"/>
          </p:cNvPicPr>
          <p:nvPr>
            <p:ph idx="1"/>
          </p:nvPr>
        </p:nvPicPr>
        <p:blipFill>
          <a:blip r:embed="rId2"/>
          <a:stretch>
            <a:fillRect/>
          </a:stretch>
        </p:blipFill>
        <p:spPr>
          <a:xfrm>
            <a:off x="2853268" y="327439"/>
            <a:ext cx="6485463" cy="6165436"/>
          </a:xfrm>
          <a:prstGeom prst="rect">
            <a:avLst/>
          </a:prstGeom>
        </p:spPr>
      </p:pic>
    </p:spTree>
    <p:extLst>
      <p:ext uri="{BB962C8B-B14F-4D97-AF65-F5344CB8AC3E}">
        <p14:creationId xmlns:p14="http://schemas.microsoft.com/office/powerpoint/2010/main" val="4264713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2D92B-5325-4583-8D29-FA670710182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Hitler had the armistice signed in the same rail car as the 1918 armistice</a:t>
            </a:r>
          </a:p>
        </p:txBody>
      </p:sp>
      <p:pic>
        <p:nvPicPr>
          <p:cNvPr id="4" name="Content Placeholder 3">
            <a:extLst>
              <a:ext uri="{FF2B5EF4-FFF2-40B4-BE49-F238E27FC236}">
                <a16:creationId xmlns:a16="http://schemas.microsoft.com/office/drawing/2014/main" id="{67BADE9E-592C-40C2-8108-C6DA85D5A27B}"/>
              </a:ext>
            </a:extLst>
          </p:cNvPr>
          <p:cNvPicPr>
            <a:picLocks noGrp="1" noChangeAspect="1"/>
          </p:cNvPicPr>
          <p:nvPr>
            <p:ph idx="1"/>
          </p:nvPr>
        </p:nvPicPr>
        <p:blipFill>
          <a:blip r:embed="rId2"/>
          <a:stretch>
            <a:fillRect/>
          </a:stretch>
        </p:blipFill>
        <p:spPr>
          <a:xfrm>
            <a:off x="4777316" y="964181"/>
            <a:ext cx="6780700" cy="4927308"/>
          </a:xfrm>
          <a:prstGeom prst="rect">
            <a:avLst/>
          </a:prstGeom>
        </p:spPr>
      </p:pic>
    </p:spTree>
    <p:extLst>
      <p:ext uri="{BB962C8B-B14F-4D97-AF65-F5344CB8AC3E}">
        <p14:creationId xmlns:p14="http://schemas.microsoft.com/office/powerpoint/2010/main" val="1545701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B0AC30-261E-40C7-9E32-3A28DDA1BC20}"/>
              </a:ext>
            </a:extLst>
          </p:cNvPr>
          <p:cNvSpPr>
            <a:spLocks noGrp="1"/>
          </p:cNvSpPr>
          <p:nvPr>
            <p:ph type="title"/>
          </p:nvPr>
        </p:nvSpPr>
        <p:spPr>
          <a:xfrm>
            <a:off x="1137036" y="548640"/>
            <a:ext cx="9543405" cy="1188720"/>
          </a:xfrm>
        </p:spPr>
        <p:txBody>
          <a:bodyPr>
            <a:normAutofit/>
          </a:bodyPr>
          <a:lstStyle/>
          <a:p>
            <a:endParaRPr lang="en-US">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9269EF66-FBC2-4A96-9E43-724F150BA1A5}"/>
              </a:ext>
            </a:extLst>
          </p:cNvPr>
          <p:cNvSpPr>
            <a:spLocks noGrp="1"/>
          </p:cNvSpPr>
          <p:nvPr>
            <p:ph idx="1"/>
          </p:nvPr>
        </p:nvSpPr>
        <p:spPr>
          <a:xfrm>
            <a:off x="1957987" y="2431765"/>
            <a:ext cx="8276026" cy="3320031"/>
          </a:xfrm>
        </p:spPr>
        <p:txBody>
          <a:bodyPr anchor="ctr">
            <a:normAutofit/>
          </a:bodyPr>
          <a:lstStyle/>
          <a:p>
            <a:pPr marL="0" indent="0">
              <a:buNone/>
            </a:pPr>
            <a:r>
              <a:rPr lang="en-US" sz="1900">
                <a:solidFill>
                  <a:schemeClr val="tx1">
                    <a:lumMod val="85000"/>
                    <a:lumOff val="15000"/>
                  </a:schemeClr>
                </a:solidFill>
                <a:hlinkClick r:id="rId2" tooltip="William Shirer">
                  <a:extLst>
                    <a:ext uri="{A12FA001-AC4F-418D-AE19-62706E023703}">
                      <ahyp:hlinkClr xmlns:ahyp="http://schemas.microsoft.com/office/drawing/2018/hyperlinkcolor" val="tx"/>
                    </a:ext>
                  </a:extLst>
                </a:hlinkClick>
              </a:rPr>
              <a:t>William Shirer</a:t>
            </a:r>
            <a:r>
              <a:rPr lang="en-US" sz="1900">
                <a:solidFill>
                  <a:schemeClr val="tx1">
                    <a:lumMod val="85000"/>
                    <a:lumOff val="15000"/>
                  </a:schemeClr>
                </a:solidFill>
              </a:rPr>
              <a:t>, who was present on that day, reports, "I am but fifty yards from him. […] I have seen that face many times at the great moments of his life. But today! It is afire with scorn, anger, hate, revenge, triumph."</a:t>
            </a:r>
            <a:r>
              <a:rPr lang="en-US" sz="1900" baseline="30000">
                <a:solidFill>
                  <a:schemeClr val="tx1">
                    <a:lumMod val="85000"/>
                    <a:lumOff val="15000"/>
                  </a:schemeClr>
                </a:solidFill>
                <a:hlinkClick r:id="rId3">
                  <a:extLst>
                    <a:ext uri="{A12FA001-AC4F-418D-AE19-62706E023703}">
                      <ahyp:hlinkClr xmlns:ahyp="http://schemas.microsoft.com/office/drawing/2018/hyperlinkcolor" val="tx"/>
                    </a:ext>
                  </a:extLst>
                </a:hlinkClick>
              </a:rPr>
              <a:t>[2]</a:t>
            </a:r>
            <a:r>
              <a:rPr lang="en-US" sz="1900">
                <a:solidFill>
                  <a:schemeClr val="tx1">
                    <a:lumMod val="85000"/>
                    <a:lumOff val="15000"/>
                  </a:schemeClr>
                </a:solidFill>
              </a:rPr>
              <a:t> Then, in the same railway carriage in which the 1918 Armistice had been signed (removed from a museum building and placed exactly where it was in 1918), on 21 June 1940, Hitler sat in the same chair in which Marshal </a:t>
            </a:r>
            <a:r>
              <a:rPr lang="en-US" sz="1900">
                <a:solidFill>
                  <a:schemeClr val="tx1">
                    <a:lumMod val="85000"/>
                    <a:lumOff val="15000"/>
                  </a:schemeClr>
                </a:solidFill>
                <a:hlinkClick r:id="rId4" tooltip="Ferdinand Foch">
                  <a:extLst>
                    <a:ext uri="{A12FA001-AC4F-418D-AE19-62706E023703}">
                      <ahyp:hlinkClr xmlns:ahyp="http://schemas.microsoft.com/office/drawing/2018/hyperlinkcolor" val="tx"/>
                    </a:ext>
                  </a:extLst>
                </a:hlinkClick>
              </a:rPr>
              <a:t>Ferdinand Foch</a:t>
            </a:r>
            <a:r>
              <a:rPr lang="en-US" sz="1900">
                <a:solidFill>
                  <a:schemeClr val="tx1">
                    <a:lumMod val="85000"/>
                    <a:lumOff val="15000"/>
                  </a:schemeClr>
                </a:solidFill>
              </a:rPr>
              <a:t> had sat when he faced the representatives of the defeated German Empire. After listening to the reading of the preamble, Hitler – in a calculated gesture of disdain for the French delegates – left the carriage, as Foch had done in 1918, leaving the negotiations to his </a:t>
            </a:r>
            <a:r>
              <a:rPr lang="en-US" sz="1900" i="1">
                <a:solidFill>
                  <a:schemeClr val="tx1">
                    <a:lumMod val="85000"/>
                    <a:lumOff val="15000"/>
                  </a:schemeClr>
                </a:solidFill>
                <a:hlinkClick r:id="rId5" tooltip="Oberkommando der Wehrmacht">
                  <a:extLst>
                    <a:ext uri="{A12FA001-AC4F-418D-AE19-62706E023703}">
                      <ahyp:hlinkClr xmlns:ahyp="http://schemas.microsoft.com/office/drawing/2018/hyperlinkcolor" val="tx"/>
                    </a:ext>
                  </a:extLst>
                </a:hlinkClick>
              </a:rPr>
              <a:t>Oberkommando der Wehrmacht</a:t>
            </a:r>
            <a:r>
              <a:rPr lang="en-US" sz="1900">
                <a:solidFill>
                  <a:schemeClr val="tx1">
                    <a:lumMod val="85000"/>
                    <a:lumOff val="15000"/>
                  </a:schemeClr>
                </a:solidFill>
              </a:rPr>
              <a:t> (High Command of the Armed Forces) Chief, General </a:t>
            </a:r>
            <a:r>
              <a:rPr lang="en-US" sz="1900">
                <a:solidFill>
                  <a:schemeClr val="tx1">
                    <a:lumMod val="85000"/>
                    <a:lumOff val="15000"/>
                  </a:schemeClr>
                </a:solidFill>
                <a:hlinkClick r:id="rId6" tooltip="Wilhelm Keitel">
                  <a:extLst>
                    <a:ext uri="{A12FA001-AC4F-418D-AE19-62706E023703}">
                      <ahyp:hlinkClr xmlns:ahyp="http://schemas.microsoft.com/office/drawing/2018/hyperlinkcolor" val="tx"/>
                    </a:ext>
                  </a:extLst>
                </a:hlinkClick>
              </a:rPr>
              <a:t>Wilhelm Keitel</a:t>
            </a:r>
            <a:r>
              <a:rPr lang="en-US" sz="1900">
                <a:solidFill>
                  <a:schemeClr val="tx1">
                    <a:lumMod val="85000"/>
                    <a:lumOff val="15000"/>
                  </a:schemeClr>
                </a:solidFill>
              </a:rPr>
              <a: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98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6F051-4256-42CB-95C5-102F04C2E63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7E289AB-CD18-4451-9D12-A24665806486}"/>
              </a:ext>
            </a:extLst>
          </p:cNvPr>
          <p:cNvPicPr>
            <a:picLocks noGrp="1" noChangeAspect="1"/>
          </p:cNvPicPr>
          <p:nvPr>
            <p:ph idx="1"/>
          </p:nvPr>
        </p:nvPicPr>
        <p:blipFill>
          <a:blip r:embed="rId2"/>
          <a:stretch>
            <a:fillRect/>
          </a:stretch>
        </p:blipFill>
        <p:spPr>
          <a:xfrm>
            <a:off x="1461171" y="519479"/>
            <a:ext cx="9269658" cy="6176963"/>
          </a:xfrm>
          <a:prstGeom prst="rect">
            <a:avLst/>
          </a:prstGeom>
        </p:spPr>
      </p:pic>
    </p:spTree>
    <p:extLst>
      <p:ext uri="{BB962C8B-B14F-4D97-AF65-F5344CB8AC3E}">
        <p14:creationId xmlns:p14="http://schemas.microsoft.com/office/powerpoint/2010/main" val="1286537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9A5F1-D884-40DD-B049-4D393BA4FCF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5899A57-28AF-4E21-A5E5-A69664986ABC}"/>
              </a:ext>
            </a:extLst>
          </p:cNvPr>
          <p:cNvPicPr>
            <a:picLocks noGrp="1" noChangeAspect="1"/>
          </p:cNvPicPr>
          <p:nvPr>
            <p:ph idx="1"/>
          </p:nvPr>
        </p:nvPicPr>
        <p:blipFill>
          <a:blip r:embed="rId2"/>
          <a:stretch>
            <a:fillRect/>
          </a:stretch>
        </p:blipFill>
        <p:spPr>
          <a:xfrm>
            <a:off x="1537555" y="724837"/>
            <a:ext cx="9116890" cy="5408325"/>
          </a:xfrm>
          <a:prstGeom prst="rect">
            <a:avLst/>
          </a:prstGeom>
        </p:spPr>
      </p:pic>
      <p:sp>
        <p:nvSpPr>
          <p:cNvPr id="3" name="TextBox 2"/>
          <p:cNvSpPr txBox="1"/>
          <p:nvPr/>
        </p:nvSpPr>
        <p:spPr>
          <a:xfrm>
            <a:off x="525294" y="6133162"/>
            <a:ext cx="2334638" cy="369332"/>
          </a:xfrm>
          <a:prstGeom prst="rect">
            <a:avLst/>
          </a:prstGeom>
          <a:noFill/>
        </p:spPr>
        <p:txBody>
          <a:bodyPr wrap="square" rtlCol="0">
            <a:spAutoFit/>
          </a:bodyPr>
          <a:lstStyle/>
          <a:p>
            <a:r>
              <a:rPr lang="en-US" dirty="0"/>
              <a:t>Ep.2 24:50 – 47:00  </a:t>
            </a:r>
          </a:p>
        </p:txBody>
      </p:sp>
    </p:spTree>
    <p:extLst>
      <p:ext uri="{BB962C8B-B14F-4D97-AF65-F5344CB8AC3E}">
        <p14:creationId xmlns:p14="http://schemas.microsoft.com/office/powerpoint/2010/main" val="370118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51F26A-8261-4E09-B46B-4A6220FD7545}"/>
              </a:ext>
            </a:extLst>
          </p:cNvPr>
          <p:cNvSpPr>
            <a:spLocks noGrp="1"/>
          </p:cNvSpPr>
          <p:nvPr>
            <p:ph type="title"/>
          </p:nvPr>
        </p:nvSpPr>
        <p:spPr>
          <a:xfrm>
            <a:off x="838200" y="609600"/>
            <a:ext cx="3739341" cy="1330839"/>
          </a:xfrm>
        </p:spPr>
        <p:txBody>
          <a:bodyPr>
            <a:normAutofit/>
          </a:bodyPr>
          <a:lstStyle/>
          <a:p>
            <a:r>
              <a:rPr lang="en-US" dirty="0"/>
              <a:t>Battle of Britain</a:t>
            </a:r>
          </a:p>
        </p:txBody>
      </p:sp>
      <p:sp>
        <p:nvSpPr>
          <p:cNvPr id="3" name="Content Placeholder 2">
            <a:extLst>
              <a:ext uri="{FF2B5EF4-FFF2-40B4-BE49-F238E27FC236}">
                <a16:creationId xmlns:a16="http://schemas.microsoft.com/office/drawing/2014/main" id="{1F7C1186-E16C-4E62-891B-44E695866FFD}"/>
              </a:ext>
            </a:extLst>
          </p:cNvPr>
          <p:cNvSpPr>
            <a:spLocks noGrp="1"/>
          </p:cNvSpPr>
          <p:nvPr>
            <p:ph idx="1"/>
          </p:nvPr>
        </p:nvSpPr>
        <p:spPr>
          <a:xfrm>
            <a:off x="862366" y="2194102"/>
            <a:ext cx="3427001" cy="3908586"/>
          </a:xfrm>
        </p:spPr>
        <p:txBody>
          <a:bodyPr>
            <a:normAutofit/>
          </a:bodyPr>
          <a:lstStyle/>
          <a:p>
            <a:r>
              <a:rPr lang="en-US" sz="2000"/>
              <a:t>Operation Sealion – Hitler’s plan to invade Great Britain</a:t>
            </a:r>
          </a:p>
          <a:p>
            <a:r>
              <a:rPr lang="en-US" sz="2000"/>
              <a:t>Needed control of the English Channel to allow an amphibious landing.</a:t>
            </a:r>
          </a:p>
        </p:txBody>
      </p:sp>
      <p:pic>
        <p:nvPicPr>
          <p:cNvPr id="4" name="Picture 3"/>
          <p:cNvPicPr>
            <a:picLocks noChangeAspect="1"/>
          </p:cNvPicPr>
          <p:nvPr/>
        </p:nvPicPr>
        <p:blipFill>
          <a:blip r:embed="rId2"/>
          <a:stretch>
            <a:fillRect/>
          </a:stretch>
        </p:blipFill>
        <p:spPr>
          <a:xfrm>
            <a:off x="5445457" y="1678961"/>
            <a:ext cx="6155141" cy="3523818"/>
          </a:xfrm>
          <a:prstGeom prst="rect">
            <a:avLst/>
          </a:prstGeom>
        </p:spPr>
      </p:pic>
    </p:spTree>
    <p:extLst>
      <p:ext uri="{BB962C8B-B14F-4D97-AF65-F5344CB8AC3E}">
        <p14:creationId xmlns:p14="http://schemas.microsoft.com/office/powerpoint/2010/main" val="748118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Battle of Britain</a:t>
            </a:r>
          </a:p>
        </p:txBody>
      </p:sp>
      <p:sp>
        <p:nvSpPr>
          <p:cNvPr id="3" name="Content Placeholder 2"/>
          <p:cNvSpPr>
            <a:spLocks noGrp="1"/>
          </p:cNvSpPr>
          <p:nvPr>
            <p:ph idx="1"/>
          </p:nvPr>
        </p:nvSpPr>
        <p:spPr>
          <a:xfrm>
            <a:off x="1527944" y="1946573"/>
            <a:ext cx="9136111" cy="3877595"/>
          </a:xfrm>
        </p:spPr>
        <p:txBody>
          <a:bodyPr anchor="ctr">
            <a:normAutofit/>
          </a:bodyPr>
          <a:lstStyle/>
          <a:p>
            <a:r>
              <a:rPr lang="en-US" dirty="0">
                <a:solidFill>
                  <a:schemeClr val="tx1">
                    <a:lumMod val="85000"/>
                    <a:lumOff val="15000"/>
                  </a:schemeClr>
                </a:solidFill>
              </a:rPr>
              <a:t>It became clear that the Battle for Britain would be determined in the air.</a:t>
            </a:r>
          </a:p>
          <a:p>
            <a:r>
              <a:rPr lang="en-US" dirty="0">
                <a:solidFill>
                  <a:schemeClr val="tx1">
                    <a:lumMod val="85000"/>
                    <a:lumOff val="15000"/>
                  </a:schemeClr>
                </a:solidFill>
              </a:rPr>
              <a:t>While the British were far outnumbered in the air, its distinct advantage was the use of radar.</a:t>
            </a:r>
          </a:p>
          <a:p>
            <a:r>
              <a:rPr lang="en-US" dirty="0">
                <a:solidFill>
                  <a:schemeClr val="tx1">
                    <a:lumMod val="85000"/>
                    <a:lumOff val="15000"/>
                  </a:schemeClr>
                </a:solidFill>
              </a:rPr>
              <a:t>Goring targeted British airfields and manufacturing sectors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857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19606" y="365125"/>
            <a:ext cx="8752788" cy="6186222"/>
          </a:xfrm>
          <a:prstGeom prst="rect">
            <a:avLst/>
          </a:prstGeom>
        </p:spPr>
      </p:pic>
    </p:spTree>
    <p:extLst>
      <p:ext uri="{BB962C8B-B14F-4D97-AF65-F5344CB8AC3E}">
        <p14:creationId xmlns:p14="http://schemas.microsoft.com/office/powerpoint/2010/main" val="3261751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Battle of Britain</a:t>
            </a:r>
          </a:p>
        </p:txBody>
      </p:sp>
      <p:sp>
        <p:nvSpPr>
          <p:cNvPr id="3" name="Content Placeholder 2"/>
          <p:cNvSpPr>
            <a:spLocks noGrp="1"/>
          </p:cNvSpPr>
          <p:nvPr>
            <p:ph idx="1"/>
          </p:nvPr>
        </p:nvSpPr>
        <p:spPr>
          <a:xfrm>
            <a:off x="1957987" y="2431765"/>
            <a:ext cx="8996152" cy="3539131"/>
          </a:xfrm>
        </p:spPr>
        <p:txBody>
          <a:bodyPr anchor="ctr">
            <a:normAutofit fontScale="92500" lnSpcReduction="20000"/>
          </a:bodyPr>
          <a:lstStyle/>
          <a:p>
            <a:r>
              <a:rPr lang="en-US" sz="2600" dirty="0">
                <a:solidFill>
                  <a:schemeClr val="tx1">
                    <a:lumMod val="85000"/>
                    <a:lumOff val="15000"/>
                  </a:schemeClr>
                </a:solidFill>
              </a:rPr>
              <a:t>Just as the RAF (Royal Air Force) seemed to be at its breaking point, London was accidentally bombed.</a:t>
            </a:r>
          </a:p>
          <a:p>
            <a:r>
              <a:rPr lang="en-US" sz="2600" dirty="0">
                <a:solidFill>
                  <a:schemeClr val="tx1">
                    <a:lumMod val="85000"/>
                    <a:lumOff val="15000"/>
                  </a:schemeClr>
                </a:solidFill>
              </a:rPr>
              <a:t>The RAF bombed Berlin in response.</a:t>
            </a:r>
          </a:p>
          <a:p>
            <a:r>
              <a:rPr lang="en-US" sz="2600" dirty="0">
                <a:solidFill>
                  <a:schemeClr val="tx1">
                    <a:lumMod val="85000"/>
                    <a:lumOff val="15000"/>
                  </a:schemeClr>
                </a:solidFill>
              </a:rPr>
              <a:t>Hitler was so infuriated he ordered a shift from bombing airfields to the bombing of British cities.</a:t>
            </a:r>
          </a:p>
          <a:p>
            <a:r>
              <a:rPr lang="en-US" sz="2600" dirty="0">
                <a:solidFill>
                  <a:schemeClr val="tx1">
                    <a:lumMod val="85000"/>
                    <a:lumOff val="15000"/>
                  </a:schemeClr>
                </a:solidFill>
              </a:rPr>
              <a:t>The Blitz – refers to German bombing campaign during the Battle of Britain</a:t>
            </a:r>
          </a:p>
          <a:p>
            <a:endParaRPr lang="en-US" sz="1900" dirty="0">
              <a:solidFill>
                <a:schemeClr val="tx1">
                  <a:lumMod val="85000"/>
                  <a:lumOff val="15000"/>
                </a:schemeClr>
              </a:solidFill>
            </a:endParaRPr>
          </a:p>
          <a:p>
            <a:endParaRPr lang="en-US" sz="1900" dirty="0">
              <a:solidFill>
                <a:schemeClr val="tx1">
                  <a:lumMod val="85000"/>
                  <a:lumOff val="15000"/>
                </a:schemeClr>
              </a:solidFill>
            </a:endParaRPr>
          </a:p>
          <a:p>
            <a:pPr marL="0" indent="0">
              <a:buNone/>
            </a:pPr>
            <a:r>
              <a:rPr lang="en-US" sz="1900" dirty="0">
                <a:solidFill>
                  <a:schemeClr val="tx1">
                    <a:lumMod val="85000"/>
                    <a:lumOff val="15000"/>
                  </a:schemeClr>
                </a:solidFill>
              </a:rPr>
              <a:t>Ep. 3 5:40-20:00</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761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56636" y="1438359"/>
            <a:ext cx="5583353" cy="4203683"/>
          </a:xfrm>
          <a:prstGeom prst="rect">
            <a:avLst/>
          </a:prstGeom>
        </p:spPr>
      </p:pic>
      <p:pic>
        <p:nvPicPr>
          <p:cNvPr id="5" name="Picture 4"/>
          <p:cNvPicPr>
            <a:picLocks noChangeAspect="1"/>
          </p:cNvPicPr>
          <p:nvPr/>
        </p:nvPicPr>
        <p:blipFill>
          <a:blip r:embed="rId3"/>
          <a:stretch>
            <a:fillRect/>
          </a:stretch>
        </p:blipFill>
        <p:spPr>
          <a:xfrm>
            <a:off x="6277564" y="1696046"/>
            <a:ext cx="5257800" cy="3688307"/>
          </a:xfrm>
          <a:prstGeom prst="rect">
            <a:avLst/>
          </a:prstGeom>
        </p:spPr>
      </p:pic>
    </p:spTree>
    <p:extLst>
      <p:ext uri="{BB962C8B-B14F-4D97-AF65-F5344CB8AC3E}">
        <p14:creationId xmlns:p14="http://schemas.microsoft.com/office/powerpoint/2010/main" val="263021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4C5D6AF-4709-4C0E-A775-5F292D0B69BC}"/>
              </a:ext>
            </a:extLst>
          </p:cNvPr>
          <p:cNvPicPr>
            <a:picLocks noGrp="1" noChangeAspect="1"/>
          </p:cNvPicPr>
          <p:nvPr>
            <p:ph idx="1"/>
          </p:nvPr>
        </p:nvPicPr>
        <p:blipFill rotWithShape="1">
          <a:blip r:embed="rId2"/>
          <a:srcRect t="9269" r="-1" b="-1"/>
          <a:stretch/>
        </p:blipFill>
        <p:spPr>
          <a:xfrm>
            <a:off x="2" y="10"/>
            <a:ext cx="12191271"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Tree>
    <p:extLst>
      <p:ext uri="{BB962C8B-B14F-4D97-AF65-F5344CB8AC3E}">
        <p14:creationId xmlns:p14="http://schemas.microsoft.com/office/powerpoint/2010/main" val="4048015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Britain</a:t>
            </a:r>
          </a:p>
        </p:txBody>
      </p:sp>
      <p:sp>
        <p:nvSpPr>
          <p:cNvPr id="3" name="Content Placeholder 2"/>
          <p:cNvSpPr>
            <a:spLocks noGrp="1"/>
          </p:cNvSpPr>
          <p:nvPr>
            <p:ph idx="1"/>
          </p:nvPr>
        </p:nvSpPr>
        <p:spPr/>
        <p:txBody>
          <a:bodyPr/>
          <a:lstStyle/>
          <a:p>
            <a:r>
              <a:rPr lang="en-US" dirty="0"/>
              <a:t>The RAF soon began to get the upper hand and it became clear that the Luftwaffe would not be able to win air superiority over Britain.</a:t>
            </a:r>
          </a:p>
          <a:p>
            <a:r>
              <a:rPr lang="en-US" dirty="0"/>
              <a:t>The RAF had won the Battle of Britain and Operation Sealion was postponed, though the bombing of British cities continued into 1941.</a:t>
            </a:r>
          </a:p>
        </p:txBody>
      </p:sp>
      <p:sp>
        <p:nvSpPr>
          <p:cNvPr id="4" name="Rectangle 3"/>
          <p:cNvSpPr/>
          <p:nvPr/>
        </p:nvSpPr>
        <p:spPr>
          <a:xfrm>
            <a:off x="838200" y="5807631"/>
            <a:ext cx="1713931" cy="369332"/>
          </a:xfrm>
          <a:prstGeom prst="rect">
            <a:avLst/>
          </a:prstGeom>
        </p:spPr>
        <p:txBody>
          <a:bodyPr wrap="none">
            <a:spAutoFit/>
          </a:bodyPr>
          <a:lstStyle/>
          <a:p>
            <a:r>
              <a:rPr lang="en-US" dirty="0"/>
              <a:t>Ep. 3 5:40-20:00</a:t>
            </a:r>
          </a:p>
        </p:txBody>
      </p:sp>
    </p:spTree>
    <p:extLst>
      <p:ext uri="{BB962C8B-B14F-4D97-AF65-F5344CB8AC3E}">
        <p14:creationId xmlns:p14="http://schemas.microsoft.com/office/powerpoint/2010/main" val="2510383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War in Eastern Europe</a:t>
            </a:r>
          </a:p>
        </p:txBody>
      </p:sp>
      <p:sp>
        <p:nvSpPr>
          <p:cNvPr id="3" name="Content Placeholder 2"/>
          <p:cNvSpPr>
            <a:spLocks noGrp="1"/>
          </p:cNvSpPr>
          <p:nvPr>
            <p:ph idx="1"/>
          </p:nvPr>
        </p:nvSpPr>
        <p:spPr>
          <a:xfrm>
            <a:off x="1457315" y="2077202"/>
            <a:ext cx="9223126" cy="3801084"/>
          </a:xfrm>
        </p:spPr>
        <p:txBody>
          <a:bodyPr anchor="ctr">
            <a:normAutofit lnSpcReduction="10000"/>
          </a:bodyPr>
          <a:lstStyle/>
          <a:p>
            <a:r>
              <a:rPr lang="en-US" dirty="0">
                <a:solidFill>
                  <a:schemeClr val="tx1">
                    <a:lumMod val="85000"/>
                    <a:lumOff val="15000"/>
                  </a:schemeClr>
                </a:solidFill>
              </a:rPr>
              <a:t>Operation Barbarossa</a:t>
            </a:r>
          </a:p>
          <a:p>
            <a:pPr lvl="1"/>
            <a:r>
              <a:rPr lang="en-US" sz="2800" dirty="0">
                <a:solidFill>
                  <a:schemeClr val="tx1">
                    <a:lumMod val="85000"/>
                    <a:lumOff val="15000"/>
                  </a:schemeClr>
                </a:solidFill>
              </a:rPr>
              <a:t>Hitler’s plan to invade the Soviet Union</a:t>
            </a:r>
          </a:p>
          <a:p>
            <a:pPr lvl="1"/>
            <a:r>
              <a:rPr lang="en-US" sz="2800" dirty="0">
                <a:solidFill>
                  <a:schemeClr val="tx1">
                    <a:lumMod val="85000"/>
                    <a:lumOff val="15000"/>
                  </a:schemeClr>
                </a:solidFill>
              </a:rPr>
              <a:t>The Germans expected to achieve another speedy victory</a:t>
            </a:r>
          </a:p>
          <a:p>
            <a:pPr lvl="1"/>
            <a:r>
              <a:rPr lang="en-US" sz="2800" dirty="0">
                <a:solidFill>
                  <a:schemeClr val="tx1">
                    <a:lumMod val="85000"/>
                    <a:lumOff val="15000"/>
                  </a:schemeClr>
                </a:solidFill>
              </a:rPr>
              <a:t>Hitler sent over 3 million men into the Soviet Union</a:t>
            </a:r>
          </a:p>
          <a:p>
            <a:pPr lvl="1"/>
            <a:r>
              <a:rPr lang="en-US" sz="2800" dirty="0">
                <a:solidFill>
                  <a:schemeClr val="tx1">
                    <a:lumMod val="85000"/>
                    <a:lumOff val="15000"/>
                  </a:schemeClr>
                </a:solidFill>
              </a:rPr>
              <a:t>Within weeks the Germans had killed or captured 3 million Soviet troops, destroyed 5,000 aircraft and 15,000 Red Army tanks</a:t>
            </a:r>
          </a:p>
          <a:p>
            <a:pPr lvl="2"/>
            <a:r>
              <a:rPr lang="en-US" sz="2800" dirty="0">
                <a:solidFill>
                  <a:schemeClr val="tx1">
                    <a:lumMod val="85000"/>
                    <a:lumOff val="15000"/>
                  </a:schemeClr>
                </a:solidFill>
              </a:rPr>
              <a:t>However, the Soviets still had over 5 million men at their disposal</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547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79553" y="365125"/>
            <a:ext cx="8632893" cy="6043025"/>
          </a:xfrm>
          <a:prstGeom prst="rect">
            <a:avLst/>
          </a:prstGeom>
        </p:spPr>
      </p:pic>
    </p:spTree>
    <p:extLst>
      <p:ext uri="{BB962C8B-B14F-4D97-AF65-F5344CB8AC3E}">
        <p14:creationId xmlns:p14="http://schemas.microsoft.com/office/powerpoint/2010/main" val="3260485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3631F4-D146-470C-822C-73943C3ECAC4}"/>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War in Eastern Europe</a:t>
            </a:r>
          </a:p>
        </p:txBody>
      </p:sp>
      <p:sp>
        <p:nvSpPr>
          <p:cNvPr id="3" name="Content Placeholder 2">
            <a:extLst>
              <a:ext uri="{FF2B5EF4-FFF2-40B4-BE49-F238E27FC236}">
                <a16:creationId xmlns:a16="http://schemas.microsoft.com/office/drawing/2014/main" id="{25684B0D-1D55-42D2-B262-DB28F617B2C4}"/>
              </a:ext>
            </a:extLst>
          </p:cNvPr>
          <p:cNvSpPr>
            <a:spLocks noGrp="1"/>
          </p:cNvSpPr>
          <p:nvPr>
            <p:ph idx="1"/>
          </p:nvPr>
        </p:nvSpPr>
        <p:spPr>
          <a:xfrm>
            <a:off x="1261372" y="1807873"/>
            <a:ext cx="9294731" cy="3605141"/>
          </a:xfrm>
        </p:spPr>
        <p:txBody>
          <a:bodyPr anchor="ctr">
            <a:normAutofit/>
          </a:bodyPr>
          <a:lstStyle/>
          <a:p>
            <a:r>
              <a:rPr lang="en-US" dirty="0">
                <a:solidFill>
                  <a:schemeClr val="tx1">
                    <a:lumMod val="85000"/>
                    <a:lumOff val="15000"/>
                  </a:schemeClr>
                </a:solidFill>
              </a:rPr>
              <a:t>Stalin had just purged his military.  They lacked experience and were low on morale.</a:t>
            </a:r>
          </a:p>
          <a:p>
            <a:r>
              <a:rPr lang="en-US" dirty="0">
                <a:solidFill>
                  <a:schemeClr val="tx1">
                    <a:lumMod val="85000"/>
                    <a:lumOff val="15000"/>
                  </a:schemeClr>
                </a:solidFill>
              </a:rPr>
              <a:t>By December of 1941, German forces had surrounded Leningrad and were threatening Moscow.</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234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7F89-937C-4030-8A9C-4EEF888CBB3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26C10F-3BBF-491A-9A59-B66738190E34}"/>
              </a:ext>
            </a:extLst>
          </p:cNvPr>
          <p:cNvPicPr>
            <a:picLocks noGrp="1" noChangeAspect="1"/>
          </p:cNvPicPr>
          <p:nvPr>
            <p:ph idx="1"/>
          </p:nvPr>
        </p:nvPicPr>
        <p:blipFill>
          <a:blip r:embed="rId2"/>
          <a:stretch>
            <a:fillRect/>
          </a:stretch>
        </p:blipFill>
        <p:spPr>
          <a:xfrm>
            <a:off x="2016486" y="1027906"/>
            <a:ext cx="8159028" cy="5270291"/>
          </a:xfrm>
          <a:prstGeom prst="rect">
            <a:avLst/>
          </a:prstGeom>
        </p:spPr>
      </p:pic>
    </p:spTree>
    <p:extLst>
      <p:ext uri="{BB962C8B-B14F-4D97-AF65-F5344CB8AC3E}">
        <p14:creationId xmlns:p14="http://schemas.microsoft.com/office/powerpoint/2010/main" val="3881248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DE75C4-BF11-4E33-8BDD-01410434A22D}"/>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Siege of Leningrad</a:t>
            </a:r>
          </a:p>
        </p:txBody>
      </p:sp>
      <p:sp>
        <p:nvSpPr>
          <p:cNvPr id="3" name="Content Placeholder 2">
            <a:extLst>
              <a:ext uri="{FF2B5EF4-FFF2-40B4-BE49-F238E27FC236}">
                <a16:creationId xmlns:a16="http://schemas.microsoft.com/office/drawing/2014/main" id="{789D2791-E5A4-494B-9265-073BB3D6131D}"/>
              </a:ext>
            </a:extLst>
          </p:cNvPr>
          <p:cNvSpPr>
            <a:spLocks noGrp="1"/>
          </p:cNvSpPr>
          <p:nvPr>
            <p:ph idx="1"/>
          </p:nvPr>
        </p:nvSpPr>
        <p:spPr>
          <a:xfrm>
            <a:off x="1373989" y="2272449"/>
            <a:ext cx="9444021" cy="3698447"/>
          </a:xfrm>
        </p:spPr>
        <p:txBody>
          <a:bodyPr anchor="ctr">
            <a:normAutofit lnSpcReduction="10000"/>
          </a:bodyPr>
          <a:lstStyle/>
          <a:p>
            <a:r>
              <a:rPr lang="en-US" dirty="0">
                <a:solidFill>
                  <a:schemeClr val="tx1">
                    <a:lumMod val="85000"/>
                    <a:lumOff val="15000"/>
                  </a:schemeClr>
                </a:solidFill>
              </a:rPr>
              <a:t>Leningrad was surrounded by German and Finnish forces.</a:t>
            </a:r>
          </a:p>
          <a:p>
            <a:r>
              <a:rPr lang="en-US" dirty="0">
                <a:solidFill>
                  <a:schemeClr val="tx1">
                    <a:lumMod val="85000"/>
                    <a:lumOff val="15000"/>
                  </a:schemeClr>
                </a:solidFill>
              </a:rPr>
              <a:t>The siege ended in 1944, lasting 872 days.  It caused the greatest destruction and largest loss of life ever known to a modern city.</a:t>
            </a:r>
          </a:p>
          <a:p>
            <a:r>
              <a:rPr lang="en-US" dirty="0">
                <a:solidFill>
                  <a:schemeClr val="tx1">
                    <a:lumMod val="85000"/>
                    <a:lumOff val="15000"/>
                  </a:schemeClr>
                </a:solidFill>
              </a:rPr>
              <a:t>More than 1,500,000 were killed and 1,400,000 million were evacuated (many of these died of starvation)</a:t>
            </a:r>
          </a:p>
          <a:p>
            <a:r>
              <a:rPr lang="en-US" dirty="0">
                <a:solidFill>
                  <a:schemeClr val="tx1">
                    <a:lumMod val="85000"/>
                    <a:lumOff val="15000"/>
                  </a:schemeClr>
                </a:solidFill>
              </a:rPr>
              <a:t>At the extreme people were surviving on 125g of bread/day.  The bread was made primary from flour, sawdust, malt, soy mill, and husks.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161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A2C3-FCB9-4A15-8CD6-F60FA51EC53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A493F1F-87B5-4D33-ACAD-A8C076F0A641}"/>
              </a:ext>
            </a:extLst>
          </p:cNvPr>
          <p:cNvPicPr>
            <a:picLocks noGrp="1" noChangeAspect="1"/>
          </p:cNvPicPr>
          <p:nvPr>
            <p:ph idx="1"/>
          </p:nvPr>
        </p:nvPicPr>
        <p:blipFill>
          <a:blip r:embed="rId2"/>
          <a:stretch>
            <a:fillRect/>
          </a:stretch>
        </p:blipFill>
        <p:spPr>
          <a:xfrm>
            <a:off x="838200" y="1027906"/>
            <a:ext cx="10020261" cy="4769644"/>
          </a:xfrm>
          <a:prstGeom prst="rect">
            <a:avLst/>
          </a:prstGeom>
        </p:spPr>
      </p:pic>
    </p:spTree>
    <p:extLst>
      <p:ext uri="{BB962C8B-B14F-4D97-AF65-F5344CB8AC3E}">
        <p14:creationId xmlns:p14="http://schemas.microsoft.com/office/powerpoint/2010/main" val="1126680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314F-65D4-4946-ACC7-801CF087D4A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AA3B999-F56B-42F0-B028-DB912275476C}"/>
              </a:ext>
            </a:extLst>
          </p:cNvPr>
          <p:cNvPicPr>
            <a:picLocks noGrp="1" noChangeAspect="1"/>
          </p:cNvPicPr>
          <p:nvPr>
            <p:ph idx="1"/>
          </p:nvPr>
        </p:nvPicPr>
        <p:blipFill>
          <a:blip r:embed="rId2"/>
          <a:stretch>
            <a:fillRect/>
          </a:stretch>
        </p:blipFill>
        <p:spPr>
          <a:xfrm>
            <a:off x="696828" y="898358"/>
            <a:ext cx="10441567" cy="4804402"/>
          </a:xfrm>
          <a:prstGeom prst="rect">
            <a:avLst/>
          </a:prstGeom>
        </p:spPr>
      </p:pic>
    </p:spTree>
    <p:extLst>
      <p:ext uri="{BB962C8B-B14F-4D97-AF65-F5344CB8AC3E}">
        <p14:creationId xmlns:p14="http://schemas.microsoft.com/office/powerpoint/2010/main" val="2421480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1F32-2072-4002-984A-7507FD13D5A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2CE9133-E593-470D-862C-08E1427ED97C}"/>
              </a:ext>
            </a:extLst>
          </p:cNvPr>
          <p:cNvPicPr>
            <a:picLocks noGrp="1" noChangeAspect="1"/>
          </p:cNvPicPr>
          <p:nvPr>
            <p:ph idx="1"/>
          </p:nvPr>
        </p:nvPicPr>
        <p:blipFill>
          <a:blip r:embed="rId2"/>
          <a:stretch>
            <a:fillRect/>
          </a:stretch>
        </p:blipFill>
        <p:spPr>
          <a:xfrm>
            <a:off x="1283368" y="525546"/>
            <a:ext cx="9188594" cy="5171866"/>
          </a:xfrm>
          <a:prstGeom prst="rect">
            <a:avLst/>
          </a:prstGeom>
        </p:spPr>
      </p:pic>
      <p:sp>
        <p:nvSpPr>
          <p:cNvPr id="5" name="TextBox 4">
            <a:extLst>
              <a:ext uri="{FF2B5EF4-FFF2-40B4-BE49-F238E27FC236}">
                <a16:creationId xmlns:a16="http://schemas.microsoft.com/office/drawing/2014/main" id="{F2A23BE4-3E3F-48AF-B9F9-AB44EE08D44F}"/>
              </a:ext>
            </a:extLst>
          </p:cNvPr>
          <p:cNvSpPr txBox="1"/>
          <p:nvPr/>
        </p:nvSpPr>
        <p:spPr>
          <a:xfrm>
            <a:off x="1283368" y="6160168"/>
            <a:ext cx="3234412" cy="369332"/>
          </a:xfrm>
          <a:prstGeom prst="rect">
            <a:avLst/>
          </a:prstGeom>
          <a:noFill/>
        </p:spPr>
        <p:txBody>
          <a:bodyPr wrap="none" rtlCol="0">
            <a:spAutoFit/>
          </a:bodyPr>
          <a:lstStyle/>
          <a:p>
            <a:r>
              <a:rPr lang="en-US" dirty="0"/>
              <a:t>Fetching water for ‘leather soup’</a:t>
            </a:r>
          </a:p>
        </p:txBody>
      </p:sp>
    </p:spTree>
    <p:extLst>
      <p:ext uri="{BB962C8B-B14F-4D97-AF65-F5344CB8AC3E}">
        <p14:creationId xmlns:p14="http://schemas.microsoft.com/office/powerpoint/2010/main" val="329395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02DD-6B4E-4CFC-ABA5-BFA7E212C8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EF6C05-269F-48B1-A197-C368717051E2}"/>
              </a:ext>
            </a:extLst>
          </p:cNvPr>
          <p:cNvSpPr>
            <a:spLocks noGrp="1"/>
          </p:cNvSpPr>
          <p:nvPr>
            <p:ph idx="1"/>
          </p:nvPr>
        </p:nvSpPr>
        <p:spPr>
          <a:xfrm>
            <a:off x="838200" y="160421"/>
            <a:ext cx="10515600" cy="6016542"/>
          </a:xfrm>
        </p:spPr>
        <p:txBody>
          <a:bodyPr>
            <a:normAutofit fontScale="85000" lnSpcReduction="20000"/>
          </a:bodyPr>
          <a:lstStyle/>
          <a:p>
            <a:pPr marL="0" indent="0">
              <a:buNone/>
            </a:pPr>
            <a:r>
              <a:rPr lang="en-US" dirty="0"/>
              <a:t>Berta </a:t>
            </a:r>
            <a:r>
              <a:rPr lang="en-US" dirty="0" err="1"/>
              <a:t>Zlotnikova</a:t>
            </a:r>
            <a:r>
              <a:rPr lang="en-US" dirty="0"/>
              <a:t>, a teenager in Leningrad, wrote:</a:t>
            </a:r>
          </a:p>
          <a:p>
            <a:pPr marL="0" indent="0">
              <a:buNone/>
            </a:pPr>
            <a:endParaRPr lang="en-US" dirty="0"/>
          </a:p>
          <a:p>
            <a:pPr marL="0" indent="0">
              <a:buNone/>
            </a:pPr>
            <a:r>
              <a:rPr lang="en-US" dirty="0"/>
              <a:t>“I am becoming an animal. There is no worse feeling than when all your thoughts are on food.” (Source)</a:t>
            </a:r>
          </a:p>
          <a:p>
            <a:pPr marL="0" indent="0">
              <a:buNone/>
            </a:pPr>
            <a:endParaRPr lang="en-US" dirty="0"/>
          </a:p>
          <a:p>
            <a:pPr marL="0" indent="0">
              <a:buNone/>
            </a:pPr>
            <a:r>
              <a:rPr lang="en-US" dirty="0" err="1"/>
              <a:t>Arkadii</a:t>
            </a:r>
            <a:r>
              <a:rPr lang="en-US" dirty="0"/>
              <a:t> </a:t>
            </a:r>
            <a:r>
              <a:rPr lang="en-US" dirty="0" err="1"/>
              <a:t>Lepkovich</a:t>
            </a:r>
            <a:r>
              <a:rPr lang="en-US" dirty="0"/>
              <a:t>, observed:</a:t>
            </a:r>
          </a:p>
          <a:p>
            <a:pPr marL="0" indent="0">
              <a:buNone/>
            </a:pPr>
            <a:endParaRPr lang="en-US" dirty="0"/>
          </a:p>
          <a:p>
            <a:pPr marL="0" indent="0">
              <a:buNone/>
            </a:pPr>
            <a:r>
              <a:rPr lang="en-US" dirty="0"/>
              <a:t>“Even relations between mother and child, husband and wife, have been made completely inhuman. Fathers would steal bread from their own children. The whole city has become this way because the battle for life has brought despair to every living individual. ” (Source)</a:t>
            </a:r>
          </a:p>
          <a:p>
            <a:pPr marL="0" indent="0">
              <a:buNone/>
            </a:pPr>
            <a:endParaRPr lang="en-US" dirty="0"/>
          </a:p>
          <a:p>
            <a:pPr marL="0" indent="0">
              <a:buNone/>
            </a:pPr>
            <a:r>
              <a:rPr lang="en-US" dirty="0"/>
              <a:t>Valia Peterson, a 13-year-old girl wrote in her diary about her stepfather who have eaten her dog:</a:t>
            </a:r>
          </a:p>
          <a:p>
            <a:pPr marL="0" indent="0">
              <a:buNone/>
            </a:pPr>
            <a:endParaRPr lang="en-US" dirty="0"/>
          </a:p>
          <a:p>
            <a:pPr marL="0" indent="0">
              <a:buNone/>
            </a:pPr>
            <a:r>
              <a:rPr lang="en-US" dirty="0"/>
              <a:t>“I hated him terribly. Hunger uncovered his filthy soul, and I have got to know him. When my stepfather died I was ready to jump for joy, but I was too weak and did not have enough strength.” (Source)</a:t>
            </a:r>
          </a:p>
        </p:txBody>
      </p:sp>
    </p:spTree>
    <p:extLst>
      <p:ext uri="{BB962C8B-B14F-4D97-AF65-F5344CB8AC3E}">
        <p14:creationId xmlns:p14="http://schemas.microsoft.com/office/powerpoint/2010/main" val="108461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 name="Freeform: Shape 10">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Content Placeholder 3">
            <a:extLst>
              <a:ext uri="{FF2B5EF4-FFF2-40B4-BE49-F238E27FC236}">
                <a16:creationId xmlns:a16="http://schemas.microsoft.com/office/drawing/2014/main" id="{F3084F51-62FE-4BDF-AA54-3FE8C0538263}"/>
              </a:ext>
            </a:extLst>
          </p:cNvPr>
          <p:cNvPicPr>
            <a:picLocks noGrp="1" noChangeAspect="1"/>
          </p:cNvPicPr>
          <p:nvPr>
            <p:ph idx="1"/>
          </p:nvPr>
        </p:nvPicPr>
        <p:blipFill>
          <a:blip r:embed="rId2"/>
          <a:stretch>
            <a:fillRect/>
          </a:stretch>
        </p:blipFill>
        <p:spPr>
          <a:xfrm>
            <a:off x="1079798" y="916674"/>
            <a:ext cx="7506052" cy="5023506"/>
          </a:xfrm>
          <a:prstGeom prst="rect">
            <a:avLst/>
          </a:prstGeom>
        </p:spPr>
      </p:pic>
    </p:spTree>
    <p:extLst>
      <p:ext uri="{BB962C8B-B14F-4D97-AF65-F5344CB8AC3E}">
        <p14:creationId xmlns:p14="http://schemas.microsoft.com/office/powerpoint/2010/main" val="299718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94D7B1-579C-4FE5-9CF2-AD93E83AC968}"/>
              </a:ext>
            </a:extLst>
          </p:cNvPr>
          <p:cNvPicPr>
            <a:picLocks noChangeAspect="1"/>
          </p:cNvPicPr>
          <p:nvPr/>
        </p:nvPicPr>
        <p:blipFill rotWithShape="1">
          <a:blip r:embed="rId2"/>
          <a:srcRect l="4891" r="3999" b="1"/>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0DDFC91-5533-450C-A400-36D1C324C468}"/>
              </a:ext>
            </a:extLst>
          </p:cNvPr>
          <p:cNvSpPr>
            <a:spLocks noGrp="1"/>
          </p:cNvSpPr>
          <p:nvPr>
            <p:ph type="title"/>
          </p:nvPr>
        </p:nvSpPr>
        <p:spPr>
          <a:xfrm>
            <a:off x="709448" y="1913950"/>
            <a:ext cx="4204137" cy="1342754"/>
          </a:xfrm>
        </p:spPr>
        <p:txBody>
          <a:bodyPr>
            <a:normAutofit/>
          </a:bodyPr>
          <a:lstStyle/>
          <a:p>
            <a:pPr algn="ctr"/>
            <a:r>
              <a:rPr lang="en-US" sz="3600"/>
              <a:t>War in Eastern Europe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828927-B113-4730-8EFD-27E16D58D9AA}"/>
              </a:ext>
            </a:extLst>
          </p:cNvPr>
          <p:cNvSpPr>
            <a:spLocks noGrp="1"/>
          </p:cNvSpPr>
          <p:nvPr>
            <p:ph idx="1"/>
          </p:nvPr>
        </p:nvSpPr>
        <p:spPr>
          <a:xfrm>
            <a:off x="525516" y="3417573"/>
            <a:ext cx="4848917" cy="2768577"/>
          </a:xfrm>
        </p:spPr>
        <p:txBody>
          <a:bodyPr anchor="ctr">
            <a:normAutofit/>
          </a:bodyPr>
          <a:lstStyle/>
          <a:p>
            <a:r>
              <a:rPr lang="en-US" sz="2400" dirty="0"/>
              <a:t>Though there were great early successes, supply lines were running thin and winter was approaching.</a:t>
            </a:r>
          </a:p>
          <a:p>
            <a:r>
              <a:rPr lang="en-US" sz="2400" dirty="0"/>
              <a:t>Soviets employed ‘scorched earth’ tactics.</a:t>
            </a:r>
          </a:p>
          <a:p>
            <a:pPr marL="0" indent="0">
              <a:buNone/>
            </a:pPr>
            <a:endParaRPr lang="en-US" sz="1800" dirty="0"/>
          </a:p>
        </p:txBody>
      </p:sp>
    </p:spTree>
    <p:extLst>
      <p:ext uri="{BB962C8B-B14F-4D97-AF65-F5344CB8AC3E}">
        <p14:creationId xmlns:p14="http://schemas.microsoft.com/office/powerpoint/2010/main" val="237657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87E52CC-EBCB-45C7-A30C-A7A51DF5A44F}"/>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War in Eastern Europe</a:t>
            </a:r>
          </a:p>
        </p:txBody>
      </p:sp>
      <p:sp>
        <p:nvSpPr>
          <p:cNvPr id="3" name="Content Placeholder 2">
            <a:extLst>
              <a:ext uri="{FF2B5EF4-FFF2-40B4-BE49-F238E27FC236}">
                <a16:creationId xmlns:a16="http://schemas.microsoft.com/office/drawing/2014/main" id="{2D850C68-CE68-4DF0-A848-EDD327A10FDE}"/>
              </a:ext>
            </a:extLst>
          </p:cNvPr>
          <p:cNvSpPr>
            <a:spLocks noGrp="1"/>
          </p:cNvSpPr>
          <p:nvPr>
            <p:ph idx="1"/>
          </p:nvPr>
        </p:nvSpPr>
        <p:spPr>
          <a:xfrm>
            <a:off x="1957987" y="2431765"/>
            <a:ext cx="9220086" cy="3754431"/>
          </a:xfrm>
        </p:spPr>
        <p:txBody>
          <a:bodyPr anchor="ctr">
            <a:normAutofit/>
          </a:bodyPr>
          <a:lstStyle/>
          <a:p>
            <a:r>
              <a:rPr lang="en-US" dirty="0">
                <a:solidFill>
                  <a:schemeClr val="tx1">
                    <a:lumMod val="85000"/>
                    <a:lumOff val="15000"/>
                  </a:schemeClr>
                </a:solidFill>
              </a:rPr>
              <a:t>As German forces invaded Eastern Europe they were followed by special units of the Wehrmacht called the Einsatzgruppen. </a:t>
            </a:r>
          </a:p>
          <a:p>
            <a:r>
              <a:rPr lang="en-US" dirty="0">
                <a:solidFill>
                  <a:schemeClr val="tx1">
                    <a:lumMod val="85000"/>
                    <a:lumOff val="15000"/>
                  </a:schemeClr>
                </a:solidFill>
              </a:rPr>
              <a:t>These forces were ordered to ‘liquidate’ all communist political commissars and other ‘undesirables’.</a:t>
            </a:r>
          </a:p>
          <a:p>
            <a:pPr lvl="1"/>
            <a:r>
              <a:rPr lang="en-US" sz="2800" dirty="0">
                <a:solidFill>
                  <a:schemeClr val="tx1">
                    <a:lumMod val="85000"/>
                    <a:lumOff val="15000"/>
                  </a:schemeClr>
                </a:solidFill>
              </a:rPr>
              <a:t>Ordinary Men by: Christopher Browning</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0688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FA89-DBA1-4CB5-A453-E17E56902745}"/>
              </a:ext>
            </a:extLst>
          </p:cNvPr>
          <p:cNvSpPr>
            <a:spLocks noGrp="1"/>
          </p:cNvSpPr>
          <p:nvPr>
            <p:ph type="title"/>
          </p:nvPr>
        </p:nvSpPr>
        <p:spPr/>
        <p:txBody>
          <a:bodyPr/>
          <a:lstStyle/>
          <a:p>
            <a:r>
              <a:rPr lang="en-US" dirty="0"/>
              <a:t>War in Eastern Europe</a:t>
            </a:r>
          </a:p>
        </p:txBody>
      </p:sp>
      <p:sp>
        <p:nvSpPr>
          <p:cNvPr id="3" name="Content Placeholder 2">
            <a:extLst>
              <a:ext uri="{FF2B5EF4-FFF2-40B4-BE49-F238E27FC236}">
                <a16:creationId xmlns:a16="http://schemas.microsoft.com/office/drawing/2014/main" id="{28D45F27-35D9-40DB-A530-B532188441F5}"/>
              </a:ext>
            </a:extLst>
          </p:cNvPr>
          <p:cNvSpPr>
            <a:spLocks noGrp="1"/>
          </p:cNvSpPr>
          <p:nvPr>
            <p:ph idx="1"/>
          </p:nvPr>
        </p:nvSpPr>
        <p:spPr>
          <a:xfrm>
            <a:off x="838200" y="1825625"/>
            <a:ext cx="3926305" cy="4351338"/>
          </a:xfrm>
        </p:spPr>
        <p:txBody>
          <a:bodyPr/>
          <a:lstStyle/>
          <a:p>
            <a:r>
              <a:rPr lang="en-US" dirty="0"/>
              <a:t>Atrocities committed on both sides:</a:t>
            </a:r>
          </a:p>
          <a:p>
            <a:pPr lvl="1"/>
            <a:r>
              <a:rPr lang="en-US" dirty="0"/>
              <a:t>NKVD executed nationalists and other political prisoners as they retreated.</a:t>
            </a:r>
          </a:p>
          <a:p>
            <a:pPr lvl="1"/>
            <a:r>
              <a:rPr lang="en-US" dirty="0"/>
              <a:t>SS (Einsatzgruppen) executed communists and other political dissidents. </a:t>
            </a:r>
          </a:p>
        </p:txBody>
      </p:sp>
      <p:pic>
        <p:nvPicPr>
          <p:cNvPr id="4" name="Picture 3">
            <a:extLst>
              <a:ext uri="{FF2B5EF4-FFF2-40B4-BE49-F238E27FC236}">
                <a16:creationId xmlns:a16="http://schemas.microsoft.com/office/drawing/2014/main" id="{0960CF13-5AE3-4A71-BAAF-36D38E3298D2}"/>
              </a:ext>
            </a:extLst>
          </p:cNvPr>
          <p:cNvPicPr>
            <a:picLocks noChangeAspect="1"/>
          </p:cNvPicPr>
          <p:nvPr/>
        </p:nvPicPr>
        <p:blipFill>
          <a:blip r:embed="rId2"/>
          <a:stretch>
            <a:fillRect/>
          </a:stretch>
        </p:blipFill>
        <p:spPr>
          <a:xfrm>
            <a:off x="9652334" y="365125"/>
            <a:ext cx="2095500" cy="2962275"/>
          </a:xfrm>
          <a:prstGeom prst="rect">
            <a:avLst/>
          </a:prstGeom>
        </p:spPr>
      </p:pic>
      <p:pic>
        <p:nvPicPr>
          <p:cNvPr id="5" name="Picture 4">
            <a:extLst>
              <a:ext uri="{FF2B5EF4-FFF2-40B4-BE49-F238E27FC236}">
                <a16:creationId xmlns:a16="http://schemas.microsoft.com/office/drawing/2014/main" id="{F07C2A46-564D-4426-94CD-9FAC5232C349}"/>
              </a:ext>
            </a:extLst>
          </p:cNvPr>
          <p:cNvPicPr>
            <a:picLocks noChangeAspect="1"/>
          </p:cNvPicPr>
          <p:nvPr/>
        </p:nvPicPr>
        <p:blipFill>
          <a:blip r:embed="rId3"/>
          <a:stretch>
            <a:fillRect/>
          </a:stretch>
        </p:blipFill>
        <p:spPr>
          <a:xfrm>
            <a:off x="5298407" y="3327400"/>
            <a:ext cx="2248123" cy="3284454"/>
          </a:xfrm>
          <a:prstGeom prst="rect">
            <a:avLst/>
          </a:prstGeom>
        </p:spPr>
      </p:pic>
      <p:sp>
        <p:nvSpPr>
          <p:cNvPr id="6" name="TextBox 5">
            <a:extLst>
              <a:ext uri="{FF2B5EF4-FFF2-40B4-BE49-F238E27FC236}">
                <a16:creationId xmlns:a16="http://schemas.microsoft.com/office/drawing/2014/main" id="{28960C97-CDE0-4E11-BA76-4FFE735D6DAA}"/>
              </a:ext>
            </a:extLst>
          </p:cNvPr>
          <p:cNvSpPr txBox="1"/>
          <p:nvPr/>
        </p:nvSpPr>
        <p:spPr>
          <a:xfrm>
            <a:off x="7828548" y="4554128"/>
            <a:ext cx="2387192" cy="830997"/>
          </a:xfrm>
          <a:prstGeom prst="rect">
            <a:avLst/>
          </a:prstGeom>
          <a:noFill/>
        </p:spPr>
        <p:txBody>
          <a:bodyPr wrap="none" rtlCol="0">
            <a:spAutoFit/>
          </a:bodyPr>
          <a:lstStyle/>
          <a:p>
            <a:r>
              <a:rPr lang="en-US" sz="2400" dirty="0"/>
              <a:t>Head of the SS</a:t>
            </a:r>
          </a:p>
          <a:p>
            <a:r>
              <a:rPr lang="en-US" sz="2400" dirty="0"/>
              <a:t>Heinrich Himmler</a:t>
            </a:r>
          </a:p>
        </p:txBody>
      </p:sp>
      <p:sp>
        <p:nvSpPr>
          <p:cNvPr id="7" name="TextBox 6">
            <a:extLst>
              <a:ext uri="{FF2B5EF4-FFF2-40B4-BE49-F238E27FC236}">
                <a16:creationId xmlns:a16="http://schemas.microsoft.com/office/drawing/2014/main" id="{C11643A8-4131-490F-B25C-371943A56A64}"/>
              </a:ext>
            </a:extLst>
          </p:cNvPr>
          <p:cNvSpPr txBox="1"/>
          <p:nvPr/>
        </p:nvSpPr>
        <p:spPr>
          <a:xfrm>
            <a:off x="6870309" y="1467541"/>
            <a:ext cx="2444900" cy="830997"/>
          </a:xfrm>
          <a:prstGeom prst="rect">
            <a:avLst/>
          </a:prstGeom>
          <a:noFill/>
        </p:spPr>
        <p:txBody>
          <a:bodyPr wrap="none" rtlCol="0">
            <a:spAutoFit/>
          </a:bodyPr>
          <a:lstStyle/>
          <a:p>
            <a:r>
              <a:rPr lang="en-US" sz="2400" dirty="0"/>
              <a:t>Head of the NKVD</a:t>
            </a:r>
          </a:p>
          <a:p>
            <a:r>
              <a:rPr lang="en-US" sz="2400" dirty="0" err="1"/>
              <a:t>Lavrentiey</a:t>
            </a:r>
            <a:r>
              <a:rPr lang="en-US" sz="2400" dirty="0"/>
              <a:t> Beria</a:t>
            </a:r>
          </a:p>
        </p:txBody>
      </p:sp>
    </p:spTree>
    <p:extLst>
      <p:ext uri="{BB962C8B-B14F-4D97-AF65-F5344CB8AC3E}">
        <p14:creationId xmlns:p14="http://schemas.microsoft.com/office/powerpoint/2010/main" val="3430087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53388-4E35-48EB-ACF9-285DAC7D4BC5}"/>
              </a:ext>
            </a:extLst>
          </p:cNvPr>
          <p:cNvSpPr>
            <a:spLocks noGrp="1"/>
          </p:cNvSpPr>
          <p:nvPr>
            <p:ph type="title"/>
          </p:nvPr>
        </p:nvSpPr>
        <p:spPr/>
        <p:txBody>
          <a:bodyPr/>
          <a:lstStyle/>
          <a:p>
            <a:r>
              <a:rPr lang="en-US" dirty="0"/>
              <a:t>The </a:t>
            </a:r>
            <a:r>
              <a:rPr lang="en-US" b="1" dirty="0"/>
              <a:t>Final Solution </a:t>
            </a:r>
            <a:r>
              <a:rPr lang="en-US" dirty="0"/>
              <a:t>to the Jewish Question</a:t>
            </a:r>
          </a:p>
        </p:txBody>
      </p:sp>
      <p:sp>
        <p:nvSpPr>
          <p:cNvPr id="3" name="Content Placeholder 2">
            <a:extLst>
              <a:ext uri="{FF2B5EF4-FFF2-40B4-BE49-F238E27FC236}">
                <a16:creationId xmlns:a16="http://schemas.microsoft.com/office/drawing/2014/main" id="{D3CCA0F3-0E13-447A-81E3-2508993918A8}"/>
              </a:ext>
            </a:extLst>
          </p:cNvPr>
          <p:cNvSpPr>
            <a:spLocks noGrp="1"/>
          </p:cNvSpPr>
          <p:nvPr>
            <p:ph idx="1"/>
          </p:nvPr>
        </p:nvSpPr>
        <p:spPr/>
        <p:txBody>
          <a:bodyPr/>
          <a:lstStyle/>
          <a:p>
            <a:r>
              <a:rPr lang="en-US" dirty="0"/>
              <a:t>The </a:t>
            </a:r>
            <a:r>
              <a:rPr lang="en-US" dirty="0">
                <a:hlinkClick r:id="rId2" tooltip="Nazism">
                  <a:extLst>
                    <a:ext uri="{A12FA001-AC4F-418D-AE19-62706E023703}">
                      <ahyp:hlinkClr xmlns:ahyp="http://schemas.microsoft.com/office/drawing/2018/hyperlinkcolor" val="tx"/>
                    </a:ext>
                  </a:extLst>
                </a:hlinkClick>
              </a:rPr>
              <a:t>Nazi</a:t>
            </a:r>
            <a:r>
              <a:rPr lang="en-US" dirty="0"/>
              <a:t> plan for the </a:t>
            </a:r>
            <a:r>
              <a:rPr lang="en-US" dirty="0">
                <a:hlinkClick r:id="rId3" tooltip="Genocide">
                  <a:extLst>
                    <a:ext uri="{A12FA001-AC4F-418D-AE19-62706E023703}">
                      <ahyp:hlinkClr xmlns:ahyp="http://schemas.microsoft.com/office/drawing/2018/hyperlinkcolor" val="tx"/>
                    </a:ext>
                  </a:extLst>
                </a:hlinkClick>
              </a:rPr>
              <a:t>genocide</a:t>
            </a:r>
            <a:r>
              <a:rPr lang="en-US" dirty="0"/>
              <a:t> of </a:t>
            </a:r>
            <a:r>
              <a:rPr lang="en-US" dirty="0">
                <a:hlinkClick r:id="rId4" tooltip="Jews">
                  <a:extLst>
                    <a:ext uri="{A12FA001-AC4F-418D-AE19-62706E023703}">
                      <ahyp:hlinkClr xmlns:ahyp="http://schemas.microsoft.com/office/drawing/2018/hyperlinkcolor" val="tx"/>
                    </a:ext>
                  </a:extLst>
                </a:hlinkClick>
              </a:rPr>
              <a:t>Jews</a:t>
            </a:r>
            <a:r>
              <a:rPr lang="en-US" dirty="0"/>
              <a:t> during </a:t>
            </a:r>
            <a:r>
              <a:rPr lang="en-US" dirty="0">
                <a:hlinkClick r:id="rId5" tooltip="World War II">
                  <a:extLst>
                    <a:ext uri="{A12FA001-AC4F-418D-AE19-62706E023703}">
                      <ahyp:hlinkClr xmlns:ahyp="http://schemas.microsoft.com/office/drawing/2018/hyperlinkcolor" val="tx"/>
                    </a:ext>
                  </a:extLst>
                </a:hlinkClick>
              </a:rPr>
              <a:t>World War II</a:t>
            </a:r>
            <a:r>
              <a:rPr lang="en-US" dirty="0"/>
              <a:t>. The "Final Solution of the </a:t>
            </a:r>
            <a:r>
              <a:rPr lang="en-US" dirty="0">
                <a:hlinkClick r:id="rId6" tooltip="Jewish Question">
                  <a:extLst>
                    <a:ext uri="{A12FA001-AC4F-418D-AE19-62706E023703}">
                      <ahyp:hlinkClr xmlns:ahyp="http://schemas.microsoft.com/office/drawing/2018/hyperlinkcolor" val="tx"/>
                    </a:ext>
                  </a:extLst>
                </a:hlinkClick>
              </a:rPr>
              <a:t>Jewish Question</a:t>
            </a:r>
            <a:r>
              <a:rPr lang="en-US" dirty="0"/>
              <a:t>" was the official </a:t>
            </a:r>
            <a:r>
              <a:rPr lang="en-US" dirty="0">
                <a:hlinkClick r:id="rId7" tooltip="Code name">
                  <a:extLst>
                    <a:ext uri="{A12FA001-AC4F-418D-AE19-62706E023703}">
                      <ahyp:hlinkClr xmlns:ahyp="http://schemas.microsoft.com/office/drawing/2018/hyperlinkcolor" val="tx"/>
                    </a:ext>
                  </a:extLst>
                </a:hlinkClick>
              </a:rPr>
              <a:t>code name</a:t>
            </a:r>
            <a:r>
              <a:rPr lang="en-US" dirty="0"/>
              <a:t> for the murder of all Jews within reach.</a:t>
            </a:r>
          </a:p>
          <a:p>
            <a:r>
              <a:rPr lang="en-US" dirty="0"/>
              <a:t>This policy of deliberate and systematic genocide was formulated in by Nazi leadership in January 1942 at the </a:t>
            </a:r>
            <a:r>
              <a:rPr lang="en-US" dirty="0">
                <a:hlinkClick r:id="rId8" tooltip="Wannsee Conference">
                  <a:extLst>
                    <a:ext uri="{A12FA001-AC4F-418D-AE19-62706E023703}">
                      <ahyp:hlinkClr xmlns:ahyp="http://schemas.microsoft.com/office/drawing/2018/hyperlinkcolor" val="tx"/>
                    </a:ext>
                  </a:extLst>
                </a:hlinkClick>
              </a:rPr>
              <a:t>Wannsee Conference</a:t>
            </a:r>
            <a:r>
              <a:rPr lang="en-US" dirty="0"/>
              <a:t> </a:t>
            </a:r>
          </a:p>
          <a:p>
            <a:r>
              <a:rPr lang="en-US" dirty="0"/>
              <a:t>The Final Solution culminated in </a:t>
            </a:r>
            <a:r>
              <a:rPr lang="en-US" dirty="0">
                <a:hlinkClick r:id="rId9" tooltip="The Holocaust">
                  <a:extLst>
                    <a:ext uri="{A12FA001-AC4F-418D-AE19-62706E023703}">
                      <ahyp:hlinkClr xmlns:ahyp="http://schemas.microsoft.com/office/drawing/2018/hyperlinkcolor" val="tx"/>
                    </a:ext>
                  </a:extLst>
                </a:hlinkClick>
              </a:rPr>
              <a:t>the Holocaust</a:t>
            </a:r>
            <a:r>
              <a:rPr lang="en-US" dirty="0"/>
              <a:t>, which saw </a:t>
            </a:r>
            <a:r>
              <a:rPr lang="en-US" dirty="0">
                <a:hlinkClick r:id="rId10" tooltip="The Holocaust in Poland">
                  <a:extLst>
                    <a:ext uri="{A12FA001-AC4F-418D-AE19-62706E023703}">
                      <ahyp:hlinkClr xmlns:ahyp="http://schemas.microsoft.com/office/drawing/2018/hyperlinkcolor" val="tx"/>
                    </a:ext>
                  </a:extLst>
                </a:hlinkClick>
              </a:rPr>
              <a:t>the killing of 90% of Polish Jews</a:t>
            </a:r>
            <a:r>
              <a:rPr lang="en-US" dirty="0"/>
              <a:t>,</a:t>
            </a:r>
            <a:r>
              <a:rPr lang="en-US" baseline="30000" dirty="0">
                <a:hlinkClick r:id="rId11">
                  <a:extLst>
                    <a:ext uri="{A12FA001-AC4F-418D-AE19-62706E023703}">
                      <ahyp:hlinkClr xmlns:ahyp="http://schemas.microsoft.com/office/drawing/2018/hyperlinkcolor" val="tx"/>
                    </a:ext>
                  </a:extLst>
                </a:hlinkClick>
              </a:rPr>
              <a:t>[3]</a:t>
            </a:r>
            <a:r>
              <a:rPr lang="en-US" dirty="0"/>
              <a:t> and two thirds of the Jewish population of Europe.</a:t>
            </a:r>
            <a:r>
              <a:rPr lang="en-US" baseline="30000" dirty="0">
                <a:hlinkClick r:id="rId12">
                  <a:extLst>
                    <a:ext uri="{A12FA001-AC4F-418D-AE19-62706E023703}">
                      <ahyp:hlinkClr xmlns:ahyp="http://schemas.microsoft.com/office/drawing/2018/hyperlinkcolor" val="tx"/>
                    </a:ext>
                  </a:extLst>
                </a:hlinkClick>
              </a:rPr>
              <a:t>[4]</a:t>
            </a:r>
            <a:endParaRPr lang="en-US" dirty="0"/>
          </a:p>
        </p:txBody>
      </p:sp>
    </p:spTree>
    <p:extLst>
      <p:ext uri="{BB962C8B-B14F-4D97-AF65-F5344CB8AC3E}">
        <p14:creationId xmlns:p14="http://schemas.microsoft.com/office/powerpoint/2010/main" val="2133058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D16E9-54C2-480F-8750-5AF6203B3C09}"/>
              </a:ext>
            </a:extLst>
          </p:cNvPr>
          <p:cNvSpPr>
            <a:spLocks noGrp="1"/>
          </p:cNvSpPr>
          <p:nvPr>
            <p:ph type="title"/>
          </p:nvPr>
        </p:nvSpPr>
        <p:spPr/>
        <p:txBody>
          <a:bodyPr/>
          <a:lstStyle/>
          <a:p>
            <a:r>
              <a:rPr lang="en-US" dirty="0"/>
              <a:t>Write these down:</a:t>
            </a:r>
          </a:p>
        </p:txBody>
      </p:sp>
      <p:sp>
        <p:nvSpPr>
          <p:cNvPr id="3" name="Content Placeholder 2">
            <a:extLst>
              <a:ext uri="{FF2B5EF4-FFF2-40B4-BE49-F238E27FC236}">
                <a16:creationId xmlns:a16="http://schemas.microsoft.com/office/drawing/2014/main" id="{A595FEEF-2434-49B5-929D-45DE21DDE5DC}"/>
              </a:ext>
            </a:extLst>
          </p:cNvPr>
          <p:cNvSpPr>
            <a:spLocks noGrp="1"/>
          </p:cNvSpPr>
          <p:nvPr>
            <p:ph idx="1"/>
          </p:nvPr>
        </p:nvSpPr>
        <p:spPr>
          <a:xfrm>
            <a:off x="838200" y="1283368"/>
            <a:ext cx="10515600" cy="4893595"/>
          </a:xfrm>
        </p:spPr>
        <p:txBody>
          <a:bodyPr>
            <a:normAutofit fontScale="92500"/>
          </a:bodyPr>
          <a:lstStyle/>
          <a:p>
            <a:r>
              <a:rPr lang="en-US" dirty="0"/>
              <a:t>Why were some ethnic groups (Ukrainians, Lithuanians, Latvians, etc.) welcoming to the German invaders?</a:t>
            </a:r>
          </a:p>
          <a:p>
            <a:r>
              <a:rPr lang="en-US" dirty="0"/>
              <a:t>Why did some of these help the Nazis in the murder of the Jews?</a:t>
            </a:r>
          </a:p>
          <a:p>
            <a:r>
              <a:rPr lang="en-US" dirty="0"/>
              <a:t>What does the experience of the Holocaust teach us about human nature?</a:t>
            </a:r>
          </a:p>
          <a:p>
            <a:r>
              <a:rPr lang="en-US" dirty="0"/>
              <a:t>Movies and documentaries about the Holocaust are generally quite graphic (ex. violence and nudity).  In your experience do these forms of media go too far?  Explain.</a:t>
            </a:r>
          </a:p>
          <a:p>
            <a:r>
              <a:rPr lang="en-US" dirty="0"/>
              <a:t>Why is remembering these events important today?</a:t>
            </a:r>
          </a:p>
          <a:p>
            <a:pPr marL="0" indent="0">
              <a:buNone/>
            </a:pPr>
            <a:endParaRPr lang="en-US" dirty="0"/>
          </a:p>
          <a:p>
            <a:pPr marL="0" indent="0">
              <a:buNone/>
            </a:pPr>
            <a:r>
              <a:rPr lang="en-US" sz="2600" dirty="0"/>
              <a:t>Einsatzgruppen: The Nazi Death Squads</a:t>
            </a:r>
          </a:p>
          <a:p>
            <a:pPr marL="0" indent="0">
              <a:buNone/>
            </a:pPr>
            <a:r>
              <a:rPr lang="en-US" sz="2600" dirty="0"/>
              <a:t>Ep. 1</a:t>
            </a:r>
          </a:p>
        </p:txBody>
      </p:sp>
    </p:spTree>
    <p:extLst>
      <p:ext uri="{BB962C8B-B14F-4D97-AF65-F5344CB8AC3E}">
        <p14:creationId xmlns:p14="http://schemas.microsoft.com/office/powerpoint/2010/main" val="534736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r="3769" b="1"/>
          <a:stretch/>
        </p:blipFill>
        <p:spPr>
          <a:xfrm>
            <a:off x="2522356" y="10"/>
            <a:ext cx="9669642" cy="6857990"/>
          </a:xfrm>
          <a:prstGeom prst="rect">
            <a:avLst/>
          </a:prstGeom>
        </p:spPr>
      </p:pic>
      <p:sp>
        <p:nvSpPr>
          <p:cNvPr id="14"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3822189" cy="1899912"/>
          </a:xfrm>
        </p:spPr>
        <p:txBody>
          <a:bodyPr>
            <a:normAutofit/>
          </a:bodyPr>
          <a:lstStyle/>
          <a:p>
            <a:r>
              <a:rPr lang="en-US" sz="4000"/>
              <a:t>Invasion of Eastern Europe</a:t>
            </a:r>
          </a:p>
        </p:txBody>
      </p:sp>
      <p:sp>
        <p:nvSpPr>
          <p:cNvPr id="3" name="Content Placeholder 2"/>
          <p:cNvSpPr>
            <a:spLocks noGrp="1"/>
          </p:cNvSpPr>
          <p:nvPr>
            <p:ph idx="1"/>
          </p:nvPr>
        </p:nvSpPr>
        <p:spPr>
          <a:xfrm>
            <a:off x="838200" y="2434201"/>
            <a:ext cx="3822189" cy="3742762"/>
          </a:xfrm>
        </p:spPr>
        <p:txBody>
          <a:bodyPr>
            <a:normAutofit/>
          </a:bodyPr>
          <a:lstStyle/>
          <a:p>
            <a:r>
              <a:rPr lang="en-US" sz="2000"/>
              <a:t>Under Soviet General Zhukov, the Red Army began a series of winter counter-offensives to push the Germans back.</a:t>
            </a:r>
          </a:p>
          <a:p>
            <a:r>
              <a:rPr lang="en-US" sz="2000"/>
              <a:t>In July 1941 the nations of the United States, Great Britain, and the Soviet Union signed the Anglo-Soviet Agreement.  The Agreement pledged the powers to assist one another against Germany.</a:t>
            </a:r>
          </a:p>
        </p:txBody>
      </p:sp>
    </p:spTree>
    <p:extLst>
      <p:ext uri="{BB962C8B-B14F-4D97-AF65-F5344CB8AC3E}">
        <p14:creationId xmlns:p14="http://schemas.microsoft.com/office/powerpoint/2010/main" val="3091273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War in the Pacific</a:t>
            </a:r>
          </a:p>
        </p:txBody>
      </p:sp>
      <p:sp>
        <p:nvSpPr>
          <p:cNvPr id="3" name="Content Placeholder 2"/>
          <p:cNvSpPr>
            <a:spLocks noGrp="1"/>
          </p:cNvSpPr>
          <p:nvPr>
            <p:ph idx="1"/>
          </p:nvPr>
        </p:nvSpPr>
        <p:spPr>
          <a:xfrm>
            <a:off x="1957987" y="2431765"/>
            <a:ext cx="8276026" cy="3320031"/>
          </a:xfrm>
        </p:spPr>
        <p:txBody>
          <a:bodyPr anchor="ctr">
            <a:normAutofit/>
          </a:bodyPr>
          <a:lstStyle/>
          <a:p>
            <a:r>
              <a:rPr lang="en-US" dirty="0">
                <a:solidFill>
                  <a:schemeClr val="tx1">
                    <a:lumMod val="85000"/>
                    <a:lumOff val="15000"/>
                  </a:schemeClr>
                </a:solidFill>
              </a:rPr>
              <a:t>When the war broke out in 1939, the Japanese already controlled much of present day China.</a:t>
            </a:r>
          </a:p>
          <a:p>
            <a:r>
              <a:rPr lang="en-US" dirty="0">
                <a:solidFill>
                  <a:schemeClr val="tx1">
                    <a:lumMod val="85000"/>
                    <a:lumOff val="15000"/>
                  </a:schemeClr>
                </a:solidFill>
              </a:rPr>
              <a:t>It took a great amount of man power to control this area: of the 51 infantry divisions making up the Japanese Army, 38 of them were stationed in China.</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98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75348" y="681287"/>
            <a:ext cx="9641304" cy="5885149"/>
          </a:xfrm>
          <a:prstGeom prst="rect">
            <a:avLst/>
          </a:prstGeom>
        </p:spPr>
      </p:pic>
    </p:spTree>
    <p:extLst>
      <p:ext uri="{BB962C8B-B14F-4D97-AF65-F5344CB8AC3E}">
        <p14:creationId xmlns:p14="http://schemas.microsoft.com/office/powerpoint/2010/main" val="1758741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The War in the Pacific</a:t>
            </a:r>
          </a:p>
        </p:txBody>
      </p:sp>
      <p:sp>
        <p:nvSpPr>
          <p:cNvPr id="3" name="Content Placeholder 2"/>
          <p:cNvSpPr>
            <a:spLocks noGrp="1"/>
          </p:cNvSpPr>
          <p:nvPr>
            <p:ph idx="1"/>
          </p:nvPr>
        </p:nvSpPr>
        <p:spPr>
          <a:xfrm>
            <a:off x="1957986" y="2431765"/>
            <a:ext cx="9070797" cy="3539131"/>
          </a:xfrm>
        </p:spPr>
        <p:txBody>
          <a:bodyPr anchor="ctr">
            <a:normAutofit fontScale="92500" lnSpcReduction="10000"/>
          </a:bodyPr>
          <a:lstStyle/>
          <a:p>
            <a:r>
              <a:rPr lang="en-US" dirty="0">
                <a:solidFill>
                  <a:schemeClr val="tx1">
                    <a:lumMod val="85000"/>
                    <a:lumOff val="15000"/>
                  </a:schemeClr>
                </a:solidFill>
              </a:rPr>
              <a:t>In September 1941, Japan signed the </a:t>
            </a:r>
            <a:r>
              <a:rPr lang="en-US" b="1" dirty="0">
                <a:solidFill>
                  <a:schemeClr val="tx1">
                    <a:lumMod val="85000"/>
                    <a:lumOff val="15000"/>
                  </a:schemeClr>
                </a:solidFill>
              </a:rPr>
              <a:t>Tripartite Pact </a:t>
            </a:r>
            <a:r>
              <a:rPr lang="en-US" dirty="0">
                <a:solidFill>
                  <a:schemeClr val="tx1">
                    <a:lumMod val="85000"/>
                    <a:lumOff val="15000"/>
                  </a:schemeClr>
                </a:solidFill>
              </a:rPr>
              <a:t>with Germany and Italy.</a:t>
            </a:r>
          </a:p>
          <a:p>
            <a:pPr lvl="1"/>
            <a:r>
              <a:rPr lang="en-US" sz="2800" dirty="0">
                <a:solidFill>
                  <a:schemeClr val="tx1">
                    <a:lumMod val="85000"/>
                    <a:lumOff val="15000"/>
                  </a:schemeClr>
                </a:solidFill>
              </a:rPr>
              <a:t>This allowed them the security to expand their empire further into East Asia.</a:t>
            </a:r>
          </a:p>
          <a:p>
            <a:r>
              <a:rPr lang="en-US" dirty="0">
                <a:solidFill>
                  <a:schemeClr val="tx1">
                    <a:lumMod val="85000"/>
                    <a:lumOff val="15000"/>
                  </a:schemeClr>
                </a:solidFill>
              </a:rPr>
              <a:t>Japan moved into British and French territories in Asia prompting the United States to cut of ties with Japan and implement embargos.</a:t>
            </a:r>
          </a:p>
          <a:p>
            <a:pPr lvl="1"/>
            <a:r>
              <a:rPr lang="en-US" sz="2800" dirty="0">
                <a:solidFill>
                  <a:schemeClr val="tx1">
                    <a:lumMod val="85000"/>
                    <a:lumOff val="15000"/>
                  </a:schemeClr>
                </a:solidFill>
              </a:rPr>
              <a:t>embargo - an official ban on trade or other commercial activity with a particular country</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971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32220" y="624391"/>
            <a:ext cx="9264380" cy="5933572"/>
          </a:xfrm>
          <a:prstGeom prst="rect">
            <a:avLst/>
          </a:prstGeom>
        </p:spPr>
      </p:pic>
    </p:spTree>
    <p:extLst>
      <p:ext uri="{BB962C8B-B14F-4D97-AF65-F5344CB8AC3E}">
        <p14:creationId xmlns:p14="http://schemas.microsoft.com/office/powerpoint/2010/main" val="306411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8E0170-E67E-4EFA-BAAC-268294A5EEE9}"/>
              </a:ext>
            </a:extLst>
          </p:cNvPr>
          <p:cNvPicPr>
            <a:picLocks noChangeAspect="1"/>
          </p:cNvPicPr>
          <p:nvPr/>
        </p:nvPicPr>
        <p:blipFill rotWithShape="1">
          <a:blip r:embed="rId2"/>
          <a:srcRect t="8537"/>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6C2F825-3FE6-46F7-8E29-877FC65DE2A5}"/>
              </a:ext>
            </a:extLst>
          </p:cNvPr>
          <p:cNvSpPr>
            <a:spLocks noGrp="1"/>
          </p:cNvSpPr>
          <p:nvPr>
            <p:ph type="title"/>
          </p:nvPr>
        </p:nvSpPr>
        <p:spPr>
          <a:xfrm>
            <a:off x="709448" y="1913950"/>
            <a:ext cx="4204137" cy="1342754"/>
          </a:xfrm>
        </p:spPr>
        <p:txBody>
          <a:bodyPr>
            <a:normAutofit/>
          </a:bodyPr>
          <a:lstStyle/>
          <a:p>
            <a:pPr algn="ctr"/>
            <a:r>
              <a:rPr lang="en-US" sz="3600" b="1"/>
              <a:t>Lebensraum</a:t>
            </a:r>
            <a:r>
              <a:rPr lang="en-US" sz="3600"/>
              <a:t> </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65A9C0-67B6-49C2-890A-BDE7B0937841}"/>
              </a:ext>
            </a:extLst>
          </p:cNvPr>
          <p:cNvSpPr>
            <a:spLocks noGrp="1"/>
          </p:cNvSpPr>
          <p:nvPr>
            <p:ph idx="1"/>
          </p:nvPr>
        </p:nvSpPr>
        <p:spPr>
          <a:xfrm>
            <a:off x="525516" y="3417573"/>
            <a:ext cx="4593021" cy="2619839"/>
          </a:xfrm>
        </p:spPr>
        <p:txBody>
          <a:bodyPr anchor="ctr">
            <a:normAutofit fontScale="92500"/>
          </a:bodyPr>
          <a:lstStyle/>
          <a:p>
            <a:r>
              <a:rPr lang="en-US" dirty="0"/>
              <a:t>Hitler wanted to invade Poland</a:t>
            </a:r>
          </a:p>
          <a:p>
            <a:r>
              <a:rPr lang="en-US" dirty="0"/>
              <a:t>Both Britain and France had guaranteed Poland’s independence</a:t>
            </a:r>
          </a:p>
          <a:p>
            <a:r>
              <a:rPr lang="en-US" dirty="0"/>
              <a:t>Hitler was afraid of Soviet aggression if he moved East</a:t>
            </a:r>
          </a:p>
        </p:txBody>
      </p:sp>
    </p:spTree>
    <p:extLst>
      <p:ext uri="{BB962C8B-B14F-4D97-AF65-F5344CB8AC3E}">
        <p14:creationId xmlns:p14="http://schemas.microsoft.com/office/powerpoint/2010/main" val="2521675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Attack on Pearl Harbor</a:t>
            </a:r>
          </a:p>
        </p:txBody>
      </p:sp>
      <p:sp>
        <p:nvSpPr>
          <p:cNvPr id="3" name="Content Placeholder 2"/>
          <p:cNvSpPr>
            <a:spLocks noGrp="1"/>
          </p:cNvSpPr>
          <p:nvPr>
            <p:ph idx="1"/>
          </p:nvPr>
        </p:nvSpPr>
        <p:spPr>
          <a:xfrm>
            <a:off x="1957987" y="2207830"/>
            <a:ext cx="8722454" cy="3539131"/>
          </a:xfrm>
        </p:spPr>
        <p:txBody>
          <a:bodyPr anchor="ctr">
            <a:normAutofit fontScale="92500" lnSpcReduction="10000"/>
          </a:bodyPr>
          <a:lstStyle/>
          <a:p>
            <a:r>
              <a:rPr lang="en-US" dirty="0">
                <a:solidFill>
                  <a:schemeClr val="tx1">
                    <a:lumMod val="85000"/>
                    <a:lumOff val="15000"/>
                  </a:schemeClr>
                </a:solidFill>
              </a:rPr>
              <a:t>On December 7</a:t>
            </a:r>
            <a:r>
              <a:rPr lang="en-US" baseline="30000" dirty="0">
                <a:solidFill>
                  <a:schemeClr val="tx1">
                    <a:lumMod val="85000"/>
                    <a:lumOff val="15000"/>
                  </a:schemeClr>
                </a:solidFill>
              </a:rPr>
              <a:t>th</a:t>
            </a:r>
            <a:r>
              <a:rPr lang="en-US" dirty="0">
                <a:solidFill>
                  <a:schemeClr val="tx1">
                    <a:lumMod val="85000"/>
                    <a:lumOff val="15000"/>
                  </a:schemeClr>
                </a:solidFill>
              </a:rPr>
              <a:t>, 1941, “a day which will live in infamy” the Japanese attacked the U.S. naval base at Pearl Harbor.</a:t>
            </a:r>
          </a:p>
          <a:p>
            <a:r>
              <a:rPr lang="en-US" dirty="0">
                <a:solidFill>
                  <a:schemeClr val="tx1">
                    <a:lumMod val="85000"/>
                    <a:lumOff val="15000"/>
                  </a:schemeClr>
                </a:solidFill>
              </a:rPr>
              <a:t>It was ultimately successful as it crippled the US fleet while the Japanese sustained only minor losses.</a:t>
            </a:r>
          </a:p>
          <a:p>
            <a:r>
              <a:rPr lang="en-US" dirty="0">
                <a:solidFill>
                  <a:schemeClr val="tx1">
                    <a:lumMod val="85000"/>
                    <a:lumOff val="15000"/>
                  </a:schemeClr>
                </a:solidFill>
              </a:rPr>
              <a:t>One stroke of luck for the Americans was that their 3 aircraft carriers happened to be out on an exercise that morning and were not hit.</a:t>
            </a:r>
          </a:p>
          <a:p>
            <a:r>
              <a:rPr lang="en-US" dirty="0">
                <a:solidFill>
                  <a:schemeClr val="tx1">
                    <a:lumMod val="85000"/>
                    <a:lumOff val="15000"/>
                  </a:schemeClr>
                </a:solidFill>
              </a:rPr>
              <a:t>After the attack on Pearl Harbor, the United States entered the war.</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3284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7342" y="604143"/>
            <a:ext cx="10817316" cy="5915720"/>
          </a:xfrm>
          <a:prstGeom prst="rect">
            <a:avLst/>
          </a:prstGeom>
        </p:spPr>
      </p:pic>
    </p:spTree>
    <p:extLst>
      <p:ext uri="{BB962C8B-B14F-4D97-AF65-F5344CB8AC3E}">
        <p14:creationId xmlns:p14="http://schemas.microsoft.com/office/powerpoint/2010/main" val="1984658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187140" y="365125"/>
            <a:ext cx="7817719" cy="6176963"/>
          </a:xfrm>
          <a:prstGeom prst="rect">
            <a:avLst/>
          </a:prstGeom>
        </p:spPr>
      </p:pic>
    </p:spTree>
    <p:extLst>
      <p:ext uri="{BB962C8B-B14F-4D97-AF65-F5344CB8AC3E}">
        <p14:creationId xmlns:p14="http://schemas.microsoft.com/office/powerpoint/2010/main" val="2764968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33525" y="365125"/>
            <a:ext cx="9124950" cy="6090904"/>
          </a:xfrm>
          <a:prstGeom prst="rect">
            <a:avLst/>
          </a:prstGeom>
        </p:spPr>
      </p:pic>
    </p:spTree>
    <p:extLst>
      <p:ext uri="{BB962C8B-B14F-4D97-AF65-F5344CB8AC3E}">
        <p14:creationId xmlns:p14="http://schemas.microsoft.com/office/powerpoint/2010/main" val="35057592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War in the Pacific</a:t>
            </a:r>
          </a:p>
        </p:txBody>
      </p:sp>
      <p:sp>
        <p:nvSpPr>
          <p:cNvPr id="3" name="Content Placeholder 2"/>
          <p:cNvSpPr>
            <a:spLocks noGrp="1"/>
          </p:cNvSpPr>
          <p:nvPr>
            <p:ph idx="1"/>
          </p:nvPr>
        </p:nvSpPr>
        <p:spPr/>
        <p:txBody>
          <a:bodyPr>
            <a:normAutofit/>
          </a:bodyPr>
          <a:lstStyle/>
          <a:p>
            <a:r>
              <a:rPr lang="en-US" sz="3200" dirty="0"/>
              <a:t>The day after the attack on Pearl Harbor, the Japanese destroyed the British air power at Hong Kong.</a:t>
            </a:r>
          </a:p>
          <a:p>
            <a:r>
              <a:rPr lang="en-US" sz="3200" dirty="0"/>
              <a:t>British and Canadian troops held out until December 25</a:t>
            </a:r>
            <a:r>
              <a:rPr lang="en-US" sz="3200" baseline="30000" dirty="0"/>
              <a:t>th</a:t>
            </a:r>
            <a:r>
              <a:rPr lang="en-US" sz="3200" dirty="0"/>
              <a:t>, but eventually surrendered Hong Kong to Japan.</a:t>
            </a:r>
          </a:p>
          <a:p>
            <a:pPr lvl="1"/>
            <a:r>
              <a:rPr lang="en-US" sz="2800" dirty="0"/>
              <a:t>554 Canadians were killed in the battle, while 500 more were wounded.</a:t>
            </a:r>
          </a:p>
        </p:txBody>
      </p:sp>
    </p:spTree>
    <p:extLst>
      <p:ext uri="{BB962C8B-B14F-4D97-AF65-F5344CB8AC3E}">
        <p14:creationId xmlns:p14="http://schemas.microsoft.com/office/powerpoint/2010/main" val="3420656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45531" y="365125"/>
            <a:ext cx="7500938" cy="6272562"/>
          </a:xfrm>
          <a:prstGeom prst="rect">
            <a:avLst/>
          </a:prstGeom>
        </p:spPr>
      </p:pic>
    </p:spTree>
    <p:extLst>
      <p:ext uri="{BB962C8B-B14F-4D97-AF65-F5344CB8AC3E}">
        <p14:creationId xmlns:p14="http://schemas.microsoft.com/office/powerpoint/2010/main" val="40075755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83599" y="1027906"/>
            <a:ext cx="9424801" cy="4925219"/>
          </a:xfrm>
          <a:prstGeom prst="rect">
            <a:avLst/>
          </a:prstGeom>
        </p:spPr>
      </p:pic>
    </p:spTree>
    <p:extLst>
      <p:ext uri="{BB962C8B-B14F-4D97-AF65-F5344CB8AC3E}">
        <p14:creationId xmlns:p14="http://schemas.microsoft.com/office/powerpoint/2010/main" val="4177082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93314" y="214406"/>
            <a:ext cx="9205372" cy="6414994"/>
          </a:xfrm>
          <a:prstGeom prst="rect">
            <a:avLst/>
          </a:prstGeom>
        </p:spPr>
      </p:pic>
    </p:spTree>
    <p:extLst>
      <p:ext uri="{BB962C8B-B14F-4D97-AF65-F5344CB8AC3E}">
        <p14:creationId xmlns:p14="http://schemas.microsoft.com/office/powerpoint/2010/main" val="36768260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DE96-8213-4CCE-8888-D99D704A4875}"/>
              </a:ext>
            </a:extLst>
          </p:cNvPr>
          <p:cNvSpPr>
            <a:spLocks noGrp="1"/>
          </p:cNvSpPr>
          <p:nvPr>
            <p:ph type="title"/>
          </p:nvPr>
        </p:nvSpPr>
        <p:spPr/>
        <p:txBody>
          <a:bodyPr/>
          <a:lstStyle/>
          <a:p>
            <a:r>
              <a:rPr lang="en-US" dirty="0"/>
              <a:t>The War in the Pacific</a:t>
            </a:r>
          </a:p>
        </p:txBody>
      </p:sp>
      <p:sp>
        <p:nvSpPr>
          <p:cNvPr id="3" name="Content Placeholder 2">
            <a:extLst>
              <a:ext uri="{FF2B5EF4-FFF2-40B4-BE49-F238E27FC236}">
                <a16:creationId xmlns:a16="http://schemas.microsoft.com/office/drawing/2014/main" id="{00B0CA0F-EB4F-4368-8715-A929A4BCBA7C}"/>
              </a:ext>
            </a:extLst>
          </p:cNvPr>
          <p:cNvSpPr>
            <a:spLocks noGrp="1"/>
          </p:cNvSpPr>
          <p:nvPr>
            <p:ph idx="1"/>
          </p:nvPr>
        </p:nvSpPr>
        <p:spPr/>
        <p:txBody>
          <a:bodyPr/>
          <a:lstStyle/>
          <a:p>
            <a:r>
              <a:rPr lang="en-US" dirty="0"/>
              <a:t>Doolittle Raid</a:t>
            </a:r>
          </a:p>
          <a:p>
            <a:pPr lvl="1"/>
            <a:r>
              <a:rPr lang="en-US" dirty="0"/>
              <a:t>In response to the Japanese attack on Pearl Harbor and its growing power in the Pacific, Col. Doolittle, with 16 bombers attacked Tokyo.</a:t>
            </a:r>
          </a:p>
          <a:p>
            <a:pPr lvl="1"/>
            <a:r>
              <a:rPr lang="en-US" dirty="0"/>
              <a:t>Forced the Japanese to put more emphasis on their navy and expansion of their Pacific perimeter. </a:t>
            </a:r>
          </a:p>
          <a:p>
            <a:pPr lvl="1"/>
            <a:endParaRPr lang="en-US" dirty="0"/>
          </a:p>
        </p:txBody>
      </p:sp>
    </p:spTree>
    <p:extLst>
      <p:ext uri="{BB962C8B-B14F-4D97-AF65-F5344CB8AC3E}">
        <p14:creationId xmlns:p14="http://schemas.microsoft.com/office/powerpoint/2010/main" val="1508354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Map&#10;&#10;Description automatically generated">
            <a:extLst>
              <a:ext uri="{FF2B5EF4-FFF2-40B4-BE49-F238E27FC236}">
                <a16:creationId xmlns:a16="http://schemas.microsoft.com/office/drawing/2014/main" id="{4F10EC13-C191-4F24-8FFD-EF606DAE969B}"/>
              </a:ext>
            </a:extLst>
          </p:cNvPr>
          <p:cNvPicPr>
            <a:picLocks noGrp="1" noChangeAspect="1"/>
          </p:cNvPicPr>
          <p:nvPr>
            <p:ph idx="1"/>
          </p:nvPr>
        </p:nvPicPr>
        <p:blipFill rotWithShape="1">
          <a:blip r:embed="rId2"/>
          <a:srcRect t="15177" b="15177"/>
          <a:stretch/>
        </p:blipFill>
        <p:spPr>
          <a:xfrm>
            <a:off x="20" y="1282"/>
            <a:ext cx="12191980" cy="6856718"/>
          </a:xfrm>
          <a:prstGeom prst="rect">
            <a:avLst/>
          </a:prstGeom>
        </p:spPr>
      </p:pic>
    </p:spTree>
    <p:extLst>
      <p:ext uri="{BB962C8B-B14F-4D97-AF65-F5344CB8AC3E}">
        <p14:creationId xmlns:p14="http://schemas.microsoft.com/office/powerpoint/2010/main" val="126904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32B7FAEE-738C-48B4-9911-D381EF4F5FEA}"/>
              </a:ext>
            </a:extLst>
          </p:cNvPr>
          <p:cNvPicPr>
            <a:picLocks noChangeAspect="1"/>
          </p:cNvPicPr>
          <p:nvPr/>
        </p:nvPicPr>
        <p:blipFill rotWithShape="1">
          <a:blip r:embed="rId2"/>
          <a:srcRect t="10461" r="1" b="1"/>
          <a:stretch/>
        </p:blipFill>
        <p:spPr>
          <a:xfrm>
            <a:off x="20" y="10"/>
            <a:ext cx="9947062"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870214F-BC15-4DE9-95A5-E834B410E1F9}"/>
              </a:ext>
            </a:extLst>
          </p:cNvPr>
          <p:cNvSpPr>
            <a:spLocks noGrp="1"/>
          </p:cNvSpPr>
          <p:nvPr>
            <p:ph type="title"/>
          </p:nvPr>
        </p:nvSpPr>
        <p:spPr>
          <a:xfrm>
            <a:off x="8046720" y="1045597"/>
            <a:ext cx="3633746" cy="1588422"/>
          </a:xfrm>
        </p:spPr>
        <p:txBody>
          <a:bodyPr anchor="b">
            <a:normAutofit/>
          </a:bodyPr>
          <a:lstStyle/>
          <a:p>
            <a:r>
              <a:rPr lang="en-US" sz="3600"/>
              <a:t>Nazi-Soviet Nonaggression Pact, 1939</a:t>
            </a:r>
          </a:p>
        </p:txBody>
      </p:sp>
      <p:sp>
        <p:nvSpPr>
          <p:cNvPr id="3" name="Content Placeholder 2">
            <a:extLst>
              <a:ext uri="{FF2B5EF4-FFF2-40B4-BE49-F238E27FC236}">
                <a16:creationId xmlns:a16="http://schemas.microsoft.com/office/drawing/2014/main" id="{9A16C790-D63A-49BB-A072-7DC5CC8BA552}"/>
              </a:ext>
            </a:extLst>
          </p:cNvPr>
          <p:cNvSpPr>
            <a:spLocks noGrp="1"/>
          </p:cNvSpPr>
          <p:nvPr>
            <p:ph idx="1"/>
          </p:nvPr>
        </p:nvSpPr>
        <p:spPr>
          <a:xfrm>
            <a:off x="8046719" y="2722729"/>
            <a:ext cx="3633747" cy="2700062"/>
          </a:xfrm>
        </p:spPr>
        <p:txBody>
          <a:bodyPr>
            <a:normAutofit/>
          </a:bodyPr>
          <a:lstStyle/>
          <a:p>
            <a:r>
              <a:rPr lang="en-US" sz="2000"/>
              <a:t>Shocked the world</a:t>
            </a:r>
          </a:p>
          <a:p>
            <a:r>
              <a:rPr lang="en-US" sz="2000"/>
              <a:t>Peace between Fascism and Communism</a:t>
            </a:r>
          </a:p>
          <a:p>
            <a:r>
              <a:rPr lang="en-US" sz="2000"/>
              <a:t>Hitler and Stalin made a secret arrangement to divide Poland</a:t>
            </a:r>
          </a:p>
        </p:txBody>
      </p:sp>
    </p:spTree>
    <p:extLst>
      <p:ext uri="{BB962C8B-B14F-4D97-AF65-F5344CB8AC3E}">
        <p14:creationId xmlns:p14="http://schemas.microsoft.com/office/powerpoint/2010/main" val="220781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8DB7A6-4F9A-4FE3-A72C-BE4837E82984}"/>
              </a:ext>
            </a:extLst>
          </p:cNvPr>
          <p:cNvSpPr>
            <a:spLocks noGrp="1"/>
          </p:cNvSpPr>
          <p:nvPr>
            <p:ph type="title"/>
          </p:nvPr>
        </p:nvSpPr>
        <p:spPr>
          <a:xfrm>
            <a:off x="686834" y="1153572"/>
            <a:ext cx="3200400" cy="4461163"/>
          </a:xfrm>
        </p:spPr>
        <p:txBody>
          <a:bodyPr>
            <a:normAutofit/>
          </a:bodyPr>
          <a:lstStyle/>
          <a:p>
            <a:r>
              <a:rPr lang="en-US">
                <a:solidFill>
                  <a:srgbClr val="FFFFFF"/>
                </a:solidFill>
              </a:rPr>
              <a:t>The War in the Pacific</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7061DC-8059-48BE-9A65-66B06CEB926B}"/>
              </a:ext>
            </a:extLst>
          </p:cNvPr>
          <p:cNvSpPr>
            <a:spLocks noGrp="1"/>
          </p:cNvSpPr>
          <p:nvPr>
            <p:ph idx="1"/>
          </p:nvPr>
        </p:nvSpPr>
        <p:spPr>
          <a:xfrm>
            <a:off x="4447308" y="591344"/>
            <a:ext cx="6906491" cy="5585619"/>
          </a:xfrm>
        </p:spPr>
        <p:txBody>
          <a:bodyPr anchor="ctr">
            <a:noAutofit/>
          </a:bodyPr>
          <a:lstStyle/>
          <a:p>
            <a:r>
              <a:rPr lang="en-US" sz="2400" dirty="0"/>
              <a:t>The Battle of Midway</a:t>
            </a:r>
          </a:p>
          <a:p>
            <a:pPr lvl="1"/>
            <a:r>
              <a:rPr lang="en-US" dirty="0"/>
              <a:t>The Battle of the Coral Sea was a victory for the Americans but crippled one aircraft carrier and sunk another – a devastating blow.</a:t>
            </a:r>
          </a:p>
          <a:p>
            <a:pPr lvl="1"/>
            <a:r>
              <a:rPr lang="en-US" dirty="0"/>
              <a:t>The Japanese wanted to quickly see an end to American power in the Pacific, the decisive battle would take place at Midway.</a:t>
            </a:r>
          </a:p>
          <a:p>
            <a:pPr lvl="1"/>
            <a:r>
              <a:rPr lang="en-US" dirty="0"/>
              <a:t>Americans had decoded Japanese transmissions and knew they were coming.</a:t>
            </a:r>
          </a:p>
          <a:p>
            <a:pPr lvl="1"/>
            <a:r>
              <a:rPr lang="en-US" dirty="0"/>
              <a:t>Midway was saved and 4 Japanese carriers were destroyed.</a:t>
            </a:r>
          </a:p>
          <a:p>
            <a:pPr lvl="1"/>
            <a:r>
              <a:rPr lang="en-US" dirty="0"/>
              <a:t>This was the turning point in the war in the Pacific.</a:t>
            </a:r>
          </a:p>
          <a:p>
            <a:pPr lvl="1"/>
            <a:r>
              <a:rPr lang="en-US" dirty="0"/>
              <a:t>Strong evidence that this war would be won by carriers and not destroyers as in previous conflicts.</a:t>
            </a:r>
          </a:p>
        </p:txBody>
      </p:sp>
    </p:spTree>
    <p:extLst>
      <p:ext uri="{BB962C8B-B14F-4D97-AF65-F5344CB8AC3E}">
        <p14:creationId xmlns:p14="http://schemas.microsoft.com/office/powerpoint/2010/main" val="21471164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826380C8-6C82-4D7A-B3EC-99C776BC44A7}"/>
              </a:ext>
            </a:extLst>
          </p:cNvPr>
          <p:cNvPicPr>
            <a:picLocks noGrp="1" noChangeAspect="1"/>
          </p:cNvPicPr>
          <p:nvPr>
            <p:ph idx="1"/>
          </p:nvPr>
        </p:nvPicPr>
        <p:blipFill rotWithShape="1">
          <a:blip r:embed="rId2"/>
          <a:srcRect t="899"/>
          <a:stretch/>
        </p:blipFill>
        <p:spPr>
          <a:xfrm>
            <a:off x="20" y="1282"/>
            <a:ext cx="12191980" cy="6856718"/>
          </a:xfrm>
          <a:prstGeom prst="rect">
            <a:avLst/>
          </a:prstGeom>
        </p:spPr>
      </p:pic>
    </p:spTree>
    <p:extLst>
      <p:ext uri="{BB962C8B-B14F-4D97-AF65-F5344CB8AC3E}">
        <p14:creationId xmlns:p14="http://schemas.microsoft.com/office/powerpoint/2010/main" val="31495197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1FFFC0B3-E8F6-4300-B69F-F8B31241FE3F}"/>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5958743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A9CB-FDB4-4214-B3CA-EDAFE9DE560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33C45EA-0555-4E18-A1CF-83B6539D7BC7}"/>
              </a:ext>
            </a:extLst>
          </p:cNvPr>
          <p:cNvPicPr>
            <a:picLocks noGrp="1" noChangeAspect="1"/>
          </p:cNvPicPr>
          <p:nvPr>
            <p:ph idx="1"/>
          </p:nvPr>
        </p:nvPicPr>
        <p:blipFill>
          <a:blip r:embed="rId2"/>
          <a:stretch>
            <a:fillRect/>
          </a:stretch>
        </p:blipFill>
        <p:spPr>
          <a:xfrm>
            <a:off x="3459223" y="123848"/>
            <a:ext cx="5273553" cy="6610303"/>
          </a:xfrm>
          <a:prstGeom prst="rect">
            <a:avLst/>
          </a:prstGeom>
        </p:spPr>
      </p:pic>
    </p:spTree>
    <p:extLst>
      <p:ext uri="{BB962C8B-B14F-4D97-AF65-F5344CB8AC3E}">
        <p14:creationId xmlns:p14="http://schemas.microsoft.com/office/powerpoint/2010/main" val="2265897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Opposing Strategies in the West</a:t>
            </a:r>
          </a:p>
        </p:txBody>
      </p:sp>
      <p:sp>
        <p:nvSpPr>
          <p:cNvPr id="3" name="Content Placeholder 2"/>
          <p:cNvSpPr>
            <a:spLocks noGrp="1"/>
          </p:cNvSpPr>
          <p:nvPr>
            <p:ph idx="1"/>
          </p:nvPr>
        </p:nvSpPr>
        <p:spPr/>
        <p:txBody>
          <a:bodyPr/>
          <a:lstStyle/>
          <a:p>
            <a:r>
              <a:rPr lang="en-US" dirty="0"/>
              <a:t>In the West, the Germans employed a strategy to cut off Britain from its Allies.  This was done through bombing campaigns, but more importantly, U-boat attacks.  They attacked in formations called </a:t>
            </a:r>
            <a:r>
              <a:rPr lang="en-US" b="1" dirty="0" err="1"/>
              <a:t>wolfpacks</a:t>
            </a:r>
            <a:r>
              <a:rPr lang="en-US" dirty="0"/>
              <a:t>.</a:t>
            </a:r>
          </a:p>
        </p:txBody>
      </p:sp>
      <p:pic>
        <p:nvPicPr>
          <p:cNvPr id="4" name="Picture 3"/>
          <p:cNvPicPr>
            <a:picLocks noChangeAspect="1"/>
          </p:cNvPicPr>
          <p:nvPr/>
        </p:nvPicPr>
        <p:blipFill>
          <a:blip r:embed="rId2"/>
          <a:stretch>
            <a:fillRect/>
          </a:stretch>
        </p:blipFill>
        <p:spPr>
          <a:xfrm>
            <a:off x="3713838" y="3236711"/>
            <a:ext cx="4764324" cy="3251840"/>
          </a:xfrm>
          <a:prstGeom prst="rect">
            <a:avLst/>
          </a:prstGeom>
        </p:spPr>
      </p:pic>
    </p:spTree>
    <p:extLst>
      <p:ext uri="{BB962C8B-B14F-4D97-AF65-F5344CB8AC3E}">
        <p14:creationId xmlns:p14="http://schemas.microsoft.com/office/powerpoint/2010/main" val="1724608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95608" y="365125"/>
            <a:ext cx="9498332" cy="6073843"/>
          </a:xfrm>
          <a:prstGeom prst="rect">
            <a:avLst/>
          </a:prstGeom>
        </p:spPr>
      </p:pic>
      <p:sp>
        <p:nvSpPr>
          <p:cNvPr id="5" name="TextBox 4"/>
          <p:cNvSpPr txBox="1"/>
          <p:nvPr/>
        </p:nvSpPr>
        <p:spPr>
          <a:xfrm>
            <a:off x="1195608" y="6438968"/>
            <a:ext cx="2010487" cy="369332"/>
          </a:xfrm>
          <a:prstGeom prst="rect">
            <a:avLst/>
          </a:prstGeom>
          <a:noFill/>
        </p:spPr>
        <p:txBody>
          <a:bodyPr wrap="none" rtlCol="0">
            <a:spAutoFit/>
          </a:bodyPr>
          <a:lstStyle/>
          <a:p>
            <a:r>
              <a:rPr lang="en-US" dirty="0"/>
              <a:t>Das </a:t>
            </a:r>
            <a:r>
              <a:rPr lang="en-US"/>
              <a:t>Boot Doc video</a:t>
            </a:r>
            <a:endParaRPr lang="en-US" dirty="0"/>
          </a:p>
        </p:txBody>
      </p:sp>
    </p:spTree>
    <p:extLst>
      <p:ext uri="{BB962C8B-B14F-4D97-AF65-F5344CB8AC3E}">
        <p14:creationId xmlns:p14="http://schemas.microsoft.com/office/powerpoint/2010/main" val="22633203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5152" y="581090"/>
            <a:ext cx="8221696" cy="5417211"/>
          </a:xfrm>
          <a:prstGeom prst="rect">
            <a:avLst/>
          </a:prstGeom>
        </p:spPr>
      </p:pic>
      <p:sp>
        <p:nvSpPr>
          <p:cNvPr id="5" name="TextBox 4"/>
          <p:cNvSpPr txBox="1"/>
          <p:nvPr/>
        </p:nvSpPr>
        <p:spPr>
          <a:xfrm>
            <a:off x="4528583" y="6214266"/>
            <a:ext cx="3134833" cy="369332"/>
          </a:xfrm>
          <a:prstGeom prst="rect">
            <a:avLst/>
          </a:prstGeom>
          <a:noFill/>
        </p:spPr>
        <p:txBody>
          <a:bodyPr wrap="none" rtlCol="0">
            <a:spAutoFit/>
          </a:bodyPr>
          <a:lstStyle/>
          <a:p>
            <a:r>
              <a:rPr lang="en-US" dirty="0"/>
              <a:t>U-boats sunk by Canadian Navy</a:t>
            </a:r>
          </a:p>
        </p:txBody>
      </p:sp>
    </p:spTree>
    <p:extLst>
      <p:ext uri="{BB962C8B-B14F-4D97-AF65-F5344CB8AC3E}">
        <p14:creationId xmlns:p14="http://schemas.microsoft.com/office/powerpoint/2010/main" val="26281183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Enigma</a:t>
            </a:r>
          </a:p>
        </p:txBody>
      </p:sp>
      <p:sp>
        <p:nvSpPr>
          <p:cNvPr id="3" name="Content Placeholder 2"/>
          <p:cNvSpPr>
            <a:spLocks noGrp="1"/>
          </p:cNvSpPr>
          <p:nvPr>
            <p:ph idx="1"/>
          </p:nvPr>
        </p:nvSpPr>
        <p:spPr/>
        <p:txBody>
          <a:bodyPr/>
          <a:lstStyle/>
          <a:p>
            <a:r>
              <a:rPr lang="en-US" dirty="0"/>
              <a:t>The German U-boats strategy hinged upon their ability to communicate with one another.  This was done through the enigma coding system.</a:t>
            </a:r>
          </a:p>
        </p:txBody>
      </p:sp>
      <p:pic>
        <p:nvPicPr>
          <p:cNvPr id="4" name="Picture 3"/>
          <p:cNvPicPr>
            <a:picLocks noChangeAspect="1"/>
          </p:cNvPicPr>
          <p:nvPr/>
        </p:nvPicPr>
        <p:blipFill>
          <a:blip r:embed="rId2"/>
          <a:stretch>
            <a:fillRect/>
          </a:stretch>
        </p:blipFill>
        <p:spPr>
          <a:xfrm>
            <a:off x="3766833" y="2721212"/>
            <a:ext cx="4658333" cy="3105555"/>
          </a:xfrm>
          <a:prstGeom prst="rect">
            <a:avLst/>
          </a:prstGeom>
        </p:spPr>
      </p:pic>
      <p:sp>
        <p:nvSpPr>
          <p:cNvPr id="5" name="TextBox 4"/>
          <p:cNvSpPr txBox="1"/>
          <p:nvPr/>
        </p:nvSpPr>
        <p:spPr>
          <a:xfrm>
            <a:off x="4059768" y="5942568"/>
            <a:ext cx="4072462" cy="369332"/>
          </a:xfrm>
          <a:prstGeom prst="rect">
            <a:avLst/>
          </a:prstGeom>
          <a:noFill/>
        </p:spPr>
        <p:txBody>
          <a:bodyPr wrap="none" rtlCol="0">
            <a:spAutoFit/>
          </a:bodyPr>
          <a:lstStyle/>
          <a:p>
            <a:r>
              <a:rPr lang="en-US" dirty="0">
                <a:hlinkClick r:id="rId3"/>
              </a:rPr>
              <a:t>http://enigmaco.de/enigma/enigma.html</a:t>
            </a:r>
            <a:endParaRPr lang="en-US" dirty="0"/>
          </a:p>
        </p:txBody>
      </p:sp>
      <p:sp>
        <p:nvSpPr>
          <p:cNvPr id="6" name="TextBox 5"/>
          <p:cNvSpPr txBox="1"/>
          <p:nvPr/>
        </p:nvSpPr>
        <p:spPr>
          <a:xfrm>
            <a:off x="643647" y="6127234"/>
            <a:ext cx="1471878" cy="369332"/>
          </a:xfrm>
          <a:prstGeom prst="rect">
            <a:avLst/>
          </a:prstGeom>
          <a:noFill/>
        </p:spPr>
        <p:txBody>
          <a:bodyPr wrap="none" rtlCol="0">
            <a:spAutoFit/>
          </a:bodyPr>
          <a:lstStyle/>
          <a:p>
            <a:r>
              <a:rPr lang="en-US" dirty="0"/>
              <a:t>Enigma Video</a:t>
            </a:r>
          </a:p>
        </p:txBody>
      </p:sp>
    </p:spTree>
    <p:extLst>
      <p:ext uri="{BB962C8B-B14F-4D97-AF65-F5344CB8AC3E}">
        <p14:creationId xmlns:p14="http://schemas.microsoft.com/office/powerpoint/2010/main" val="2748685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Opposing Strategies in the West</a:t>
            </a:r>
          </a:p>
        </p:txBody>
      </p:sp>
      <p:sp>
        <p:nvSpPr>
          <p:cNvPr id="3" name="Content Placeholder 2"/>
          <p:cNvSpPr>
            <a:spLocks noGrp="1"/>
          </p:cNvSpPr>
          <p:nvPr>
            <p:ph idx="1"/>
          </p:nvPr>
        </p:nvSpPr>
        <p:spPr>
          <a:xfrm>
            <a:off x="1957987" y="2431765"/>
            <a:ext cx="8276026" cy="3320031"/>
          </a:xfrm>
        </p:spPr>
        <p:txBody>
          <a:bodyPr anchor="ctr">
            <a:normAutofit/>
          </a:bodyPr>
          <a:lstStyle/>
          <a:p>
            <a:r>
              <a:rPr lang="en-US" sz="2400" dirty="0">
                <a:solidFill>
                  <a:schemeClr val="tx1">
                    <a:lumMod val="85000"/>
                    <a:lumOff val="15000"/>
                  </a:schemeClr>
                </a:solidFill>
              </a:rPr>
              <a:t>The Allies believed that they may be able to bomb Germany into submission.</a:t>
            </a:r>
          </a:p>
          <a:p>
            <a:r>
              <a:rPr lang="en-US" sz="2400" dirty="0">
                <a:solidFill>
                  <a:schemeClr val="tx1">
                    <a:lumMod val="85000"/>
                    <a:lumOff val="15000"/>
                  </a:schemeClr>
                </a:solidFill>
              </a:rPr>
              <a:t>Britain began with ‘targeted bombing’ of industrial areas.</a:t>
            </a:r>
          </a:p>
          <a:p>
            <a:pPr lvl="1"/>
            <a:r>
              <a:rPr lang="en-US" dirty="0">
                <a:solidFill>
                  <a:schemeClr val="tx1">
                    <a:lumMod val="85000"/>
                    <a:lumOff val="15000"/>
                  </a:schemeClr>
                </a:solidFill>
              </a:rPr>
              <a:t>There was some effectiveness, however, the loss rate for British bombers was 1 in 10.</a:t>
            </a:r>
          </a:p>
          <a:p>
            <a:pPr lvl="1"/>
            <a:r>
              <a:rPr lang="en-US" dirty="0">
                <a:solidFill>
                  <a:schemeClr val="tx1">
                    <a:lumMod val="85000"/>
                    <a:lumOff val="15000"/>
                  </a:schemeClr>
                </a:solidFill>
              </a:rPr>
              <a:t>Only 10% of the bombs dropped landed within 5 miles of the target</a:t>
            </a:r>
            <a:r>
              <a:rPr lang="en-US" sz="2000" dirty="0">
                <a:solidFill>
                  <a:schemeClr val="tx1">
                    <a:lumMod val="85000"/>
                    <a:lumOff val="15000"/>
                  </a:schemeClr>
                </a:solidFill>
              </a:rPr>
              <a:t>.</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512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02458" y="525294"/>
            <a:ext cx="9787083" cy="5508371"/>
          </a:xfrm>
          <a:prstGeom prst="rect">
            <a:avLst/>
          </a:prstGeom>
        </p:spPr>
      </p:pic>
      <p:sp>
        <p:nvSpPr>
          <p:cNvPr id="5" name="TextBox 4"/>
          <p:cNvSpPr txBox="1"/>
          <p:nvPr/>
        </p:nvSpPr>
        <p:spPr>
          <a:xfrm>
            <a:off x="5314663" y="6193834"/>
            <a:ext cx="1562672" cy="369332"/>
          </a:xfrm>
          <a:prstGeom prst="rect">
            <a:avLst/>
          </a:prstGeom>
          <a:noFill/>
        </p:spPr>
        <p:txBody>
          <a:bodyPr wrap="none" rtlCol="0">
            <a:spAutoFit/>
          </a:bodyPr>
          <a:lstStyle/>
          <a:p>
            <a:r>
              <a:rPr lang="en-US" dirty="0"/>
              <a:t>Avro Lancaster</a:t>
            </a:r>
          </a:p>
        </p:txBody>
      </p:sp>
    </p:spTree>
    <p:extLst>
      <p:ext uri="{BB962C8B-B14F-4D97-AF65-F5344CB8AC3E}">
        <p14:creationId xmlns:p14="http://schemas.microsoft.com/office/powerpoint/2010/main" val="3503080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3" name="Freeform: Shape 13">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1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1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Content Placeholder 6">
            <a:extLst>
              <a:ext uri="{FF2B5EF4-FFF2-40B4-BE49-F238E27FC236}">
                <a16:creationId xmlns:a16="http://schemas.microsoft.com/office/drawing/2014/main" id="{B23342B4-0F6F-4969-9436-B7EB1DD8B954}"/>
              </a:ext>
            </a:extLst>
          </p:cNvPr>
          <p:cNvPicPr>
            <a:picLocks noGrp="1" noChangeAspect="1"/>
          </p:cNvPicPr>
          <p:nvPr>
            <p:ph idx="1"/>
          </p:nvPr>
        </p:nvPicPr>
        <p:blipFill>
          <a:blip r:embed="rId2"/>
          <a:stretch>
            <a:fillRect/>
          </a:stretch>
        </p:blipFill>
        <p:spPr>
          <a:xfrm>
            <a:off x="915325" y="45412"/>
            <a:ext cx="10361349" cy="6812588"/>
          </a:xfrm>
          <a:prstGeom prst="rect">
            <a:avLst/>
          </a:prstGeom>
        </p:spPr>
      </p:pic>
    </p:spTree>
    <p:extLst>
      <p:ext uri="{BB962C8B-B14F-4D97-AF65-F5344CB8AC3E}">
        <p14:creationId xmlns:p14="http://schemas.microsoft.com/office/powerpoint/2010/main" val="18954678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29945" y="365125"/>
            <a:ext cx="8932109" cy="5860457"/>
          </a:xfrm>
          <a:prstGeom prst="rect">
            <a:avLst/>
          </a:prstGeom>
        </p:spPr>
      </p:pic>
      <p:sp>
        <p:nvSpPr>
          <p:cNvPr id="5" name="TextBox 4"/>
          <p:cNvSpPr txBox="1"/>
          <p:nvPr/>
        </p:nvSpPr>
        <p:spPr>
          <a:xfrm>
            <a:off x="4736363" y="6225582"/>
            <a:ext cx="2719271" cy="369332"/>
          </a:xfrm>
          <a:prstGeom prst="rect">
            <a:avLst/>
          </a:prstGeom>
          <a:noFill/>
        </p:spPr>
        <p:txBody>
          <a:bodyPr wrap="none" rtlCol="0">
            <a:spAutoFit/>
          </a:bodyPr>
          <a:lstStyle/>
          <a:p>
            <a:r>
              <a:rPr lang="en-US" dirty="0"/>
              <a:t>Boeing B-17 Flying Fortress</a:t>
            </a:r>
          </a:p>
        </p:txBody>
      </p:sp>
    </p:spTree>
    <p:extLst>
      <p:ext uri="{BB962C8B-B14F-4D97-AF65-F5344CB8AC3E}">
        <p14:creationId xmlns:p14="http://schemas.microsoft.com/office/powerpoint/2010/main" val="39089561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Opposing Strategies in the West</a:t>
            </a:r>
          </a:p>
        </p:txBody>
      </p:sp>
      <p:sp>
        <p:nvSpPr>
          <p:cNvPr id="3" name="Content Placeholder 2"/>
          <p:cNvSpPr>
            <a:spLocks noGrp="1"/>
          </p:cNvSpPr>
          <p:nvPr>
            <p:ph idx="1"/>
          </p:nvPr>
        </p:nvSpPr>
        <p:spPr>
          <a:xfrm>
            <a:off x="1257357" y="2285996"/>
            <a:ext cx="9677286" cy="3614472"/>
          </a:xfrm>
        </p:spPr>
        <p:txBody>
          <a:bodyPr anchor="ctr">
            <a:normAutofit fontScale="92500"/>
          </a:bodyPr>
          <a:lstStyle/>
          <a:p>
            <a:r>
              <a:rPr lang="en-US" sz="2400" dirty="0">
                <a:solidFill>
                  <a:schemeClr val="tx1">
                    <a:lumMod val="85000"/>
                    <a:lumOff val="15000"/>
                  </a:schemeClr>
                </a:solidFill>
              </a:rPr>
              <a:t>The British changed their strategy and began to use ‘carpet bombing’.</a:t>
            </a:r>
          </a:p>
          <a:p>
            <a:pPr lvl="1"/>
            <a:r>
              <a:rPr lang="en-US" dirty="0">
                <a:solidFill>
                  <a:schemeClr val="tx1">
                    <a:lumMod val="85000"/>
                    <a:lumOff val="15000"/>
                  </a:schemeClr>
                </a:solidFill>
              </a:rPr>
              <a:t>Carpet bombing – the bombing of a large area around target</a:t>
            </a:r>
          </a:p>
          <a:p>
            <a:r>
              <a:rPr lang="en-US" sz="2400" dirty="0">
                <a:solidFill>
                  <a:schemeClr val="tx1">
                    <a:lumMod val="85000"/>
                    <a:lumOff val="15000"/>
                  </a:schemeClr>
                </a:solidFill>
              </a:rPr>
              <a:t>Bombing of Dresden</a:t>
            </a:r>
          </a:p>
          <a:p>
            <a:pPr lvl="1"/>
            <a:r>
              <a:rPr lang="en-US" dirty="0">
                <a:solidFill>
                  <a:schemeClr val="tx1">
                    <a:lumMod val="85000"/>
                    <a:lumOff val="15000"/>
                  </a:schemeClr>
                </a:solidFill>
              </a:rPr>
              <a:t>Carpet bombing resulted in greater success, but questions were raised about the ethics of carpet bombing.</a:t>
            </a:r>
          </a:p>
          <a:p>
            <a:pPr lvl="1"/>
            <a:r>
              <a:rPr lang="en-US" dirty="0">
                <a:solidFill>
                  <a:schemeClr val="tx1">
                    <a:lumMod val="85000"/>
                    <a:lumOff val="15000"/>
                  </a:schemeClr>
                </a:solidFill>
              </a:rPr>
              <a:t>The German city of Dresden was one the most beautiful in Europe, had not previously been attacked during the war, and offered no military targets.</a:t>
            </a:r>
          </a:p>
          <a:p>
            <a:pPr lvl="1"/>
            <a:r>
              <a:rPr lang="en-US" dirty="0">
                <a:solidFill>
                  <a:schemeClr val="tx1">
                    <a:lumMod val="85000"/>
                    <a:lumOff val="15000"/>
                  </a:schemeClr>
                </a:solidFill>
              </a:rPr>
              <a:t>It was hit by 3,000 tons of bombs from British and US bombers.</a:t>
            </a:r>
          </a:p>
          <a:p>
            <a:pPr lvl="1"/>
            <a:r>
              <a:rPr lang="en-US" dirty="0">
                <a:solidFill>
                  <a:schemeClr val="tx1">
                    <a:lumMod val="85000"/>
                    <a:lumOff val="15000"/>
                  </a:schemeClr>
                </a:solidFill>
              </a:rPr>
              <a:t>Between 30,000-250,000 civilians were killed – mostly women and children</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1148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70250" y="1027906"/>
            <a:ext cx="10251500" cy="5125750"/>
          </a:xfrm>
          <a:prstGeom prst="rect">
            <a:avLst/>
          </a:prstGeom>
        </p:spPr>
      </p:pic>
    </p:spTree>
    <p:extLst>
      <p:ext uri="{BB962C8B-B14F-4D97-AF65-F5344CB8AC3E}">
        <p14:creationId xmlns:p14="http://schemas.microsoft.com/office/powerpoint/2010/main" val="1610207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7558" y="365125"/>
            <a:ext cx="8976883" cy="5984589"/>
          </a:xfrm>
          <a:prstGeom prst="rect">
            <a:avLst/>
          </a:prstGeom>
        </p:spPr>
      </p:pic>
    </p:spTree>
    <p:extLst>
      <p:ext uri="{BB962C8B-B14F-4D97-AF65-F5344CB8AC3E}">
        <p14:creationId xmlns:p14="http://schemas.microsoft.com/office/powerpoint/2010/main" val="4179311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28449" y="1027906"/>
            <a:ext cx="10135102" cy="5320929"/>
          </a:xfrm>
          <a:prstGeom prst="rect">
            <a:avLst/>
          </a:prstGeom>
        </p:spPr>
      </p:pic>
    </p:spTree>
    <p:extLst>
      <p:ext uri="{BB962C8B-B14F-4D97-AF65-F5344CB8AC3E}">
        <p14:creationId xmlns:p14="http://schemas.microsoft.com/office/powerpoint/2010/main" val="1960999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North Africa</a:t>
            </a:r>
          </a:p>
        </p:txBody>
      </p:sp>
      <p:sp>
        <p:nvSpPr>
          <p:cNvPr id="5" name="Content Placeholder 4"/>
          <p:cNvSpPr>
            <a:spLocks noGrp="1"/>
          </p:cNvSpPr>
          <p:nvPr>
            <p:ph idx="1"/>
          </p:nvPr>
        </p:nvSpPr>
        <p:spPr>
          <a:xfrm>
            <a:off x="1406646" y="2309771"/>
            <a:ext cx="9378707" cy="3661125"/>
          </a:xfrm>
        </p:spPr>
        <p:txBody>
          <a:bodyPr anchor="ctr">
            <a:normAutofit/>
          </a:bodyPr>
          <a:lstStyle/>
          <a:p>
            <a:r>
              <a:rPr lang="en-US" dirty="0">
                <a:solidFill>
                  <a:schemeClr val="tx1">
                    <a:lumMod val="85000"/>
                    <a:lumOff val="15000"/>
                  </a:schemeClr>
                </a:solidFill>
              </a:rPr>
              <a:t>The Axis (Italy, Germany, and Japan) knew that if they were able to control the Suez Canal in Egypt, it would deal a huge blow to the Allied war effort.</a:t>
            </a:r>
          </a:p>
          <a:p>
            <a:r>
              <a:rPr lang="en-US" dirty="0">
                <a:solidFill>
                  <a:schemeClr val="tx1">
                    <a:lumMod val="85000"/>
                    <a:lumOff val="15000"/>
                  </a:schemeClr>
                </a:solidFill>
              </a:rPr>
              <a:t>The Italian army moved East from Libya to attack British forces in Egypt.</a:t>
            </a:r>
          </a:p>
          <a:p>
            <a:r>
              <a:rPr lang="en-US" dirty="0">
                <a:solidFill>
                  <a:schemeClr val="tx1">
                    <a:lumMod val="85000"/>
                    <a:lumOff val="15000"/>
                  </a:schemeClr>
                </a:solidFill>
              </a:rPr>
              <a:t>The British quickly beat them back and began to push into Libya.</a:t>
            </a:r>
          </a:p>
          <a:p>
            <a:endParaRPr lang="en-US" sz="2000" dirty="0">
              <a:solidFill>
                <a:schemeClr val="tx1">
                  <a:lumMod val="85000"/>
                  <a:lumOff val="15000"/>
                </a:schemeClr>
              </a:solidFill>
            </a:endParaRPr>
          </a:p>
        </p:txBody>
      </p:sp>
      <p:sp>
        <p:nvSpPr>
          <p:cNvPr id="14" name="Freeform: Shape 13">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4454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87454" y="365125"/>
            <a:ext cx="5597151" cy="6337132"/>
          </a:xfrm>
          <a:prstGeom prst="rect">
            <a:avLst/>
          </a:prstGeom>
        </p:spPr>
      </p:pic>
    </p:spTree>
    <p:extLst>
      <p:ext uri="{BB962C8B-B14F-4D97-AF65-F5344CB8AC3E}">
        <p14:creationId xmlns:p14="http://schemas.microsoft.com/office/powerpoint/2010/main" val="16071249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903074" y="365125"/>
            <a:ext cx="8385851" cy="6296353"/>
          </a:xfrm>
          <a:prstGeom prst="rect">
            <a:avLst/>
          </a:prstGeom>
        </p:spPr>
      </p:pic>
    </p:spTree>
    <p:extLst>
      <p:ext uri="{BB962C8B-B14F-4D97-AF65-F5344CB8AC3E}">
        <p14:creationId xmlns:p14="http://schemas.microsoft.com/office/powerpoint/2010/main" val="36270642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4F1C541-82A0-4CA4-94AD-341DFFBF04FD}"/>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North Africa</a:t>
            </a:r>
          </a:p>
        </p:txBody>
      </p:sp>
      <p:sp>
        <p:nvSpPr>
          <p:cNvPr id="3" name="Content Placeholder 2">
            <a:extLst>
              <a:ext uri="{FF2B5EF4-FFF2-40B4-BE49-F238E27FC236}">
                <a16:creationId xmlns:a16="http://schemas.microsoft.com/office/drawing/2014/main" id="{472D6067-A63C-462F-A21E-23E5EFB5CE17}"/>
              </a:ext>
            </a:extLst>
          </p:cNvPr>
          <p:cNvSpPr>
            <a:spLocks noGrp="1"/>
          </p:cNvSpPr>
          <p:nvPr>
            <p:ph idx="1"/>
          </p:nvPr>
        </p:nvSpPr>
        <p:spPr>
          <a:xfrm>
            <a:off x="1957986" y="2431765"/>
            <a:ext cx="9080127" cy="3539131"/>
          </a:xfrm>
        </p:spPr>
        <p:txBody>
          <a:bodyPr anchor="ctr">
            <a:normAutofit lnSpcReduction="10000"/>
          </a:bodyPr>
          <a:lstStyle/>
          <a:p>
            <a:r>
              <a:rPr lang="en-US" dirty="0">
                <a:solidFill>
                  <a:schemeClr val="tx1">
                    <a:lumMod val="85000"/>
                    <a:lumOff val="15000"/>
                  </a:schemeClr>
                </a:solidFill>
              </a:rPr>
              <a:t>The Italian effort to destroy Allied forces in North Africa were a disaster.</a:t>
            </a:r>
          </a:p>
          <a:p>
            <a:pPr lvl="1"/>
            <a:r>
              <a:rPr lang="en-US" sz="2800" dirty="0" err="1">
                <a:solidFill>
                  <a:schemeClr val="tx1">
                    <a:lumMod val="85000"/>
                    <a:lumOff val="15000"/>
                  </a:schemeClr>
                </a:solidFill>
              </a:rPr>
              <a:t>Sitskreig</a:t>
            </a:r>
            <a:endParaRPr lang="en-US" sz="2800" dirty="0">
              <a:solidFill>
                <a:schemeClr val="tx1">
                  <a:lumMod val="85000"/>
                  <a:lumOff val="15000"/>
                </a:schemeClr>
              </a:solidFill>
            </a:endParaRPr>
          </a:p>
          <a:p>
            <a:r>
              <a:rPr lang="en-US" dirty="0">
                <a:solidFill>
                  <a:schemeClr val="tx1">
                    <a:lumMod val="85000"/>
                    <a:lumOff val="15000"/>
                  </a:schemeClr>
                </a:solidFill>
              </a:rPr>
              <a:t>Germany sent over 100,000 troops and one of their top generals, </a:t>
            </a:r>
            <a:r>
              <a:rPr lang="en-US" b="1" dirty="0">
                <a:solidFill>
                  <a:schemeClr val="tx1">
                    <a:lumMod val="85000"/>
                    <a:lumOff val="15000"/>
                  </a:schemeClr>
                </a:solidFill>
              </a:rPr>
              <a:t>Erwin Rommel</a:t>
            </a:r>
            <a:r>
              <a:rPr lang="en-US" dirty="0">
                <a:solidFill>
                  <a:schemeClr val="tx1">
                    <a:lumMod val="85000"/>
                    <a:lumOff val="15000"/>
                  </a:schemeClr>
                </a:solidFill>
              </a:rPr>
              <a:t>.</a:t>
            </a:r>
          </a:p>
          <a:p>
            <a:r>
              <a:rPr lang="en-US" dirty="0">
                <a:solidFill>
                  <a:schemeClr val="tx1">
                    <a:lumMod val="85000"/>
                    <a:lumOff val="15000"/>
                  </a:schemeClr>
                </a:solidFill>
              </a:rPr>
              <a:t>Rommel found great success in the African theatre (</a:t>
            </a:r>
            <a:r>
              <a:rPr lang="en-US" b="1" dirty="0">
                <a:solidFill>
                  <a:schemeClr val="tx1">
                    <a:lumMod val="85000"/>
                    <a:lumOff val="15000"/>
                  </a:schemeClr>
                </a:solidFill>
              </a:rPr>
              <a:t>the ‘desert fox’)</a:t>
            </a:r>
          </a:p>
          <a:p>
            <a:pPr lvl="1"/>
            <a:r>
              <a:rPr lang="en-US" sz="2800" dirty="0">
                <a:solidFill>
                  <a:schemeClr val="tx1">
                    <a:lumMod val="85000"/>
                    <a:lumOff val="15000"/>
                  </a:schemeClr>
                </a:solidFill>
              </a:rPr>
              <a:t>African theatre was a tank tacticians dream</a:t>
            </a:r>
          </a:p>
          <a:p>
            <a:endParaRPr lang="en-US"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14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25AC25-E82C-485B-A548-29364D97EB9F}"/>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North Africa</a:t>
            </a:r>
          </a:p>
        </p:txBody>
      </p:sp>
      <p:sp>
        <p:nvSpPr>
          <p:cNvPr id="3" name="Content Placeholder 2">
            <a:extLst>
              <a:ext uri="{FF2B5EF4-FFF2-40B4-BE49-F238E27FC236}">
                <a16:creationId xmlns:a16="http://schemas.microsoft.com/office/drawing/2014/main" id="{A7B7A998-4F8F-4318-A87D-A2E5A8CC3ECB}"/>
              </a:ext>
            </a:extLst>
          </p:cNvPr>
          <p:cNvSpPr>
            <a:spLocks noGrp="1"/>
          </p:cNvSpPr>
          <p:nvPr>
            <p:ph idx="1"/>
          </p:nvPr>
        </p:nvSpPr>
        <p:spPr>
          <a:xfrm>
            <a:off x="1457965" y="2217161"/>
            <a:ext cx="9276070" cy="3614472"/>
          </a:xfrm>
        </p:spPr>
        <p:txBody>
          <a:bodyPr anchor="ctr">
            <a:normAutofit/>
          </a:bodyPr>
          <a:lstStyle/>
          <a:p>
            <a:r>
              <a:rPr lang="en-US" dirty="0">
                <a:solidFill>
                  <a:schemeClr val="tx1">
                    <a:lumMod val="85000"/>
                    <a:lumOff val="15000"/>
                  </a:schemeClr>
                </a:solidFill>
              </a:rPr>
              <a:t>In 1942, the Allies won control of the Mediterranean Sea and were able to pour more troops into Africa.</a:t>
            </a:r>
          </a:p>
          <a:p>
            <a:r>
              <a:rPr lang="en-US" b="1" dirty="0">
                <a:solidFill>
                  <a:schemeClr val="tx1">
                    <a:lumMod val="85000"/>
                    <a:lumOff val="15000"/>
                  </a:schemeClr>
                </a:solidFill>
              </a:rPr>
              <a:t>The turning point was at the Battle of El-Alamein</a:t>
            </a:r>
            <a:r>
              <a:rPr lang="en-US" dirty="0">
                <a:solidFill>
                  <a:schemeClr val="tx1">
                    <a:lumMod val="85000"/>
                    <a:lumOff val="15000"/>
                  </a:schemeClr>
                </a:solidFill>
              </a:rPr>
              <a:t> where the British </a:t>
            </a:r>
            <a:r>
              <a:rPr lang="en-US" b="1" dirty="0">
                <a:solidFill>
                  <a:schemeClr val="tx1">
                    <a:lumMod val="85000"/>
                    <a:lumOff val="15000"/>
                  </a:schemeClr>
                </a:solidFill>
              </a:rPr>
              <a:t>General Bernard Montgomery </a:t>
            </a:r>
            <a:r>
              <a:rPr lang="en-US" dirty="0">
                <a:solidFill>
                  <a:schemeClr val="tx1">
                    <a:lumMod val="85000"/>
                    <a:lumOff val="15000"/>
                  </a:schemeClr>
                </a:solidFill>
              </a:rPr>
              <a:t>defeated Rommel’s forces and pushed them back.</a:t>
            </a:r>
          </a:p>
          <a:p>
            <a:r>
              <a:rPr lang="en-US" dirty="0">
                <a:solidFill>
                  <a:schemeClr val="tx1">
                    <a:lumMod val="85000"/>
                    <a:lumOff val="15000"/>
                  </a:schemeClr>
                </a:solidFill>
              </a:rPr>
              <a:t>The Axis was soon overwhelmed and surrounded.</a:t>
            </a:r>
          </a:p>
          <a:p>
            <a:r>
              <a:rPr lang="en-US" dirty="0">
                <a:solidFill>
                  <a:schemeClr val="tx1">
                    <a:lumMod val="85000"/>
                    <a:lumOff val="15000"/>
                  </a:schemeClr>
                </a:solidFill>
              </a:rPr>
              <a:t>Over 270,000 Axis troops were taken prisoner. </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6915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4544</TotalTime>
  <Words>5454</Words>
  <Application>Microsoft Office PowerPoint</Application>
  <PresentationFormat>Widescreen</PresentationFormat>
  <Paragraphs>376</Paragraphs>
  <Slides>185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185</vt:i4>
      </vt:variant>
    </vt:vector>
  </HeadingPairs>
  <TitlesOfParts>
    <vt:vector size="191" baseType="lpstr">
      <vt:lpstr>Meiryo</vt:lpstr>
      <vt:lpstr>Adobe Gothic Std B</vt:lpstr>
      <vt:lpstr>Arial</vt:lpstr>
      <vt:lpstr>Calibri</vt:lpstr>
      <vt:lpstr>Calibri Light</vt:lpstr>
      <vt:lpstr>Office Theme</vt:lpstr>
      <vt:lpstr>The Second World War</vt:lpstr>
      <vt:lpstr>Review: How did we get here?</vt:lpstr>
      <vt:lpstr>PowerPoint Presentation</vt:lpstr>
      <vt:lpstr>PowerPoint Presentation</vt:lpstr>
      <vt:lpstr>PowerPoint Presentation</vt:lpstr>
      <vt:lpstr>PowerPoint Presentation</vt:lpstr>
      <vt:lpstr>Lebensraum </vt:lpstr>
      <vt:lpstr>Nazi-Soviet Nonaggression Pact, 1939</vt:lpstr>
      <vt:lpstr>PowerPoint Presentation</vt:lpstr>
      <vt:lpstr>Invasion of Poland</vt:lpstr>
      <vt:lpstr>Blitzkrieg - Lightning War</vt:lpstr>
      <vt:lpstr>PowerPoint Presentation</vt:lpstr>
      <vt:lpstr>PowerPoint Presentation</vt:lpstr>
      <vt:lpstr>Battle of the Atlantic</vt:lpstr>
      <vt:lpstr>Battle of the Atlantic</vt:lpstr>
      <vt:lpstr>Invasions of Scandinavia</vt:lpstr>
      <vt:lpstr>PowerPoint Presentation</vt:lpstr>
      <vt:lpstr>PowerPoint Presentation</vt:lpstr>
      <vt:lpstr>PowerPoint Presentation</vt:lpstr>
      <vt:lpstr>Invasion of France</vt:lpstr>
      <vt:lpstr>PowerPoint Presentation</vt:lpstr>
      <vt:lpstr>Invasion of France</vt:lpstr>
      <vt:lpstr>Invasion of France</vt:lpstr>
      <vt:lpstr>Rotterdam was accidentally bombed in 1940</vt:lpstr>
      <vt:lpstr>Invasion of France</vt:lpstr>
      <vt:lpstr>Invasion of France</vt:lpstr>
      <vt:lpstr>PowerPoint Presentation</vt:lpstr>
      <vt:lpstr>Invasion of France</vt:lpstr>
      <vt:lpstr>PowerPoint Presentation</vt:lpstr>
      <vt:lpstr>PowerPoint Presentation</vt:lpstr>
      <vt:lpstr>PowerPoint Presentation</vt:lpstr>
      <vt:lpstr>Miracle at Dunkirk</vt:lpstr>
      <vt:lpstr>Why did Hitler Halt the Advance on Dunkirk?</vt:lpstr>
      <vt:lpstr>1. Hitler wanted to make peace with England and decided not to destroy the BEF. </vt:lpstr>
      <vt:lpstr>2. Goring wanted to let the Luftwaffe destroy the defenses at Dunkirk. </vt:lpstr>
      <vt:lpstr>3. Hitler’s commanders asked for the halt after facing resistance at Arras.  </vt:lpstr>
      <vt:lpstr>4. Supply lines were running thin and the Germans decided to allow the infantry to catch up. </vt:lpstr>
      <vt:lpstr>Invasion of France</vt:lpstr>
      <vt:lpstr>Invasion of France</vt:lpstr>
      <vt:lpstr>PowerPoint Presentation</vt:lpstr>
      <vt:lpstr>Hitler had the armistice signed in the same rail car as the 1918 armistice</vt:lpstr>
      <vt:lpstr>PowerPoint Presentation</vt:lpstr>
      <vt:lpstr>PowerPoint Presentation</vt:lpstr>
      <vt:lpstr>PowerPoint Presentation</vt:lpstr>
      <vt:lpstr>Battle of Britain</vt:lpstr>
      <vt:lpstr>Battle of Britain</vt:lpstr>
      <vt:lpstr>PowerPoint Presentation</vt:lpstr>
      <vt:lpstr>Battle of Britain</vt:lpstr>
      <vt:lpstr>PowerPoint Presentation</vt:lpstr>
      <vt:lpstr>Battle of Britain</vt:lpstr>
      <vt:lpstr>The War in Eastern Europe</vt:lpstr>
      <vt:lpstr>PowerPoint Presentation</vt:lpstr>
      <vt:lpstr>The War in Eastern Europe</vt:lpstr>
      <vt:lpstr>PowerPoint Presentation</vt:lpstr>
      <vt:lpstr>Siege of Leningrad</vt:lpstr>
      <vt:lpstr>PowerPoint Presentation</vt:lpstr>
      <vt:lpstr>PowerPoint Presentation</vt:lpstr>
      <vt:lpstr>PowerPoint Presentation</vt:lpstr>
      <vt:lpstr>PowerPoint Presentation</vt:lpstr>
      <vt:lpstr>War in Eastern Europe</vt:lpstr>
      <vt:lpstr>War in Eastern Europe</vt:lpstr>
      <vt:lpstr>War in Eastern Europe</vt:lpstr>
      <vt:lpstr>The Final Solution to the Jewish Question</vt:lpstr>
      <vt:lpstr>Write these down:</vt:lpstr>
      <vt:lpstr>Invasion of Eastern Europe</vt:lpstr>
      <vt:lpstr>The War in the Pacific</vt:lpstr>
      <vt:lpstr>PowerPoint Presentation</vt:lpstr>
      <vt:lpstr>The War in the Pacific</vt:lpstr>
      <vt:lpstr>PowerPoint Presentation</vt:lpstr>
      <vt:lpstr>Attack on Pearl Harbor</vt:lpstr>
      <vt:lpstr>PowerPoint Presentation</vt:lpstr>
      <vt:lpstr>PowerPoint Presentation</vt:lpstr>
      <vt:lpstr>PowerPoint Presentation</vt:lpstr>
      <vt:lpstr>The War in the Pacific</vt:lpstr>
      <vt:lpstr>PowerPoint Presentation</vt:lpstr>
      <vt:lpstr>PowerPoint Presentation</vt:lpstr>
      <vt:lpstr>PowerPoint Presentation</vt:lpstr>
      <vt:lpstr>The War in the Pacific</vt:lpstr>
      <vt:lpstr>PowerPoint Presentation</vt:lpstr>
      <vt:lpstr>The War in the Pacific</vt:lpstr>
      <vt:lpstr>PowerPoint Presentation</vt:lpstr>
      <vt:lpstr>PowerPoint Presentation</vt:lpstr>
      <vt:lpstr>PowerPoint Presentation</vt:lpstr>
      <vt:lpstr>Opposing Strategies in the West</vt:lpstr>
      <vt:lpstr>PowerPoint Presentation</vt:lpstr>
      <vt:lpstr>PowerPoint Presentation</vt:lpstr>
      <vt:lpstr>Enigma</vt:lpstr>
      <vt:lpstr>Opposing Strategies in the West</vt:lpstr>
      <vt:lpstr>PowerPoint Presentation</vt:lpstr>
      <vt:lpstr>PowerPoint Presentation</vt:lpstr>
      <vt:lpstr>Opposing Strategies in the West</vt:lpstr>
      <vt:lpstr>PowerPoint Presentation</vt:lpstr>
      <vt:lpstr>PowerPoint Presentation</vt:lpstr>
      <vt:lpstr>PowerPoint Presentation</vt:lpstr>
      <vt:lpstr>North Africa</vt:lpstr>
      <vt:lpstr>PowerPoint Presentation</vt:lpstr>
      <vt:lpstr>PowerPoint Presentation</vt:lpstr>
      <vt:lpstr>North Africa</vt:lpstr>
      <vt:lpstr>North Africa</vt:lpstr>
      <vt:lpstr>PowerPoint Presentation</vt:lpstr>
      <vt:lpstr>Stalingrad</vt:lpstr>
      <vt:lpstr>PowerPoint Presentation</vt:lpstr>
      <vt:lpstr>PowerPoint Presentation</vt:lpstr>
      <vt:lpstr>The Soviet Steamroller</vt:lpstr>
      <vt:lpstr>Invasion of Italy</vt:lpstr>
      <vt:lpstr>PowerPoint Presentation</vt:lpstr>
      <vt:lpstr>PowerPoint Presentation</vt:lpstr>
      <vt:lpstr>Mussolini’s End</vt:lpstr>
      <vt:lpstr>Mussolini rescued by German commandos.</vt:lpstr>
      <vt:lpstr>PowerPoint Presentation</vt:lpstr>
      <vt:lpstr>D-Day</vt:lpstr>
      <vt:lpstr>D-Day</vt:lpstr>
      <vt:lpstr>PowerPoint Presentation</vt:lpstr>
      <vt:lpstr>PowerPoint Presentation</vt:lpstr>
      <vt:lpstr>PowerPoint Presentation</vt:lpstr>
      <vt:lpstr>PowerPoint Presentation</vt:lpstr>
      <vt:lpstr>D-Day</vt:lpstr>
      <vt:lpstr>PowerPoint Presentation</vt:lpstr>
      <vt:lpstr>PowerPoint Presentation</vt:lpstr>
      <vt:lpstr>PowerPoint Presentation</vt:lpstr>
      <vt:lpstr>PowerPoint Presentation</vt:lpstr>
      <vt:lpstr>PowerPoint Presentation</vt:lpstr>
      <vt:lpstr>D-Day</vt:lpstr>
      <vt:lpstr>PowerPoint Presentation</vt:lpstr>
      <vt:lpstr>Liberation of Europe</vt:lpstr>
      <vt:lpstr>PowerPoint Presentation</vt:lpstr>
      <vt:lpstr>Liberation of Europe</vt:lpstr>
      <vt:lpstr>Liberation of Europe</vt:lpstr>
      <vt:lpstr>Liberation of Europe</vt:lpstr>
      <vt:lpstr>Operation Market Garden</vt:lpstr>
      <vt:lpstr>PowerPoint Presentation</vt:lpstr>
      <vt:lpstr>PowerPoint Presentation</vt:lpstr>
      <vt:lpstr>PowerPoint Presentation</vt:lpstr>
      <vt:lpstr>Liberation of the Netherlands</vt:lpstr>
      <vt:lpstr>Lieutenant- General Guy Simonds –  Commander of the 1st Canadian Infantry Division</vt:lpstr>
      <vt:lpstr>General Henry Crerar –  Canada’s leading field commander during the war. An able commander though General Montgomery believed Simonds the superior commander amongst the Canadians. </vt:lpstr>
      <vt:lpstr>PowerPoint Presentation</vt:lpstr>
      <vt:lpstr>PowerPoint Presentation</vt:lpstr>
      <vt:lpstr>PowerPoint Presentation</vt:lpstr>
      <vt:lpstr>PowerPoint Presentation</vt:lpstr>
      <vt:lpstr>Ethical Dimension</vt:lpstr>
      <vt:lpstr>Battle of the Bulge</vt:lpstr>
      <vt:lpstr>PowerPoint Presentation</vt:lpstr>
      <vt:lpstr>PowerPoint Presentation</vt:lpstr>
      <vt:lpstr>PowerPoint Presentation</vt:lpstr>
      <vt:lpstr>The German Collapse</vt:lpstr>
      <vt:lpstr>PowerPoint Presentation</vt:lpstr>
      <vt:lpstr>The German Collapse</vt:lpstr>
      <vt:lpstr>Hitler and Speer</vt:lpstr>
      <vt:lpstr>The German Collapse</vt:lpstr>
      <vt:lpstr>The Fuhrerbunker</vt:lpstr>
      <vt:lpstr>Historical Perspectives</vt:lpstr>
      <vt:lpstr>The War in the Pacific</vt:lpstr>
      <vt:lpstr>PowerPoint Presentation</vt:lpstr>
      <vt:lpstr>The Kido Butai</vt:lpstr>
      <vt:lpstr>PowerPoint Presentation</vt:lpstr>
      <vt:lpstr>War in the Pacific</vt:lpstr>
      <vt:lpstr>USS Yorktown hit by torpedo</vt:lpstr>
      <vt:lpstr>Japanese Aircraft carrier hit</vt:lpstr>
      <vt:lpstr>Artist’s impression of the Battle of Midway</vt:lpstr>
      <vt:lpstr>Guadalcanal</vt:lpstr>
      <vt:lpstr>PowerPoint Presentation</vt:lpstr>
      <vt:lpstr>John Basilone – Medal of Honor</vt:lpstr>
      <vt:lpstr>USS Enterprise played a leading role in the victory at Guadalcanal and the Solomon Islands</vt:lpstr>
      <vt:lpstr>War in the Pacific</vt:lpstr>
      <vt:lpstr>PowerPoint Presentation</vt:lpstr>
      <vt:lpstr>Torpedoed Yamahaze  seen through the periscope of the Nautilus</vt:lpstr>
      <vt:lpstr>Iwo Jima</vt:lpstr>
      <vt:lpstr>PowerPoint Presentation</vt:lpstr>
      <vt:lpstr>PowerPoint Presentation</vt:lpstr>
      <vt:lpstr>PowerPoint Presentation</vt:lpstr>
      <vt:lpstr>The War in the Pacific</vt:lpstr>
      <vt:lpstr>PowerPoint Presentation</vt:lpstr>
      <vt:lpstr>PowerPoint Presentation</vt:lpstr>
      <vt:lpstr>Ohka – rocket powered human guided kamikaze attack aircraft</vt:lpstr>
      <vt:lpstr>Nuclear Question</vt:lpstr>
      <vt:lpstr>Trinity Test – First detonation of a nuclear device.  Detonated in July 1945 as part of the Manhattan Project. Explosive equivalent of 15,000 tons of TNT.   </vt:lpstr>
      <vt:lpstr>Hiroshima and Nagasaki</vt:lpstr>
      <vt:lpstr>PowerPoint Presentation</vt:lpstr>
      <vt:lpstr>PowerPoint Presentation</vt:lpstr>
      <vt:lpstr>PowerPoint Presentation</vt:lpstr>
      <vt:lpstr>PowerPoint Presentation</vt:lpstr>
      <vt:lpstr>Ethical Dimension</vt:lpstr>
      <vt:lpstr>General MacArthur receives the surrender from the Japanese aboard the USS Missouri </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Second World War</dc:title>
  <dc:creator>Murray Neudorf</dc:creator>
  <cp:lastModifiedBy>Murray Neudorf</cp:lastModifiedBy>
  <cp:revision>115</cp:revision>
  <dcterms:created xsi:type="dcterms:W3CDTF">2019-04-26T13:25:08Z</dcterms:created>
  <dcterms:modified xsi:type="dcterms:W3CDTF">2022-12-02T05:22:13Z</dcterms:modified>
</cp:coreProperties>
</file>