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90" r:id="rId2"/>
    <p:sldId id="287" r:id="rId3"/>
    <p:sldId id="297" r:id="rId4"/>
    <p:sldId id="279" r:id="rId5"/>
    <p:sldId id="280" r:id="rId6"/>
    <p:sldId id="259" r:id="rId7"/>
    <p:sldId id="272" r:id="rId8"/>
    <p:sldId id="291" r:id="rId9"/>
    <p:sldId id="292" r:id="rId10"/>
    <p:sldId id="282" r:id="rId11"/>
    <p:sldId id="298" r:id="rId12"/>
    <p:sldId id="275" r:id="rId13"/>
    <p:sldId id="268" r:id="rId14"/>
    <p:sldId id="293" r:id="rId15"/>
    <p:sldId id="299" r:id="rId16"/>
    <p:sldId id="277" r:id="rId17"/>
    <p:sldId id="278" r:id="rId18"/>
    <p:sldId id="285" r:id="rId19"/>
    <p:sldId id="284" r:id="rId20"/>
    <p:sldId id="294" r:id="rId21"/>
    <p:sldId id="300" r:id="rId22"/>
    <p:sldId id="301" r:id="rId23"/>
    <p:sldId id="303" r:id="rId24"/>
    <p:sldId id="304" r:id="rId25"/>
    <p:sldId id="307" r:id="rId26"/>
    <p:sldId id="295" r:id="rId27"/>
    <p:sldId id="281" r:id="rId28"/>
    <p:sldId id="258" r:id="rId29"/>
    <p:sldId id="270" r:id="rId30"/>
    <p:sldId id="286" r:id="rId31"/>
    <p:sldId id="273" r:id="rId32"/>
    <p:sldId id="305" r:id="rId33"/>
    <p:sldId id="306" r:id="rId34"/>
    <p:sldId id="257" r:id="rId35"/>
    <p:sldId id="262" r:id="rId3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540000"/>
    <a:srgbClr val="9A0000"/>
    <a:srgbClr val="0505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915" y="9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4461A-6357-420A-B39E-4CA443B7A033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46A96-F662-4A02-9B30-FF9C9D2C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23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40013-643E-4C99-BAB0-D0B1F3B86253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9706-5B43-46BE-81ED-2E6C35B6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40013-643E-4C99-BAB0-D0B1F3B86253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9706-5B43-46BE-81ED-2E6C35B6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40013-643E-4C99-BAB0-D0B1F3B86253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9706-5B43-46BE-81ED-2E6C35B6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40013-643E-4C99-BAB0-D0B1F3B86253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9706-5B43-46BE-81ED-2E6C35B6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40013-643E-4C99-BAB0-D0B1F3B86253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9706-5B43-46BE-81ED-2E6C35B6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40013-643E-4C99-BAB0-D0B1F3B86253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9706-5B43-46BE-81ED-2E6C35B6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40013-643E-4C99-BAB0-D0B1F3B86253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9706-5B43-46BE-81ED-2E6C35B6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40013-643E-4C99-BAB0-D0B1F3B86253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9706-5B43-46BE-81ED-2E6C35B6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40013-643E-4C99-BAB0-D0B1F3B86253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9706-5B43-46BE-81ED-2E6C35B6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40013-643E-4C99-BAB0-D0B1F3B86253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9706-5B43-46BE-81ED-2E6C35B6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40013-643E-4C99-BAB0-D0B1F3B86253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9706-5B43-46BE-81ED-2E6C35B6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40013-643E-4C99-BAB0-D0B1F3B86253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69706-5B43-46BE-81ED-2E6C35B6B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hyperlink" Target="http://www.americanhungarianfederation.org/FamousHungarians/trianon.htm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Weimar_Republic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nowledgequestmaps.com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Rome,_Georgia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jp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slide" Target="slide3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le:Bundesarchiv Bild 183-1987-0703-507, Berlin, Reichstagssitzung, Rede Adolf Hitl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3" t="847" r="11611" b="2288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91000"/>
            <a:ext cx="9144000" cy="2060377"/>
          </a:xfrm>
          <a:gradFill>
            <a:gsLst>
              <a:gs pos="0">
                <a:srgbClr val="9A0000"/>
              </a:gs>
              <a:gs pos="80000">
                <a:srgbClr val="9A0000">
                  <a:lumMod val="66000"/>
                </a:srgbClr>
              </a:gs>
              <a:gs pos="100000">
                <a:srgbClr val="540000"/>
              </a:gs>
            </a:gsLst>
            <a:lin ang="16200000" scaled="0"/>
          </a:gradFill>
        </p:spPr>
        <p:txBody>
          <a:bodyPr anchor="b">
            <a:noAutofit/>
          </a:bodyPr>
          <a:lstStyle/>
          <a:p>
            <a:pPr>
              <a:lnSpc>
                <a:spcPct val="80000"/>
              </a:lnSpc>
            </a:pPr>
            <a:r>
              <a:rPr lang="en-US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TOTALITARIANISM</a:t>
            </a:r>
            <a:r>
              <a:rPr lang="en-US" sz="6000" dirty="0" smtClean="0">
                <a:solidFill>
                  <a:schemeClr val="bg1"/>
                </a:solidFill>
              </a:rPr>
              <a:t/>
            </a:r>
            <a:br>
              <a:rPr lang="en-US" sz="6000" dirty="0" smtClean="0">
                <a:solidFill>
                  <a:schemeClr val="bg1"/>
                </a:solidFill>
              </a:rPr>
            </a:b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 Interwar Europe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0" y="6477000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German Federal Archive (cc 3.0)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326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95" y="533400"/>
            <a:ext cx="9011009" cy="6032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19600"/>
            <a:ext cx="9220200" cy="1066800"/>
          </a:xfrm>
          <a:solidFill>
            <a:schemeClr val="dk1">
              <a:alpha val="62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8000" dirty="0" smtClean="0">
                <a:solidFill>
                  <a:schemeClr val="bg2"/>
                </a:solidFill>
                <a:latin typeface="+mj-lt"/>
              </a:rPr>
              <a:t>Treaty of Versailles</a:t>
            </a:r>
            <a:endParaRPr lang="en-US" sz="8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79392" y="6478726"/>
            <a:ext cx="2502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  <a:latin typeface="Arial" panose="020B0604020202020204" pitchFamily="34" charset="0"/>
              </a:rPr>
              <a:t>Photo by Mkonikkara (cc 3.0)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9800" y="59436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237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upload.wikimedia.org/wikipedia/commons/thumb/f/f4/The_Grand_Trianon_Castle_Interios.JPG/1024px-The_Grand_Trianon_Castle_Interio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" r="5046"/>
          <a:stretch/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19600"/>
            <a:ext cx="9220200" cy="1066800"/>
          </a:xfrm>
          <a:solidFill>
            <a:schemeClr val="dk1">
              <a:alpha val="62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8000" dirty="0" smtClean="0">
                <a:solidFill>
                  <a:schemeClr val="bg2"/>
                </a:solidFill>
                <a:latin typeface="+mj-lt"/>
              </a:rPr>
              <a:t>Treaty of Trianon</a:t>
            </a:r>
            <a:endParaRPr lang="en-US" sz="8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79392" y="6478726"/>
            <a:ext cx="2502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  <a:latin typeface="Arial" panose="020B0604020202020204" pitchFamily="34" charset="0"/>
              </a:rPr>
              <a:t>Photo by Mkonikkara (cc 3.0)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9800" y="59436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OTHER Versailles Treaty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430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228600"/>
            <a:ext cx="9144001" cy="620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737457" y="6474023"/>
            <a:ext cx="22541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Map by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CoolKoon (cc 3.0)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38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5602" name="Picture 2" descr="http://upload.wikimedia.org/wikipedia/commons/2/21/Treaty_of_Trianon_1920_Austria_Hungary_ethnic_map_hun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374"/>
            <a:ext cx="9144000" cy="6034026"/>
          </a:xfrm>
          <a:prstGeom prst="rect">
            <a:avLst/>
          </a:prstGeom>
          <a:noFill/>
        </p:spPr>
      </p:pic>
      <p:sp>
        <p:nvSpPr>
          <p:cNvPr id="4" name="Rectangle 3">
            <a:hlinkClick r:id="rId4"/>
          </p:cNvPr>
          <p:cNvSpPr/>
          <p:nvPr/>
        </p:nvSpPr>
        <p:spPr>
          <a:xfrm>
            <a:off x="800100" y="6367046"/>
            <a:ext cx="7543800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An </a:t>
            </a:r>
            <a:r>
              <a:rPr lang="en-US" sz="1600" b="1" dirty="0" smtClean="0">
                <a:hlinkClick r:id="rId4"/>
              </a:rPr>
              <a:t>explanation of the Treaty of Trianon </a:t>
            </a:r>
            <a:r>
              <a:rPr lang="en-US" sz="1600" b="1" dirty="0" smtClean="0"/>
              <a:t>from a Hungarian perspective</a:t>
            </a:r>
            <a:endParaRPr lang="en-US" sz="1600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WWilson1stBall19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 t="980" r="1562" b="10877"/>
          <a:stretch/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053" y="4419600"/>
            <a:ext cx="6801853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9600" dirty="0" smtClean="0">
                <a:latin typeface="+mj-lt"/>
              </a:rPr>
              <a:t>STRIKE TWO</a:t>
            </a:r>
            <a:endParaRPr lang="en-US" sz="9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449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WWilson1stBall19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 t="980" r="1562" b="10877"/>
          <a:stretch/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053" y="4419600"/>
            <a:ext cx="6801853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5400" dirty="0" smtClean="0">
                <a:latin typeface="+mj-lt"/>
              </a:rPr>
              <a:t>Depression</a:t>
            </a:r>
            <a:endParaRPr lang="en-US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716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6400800" cy="9906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Weimar Republic</a:t>
            </a:r>
            <a:endParaRPr lang="en-US" sz="54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828800"/>
            <a:ext cx="3505200" cy="4221163"/>
          </a:xfrm>
        </p:spPr>
        <p:txBody>
          <a:bodyPr>
            <a:normAutofit/>
          </a:bodyPr>
          <a:lstStyle/>
          <a:p>
            <a:pPr marL="63500" indent="0">
              <a:buNone/>
            </a:pPr>
            <a:r>
              <a:rPr lang="en-US" sz="3000" b="1" dirty="0" smtClean="0">
                <a:solidFill>
                  <a:schemeClr val="bg1">
                    <a:lumMod val="95000"/>
                  </a:schemeClr>
                </a:solidFill>
              </a:rPr>
              <a:t>Germany briefly </a:t>
            </a:r>
            <a:r>
              <a:rPr lang="en-US" sz="3000" b="1" dirty="0">
                <a:solidFill>
                  <a:schemeClr val="bg1">
                    <a:lumMod val="95000"/>
                  </a:schemeClr>
                </a:solidFill>
              </a:rPr>
              <a:t>experimented with </a:t>
            </a:r>
            <a:r>
              <a:rPr lang="en-US" sz="3000" b="1" dirty="0" smtClean="0">
                <a:solidFill>
                  <a:schemeClr val="bg1">
                    <a:lumMod val="95000"/>
                  </a:schemeClr>
                </a:solidFill>
              </a:rPr>
              <a:t>liberal democracy.</a:t>
            </a:r>
          </a:p>
          <a:p>
            <a:pPr marL="0" indent="0">
              <a:buNone/>
            </a:pPr>
            <a:endParaRPr lang="en-US" sz="3000" b="1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ECONOMIC PROBLEMS</a:t>
            </a:r>
            <a:endParaRPr lang="en-US" sz="4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1106" y="507712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1919-1933</a:t>
            </a:r>
            <a:endParaRPr lang="en-US" sz="3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074" name="Picture 2" descr="File:Karte des Deutschen Reiches, Weimarer Republik-Drittes Reich 1919–1937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893" y="1676400"/>
            <a:ext cx="4969813" cy="451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95546" y="6189924"/>
            <a:ext cx="23358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Map by kgberger (cc 2.5)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46" y="314980"/>
            <a:ext cx="9107905" cy="607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9" name="TextBox 8"/>
          <p:cNvSpPr txBox="1"/>
          <p:nvPr/>
        </p:nvSpPr>
        <p:spPr>
          <a:xfrm>
            <a:off x="11545" y="3031578"/>
            <a:ext cx="9107905" cy="1107996"/>
          </a:xfrm>
          <a:prstGeom prst="rect">
            <a:avLst/>
          </a:prstGeom>
          <a:solidFill>
            <a:schemeClr val="dk1">
              <a:alpha val="6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HYPERINFLATION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6675" y="4374524"/>
            <a:ext cx="2016325" cy="225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Bundesarchiv Bild 102-00193, Inflation, Ein-Millionen-Markschei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9"/>
          <a:stretch/>
        </p:blipFill>
        <p:spPr bwMode="auto">
          <a:xfrm>
            <a:off x="0" y="263693"/>
            <a:ext cx="9144000" cy="634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61467">
            <a:off x="532963" y="4149764"/>
            <a:ext cx="6172200" cy="1447800"/>
          </a:xfrm>
        </p:spPr>
        <p:txBody>
          <a:bodyPr>
            <a:normAutofit fontScale="90000"/>
          </a:bodyPr>
          <a:lstStyle/>
          <a:p>
            <a:r>
              <a:rPr lang="en-US" sz="2700" b="1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+mn-lt"/>
              </a:rPr>
              <a:t>A Million German Marks = </a:t>
            </a:r>
            <a:r>
              <a:rPr lang="en-US" sz="7300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NOTEPAPER</a:t>
            </a:r>
            <a:endParaRPr lang="en-US" sz="6000" dirty="0"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21170331">
            <a:off x="3701337" y="5896079"/>
            <a:ext cx="2922334" cy="27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German Federal Archives (cc 3.0)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796627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upload.wikimedia.org/wikipedia/commons/7/76/Bundesarchiv_Bild_146-1972-062-01%2C_Berlin%2C_bettelnder_Kriegsinval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6474023"/>
            <a:ext cx="388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German Federal Archives (cc 3.0)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2817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f/fe/VERDUN-OSSUAIRE_DE_DOUAUMONT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2" t="-292" r="65" b="292"/>
          <a:stretch/>
        </p:blipFill>
        <p:spPr bwMode="auto">
          <a:xfrm>
            <a:off x="-228600" y="-20053"/>
            <a:ext cx="9372600" cy="687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381000"/>
            <a:ext cx="6160168" cy="1630362"/>
          </a:xfrm>
        </p:spPr>
        <p:txBody>
          <a:bodyPr>
            <a:normAutofit fontScale="90000"/>
          </a:bodyPr>
          <a:lstStyle/>
          <a:p>
            <a:r>
              <a:rPr lang="en-US" sz="88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WWI  IS  OVER</a:t>
            </a:r>
            <a:endParaRPr lang="en-US" sz="8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79052" y="6489177"/>
            <a:ext cx="24529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Photo by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Ketounette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 (cc 3.0)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2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WWilson1stBall19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 t="980" r="1562" b="10877"/>
          <a:stretch/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053" y="4419600"/>
            <a:ext cx="6801853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7200" dirty="0" smtClean="0">
                <a:latin typeface="+mj-lt"/>
              </a:rPr>
              <a:t>STRIKE 3</a:t>
            </a:r>
            <a:endParaRPr lang="en-US" sz="7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106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WWilson1stBall19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 t="980" r="1562" b="10877"/>
          <a:stretch/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053" y="4419600"/>
            <a:ext cx="6801853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7200" dirty="0" smtClean="0">
                <a:latin typeface="+mj-lt"/>
              </a:rPr>
              <a:t>Desperation</a:t>
            </a:r>
            <a:endParaRPr lang="en-US" sz="7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802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794"/>
            <a:ext cx="9144000" cy="61184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053" y="4419600"/>
            <a:ext cx="6801853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7200" dirty="0" smtClean="0">
                <a:latin typeface="+mj-lt"/>
              </a:rPr>
              <a:t>Scapegoat #1</a:t>
            </a:r>
            <a:endParaRPr lang="en-US" sz="72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685800"/>
            <a:ext cx="882164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Communists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In Germany and Italy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Fear of a Civil War similar to Russia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Fascists/Nazis need to take control to protect</a:t>
            </a: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   the people from communism</a:t>
            </a: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65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152400"/>
            <a:ext cx="9800654" cy="65218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053" y="4419600"/>
            <a:ext cx="6801853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7200" dirty="0" smtClean="0">
                <a:latin typeface="+mj-lt"/>
              </a:rPr>
              <a:t>Scapegoat #2</a:t>
            </a:r>
            <a:endParaRPr lang="en-US" sz="72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685800"/>
            <a:ext cx="843673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Jews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In Germany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Historic racism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Blamed for </a:t>
            </a:r>
            <a:r>
              <a:rPr lang="en-US" sz="3200" dirty="0" err="1" smtClean="0">
                <a:solidFill>
                  <a:schemeClr val="bg1">
                    <a:lumMod val="95000"/>
                  </a:schemeClr>
                </a:solidFill>
              </a:rPr>
              <a:t>surrending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 to the Allies in WW1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Jew=Communist</a:t>
            </a: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5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228600"/>
            <a:ext cx="10875371" cy="64489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053" y="4419600"/>
            <a:ext cx="6801853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7200" dirty="0" smtClean="0">
                <a:latin typeface="+mj-lt"/>
              </a:rPr>
              <a:t>Scapegoat #3</a:t>
            </a:r>
            <a:endParaRPr lang="en-US" sz="72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685800"/>
            <a:ext cx="904606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Bourgeoisie/Kulak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 Russia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 wealthy had created a system of</a:t>
            </a:r>
          </a:p>
          <a:p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 oppression that needed to end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Communist gov’t would redistribute wealth</a:t>
            </a:r>
          </a:p>
        </p:txBody>
      </p:sp>
    </p:spTree>
    <p:extLst>
      <p:ext uri="{BB962C8B-B14F-4D97-AF65-F5344CB8AC3E}">
        <p14:creationId xmlns:p14="http://schemas.microsoft.com/office/powerpoint/2010/main" val="166695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" y="269272"/>
            <a:ext cx="8458200" cy="635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52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3612" r="65125" b="55747"/>
          <a:stretch/>
        </p:blipFill>
        <p:spPr>
          <a:xfrm>
            <a:off x="1" y="1"/>
            <a:ext cx="92202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274638"/>
            <a:ext cx="4267200" cy="376396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Adobe Arabic" panose="02040503050201020203" pitchFamily="18" charset="-78"/>
              </a:rPr>
              <a:t>Democracy is </a:t>
            </a:r>
            <a:r>
              <a:rPr lang="en-US" sz="1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cs typeface="Adobe Arabic" panose="02040503050201020203" pitchFamily="18" charset="-78"/>
              </a:rPr>
              <a:t>OUT!</a:t>
            </a:r>
            <a:endParaRPr 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0" y="6474023"/>
            <a:ext cx="381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Photo by Keith Allison (cc 2.0)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6456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382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6438244"/>
            <a:ext cx="8686800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b="1" dirty="0" smtClean="0"/>
              <a:t>SOURCE: </a:t>
            </a:r>
            <a:r>
              <a:rPr lang="en-US" b="1" dirty="0" smtClean="0">
                <a:hlinkClick r:id="rId3"/>
              </a:rPr>
              <a:t>http://www.knowledgequestmaps.com</a:t>
            </a:r>
            <a:r>
              <a:rPr lang="en-US" b="1" dirty="0" smtClean="0"/>
              <a:t>	</a:t>
            </a:r>
            <a:r>
              <a:rPr lang="en-US" sz="1400" i="1" dirty="0" smtClean="0"/>
              <a:t>Used With Permission 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54968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Autofit/>
          </a:bodyPr>
          <a:lstStyle/>
          <a:p>
            <a:r>
              <a:rPr lang="en-US" sz="7600" dirty="0" smtClean="0">
                <a:solidFill>
                  <a:schemeClr val="bg2"/>
                </a:solidFill>
              </a:rPr>
              <a:t>Totalitarian Regimes</a:t>
            </a:r>
            <a:endParaRPr lang="en-US" sz="7600" dirty="0">
              <a:solidFill>
                <a:schemeClr val="bg2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6811072"/>
              </p:ext>
            </p:extLst>
          </p:nvPr>
        </p:nvGraphicFramePr>
        <p:xfrm>
          <a:off x="152402" y="1752600"/>
          <a:ext cx="4114798" cy="4351020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4114798"/>
              </a:tblGrid>
              <a:tr h="7239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imes New Roman"/>
                          <a:cs typeface="Times New Roman"/>
                        </a:rPr>
                        <a:t>“Left Wing”</a:t>
                      </a:r>
                      <a:endParaRPr lang="en-US" sz="4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9985" marR="599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000"/>
                    </a:solidFill>
                  </a:tcPr>
                </a:tc>
              </a:tr>
              <a:tr h="7239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Soviet Union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85" marR="599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000"/>
                    </a:solidFill>
                  </a:tcPr>
                </a:tc>
              </a:tr>
              <a:tr h="21716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Communism/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Bolshevism/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Leninism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85" marR="599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000"/>
                    </a:solidFill>
                  </a:tcPr>
                </a:tc>
              </a:tr>
              <a:tr h="7239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Lenin/Stalin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85" marR="599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070258"/>
              </p:ext>
            </p:extLst>
          </p:nvPr>
        </p:nvGraphicFramePr>
        <p:xfrm>
          <a:off x="4419600" y="1752600"/>
          <a:ext cx="4572000" cy="4351020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2514600"/>
                <a:gridCol w="2057400"/>
              </a:tblGrid>
              <a:tr h="723901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 smtClean="0">
                          <a:solidFill>
                            <a:schemeClr val="tx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“Right Wing”</a:t>
                      </a:r>
                      <a:endParaRPr lang="en-US" sz="4800" b="1" dirty="0">
                        <a:solidFill>
                          <a:schemeClr val="tx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9985" marR="599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85" marR="59985" marT="0" marB="0"/>
                </a:tc>
              </a:tr>
              <a:tr h="7239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Germany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85" marR="599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Italy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85" marR="599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1716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National Socialism (Nazism)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85" marR="599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Fascism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85" marR="599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239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Hitler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85" marR="599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Mussolini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85" marR="599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6590"/>
            <a:ext cx="7924800" cy="1726010"/>
          </a:xfrm>
        </p:spPr>
        <p:txBody>
          <a:bodyPr>
            <a:noAutofit/>
          </a:bodyPr>
          <a:lstStyle/>
          <a:p>
            <a:r>
              <a:rPr lang="en-US" sz="115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Fascism</a:t>
            </a:r>
            <a:endParaRPr lang="en-US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39453" y="1803975"/>
            <a:ext cx="2438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2"/>
                </a:solidFill>
              </a:rPr>
              <a:t>(Italy)</a:t>
            </a:r>
            <a:endParaRPr lang="en-US" sz="5400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4144" y="5675293"/>
            <a:ext cx="3301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Benito Mussolini</a:t>
            </a:r>
          </a:p>
          <a:p>
            <a:pPr algn="ctr"/>
            <a:r>
              <a:rPr lang="en-US" sz="2800" b="1" i="1" dirty="0" smtClean="0">
                <a:solidFill>
                  <a:schemeClr val="bg2"/>
                </a:solidFill>
              </a:rPr>
              <a:t>Il Duce</a:t>
            </a:r>
            <a:endParaRPr lang="en-US" sz="2800" b="1" i="1" dirty="0">
              <a:solidFill>
                <a:schemeClr val="bg2"/>
              </a:solidFill>
            </a:endParaRPr>
          </a:p>
        </p:txBody>
      </p:sp>
      <p:pic>
        <p:nvPicPr>
          <p:cNvPr id="11" name="Picture 4" descr="File:Benito Mussolini Portra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144" y="1803975"/>
            <a:ext cx="3301256" cy="387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880" y="56447"/>
            <a:ext cx="2690141" cy="672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338190" y="3419123"/>
            <a:ext cx="42759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chemeClr val="bg2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RADICAL</a:t>
            </a:r>
            <a:r>
              <a:rPr lang="en-US" sz="8000" b="1" dirty="0" smtClean="0">
                <a:solidFill>
                  <a:schemeClr val="bg2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sz="4400" dirty="0" smtClean="0">
                <a:solidFill>
                  <a:schemeClr val="bg2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AUTHORITARIAN NATIONALISM</a:t>
            </a:r>
            <a:endParaRPr lang="en-US" sz="4400" dirty="0">
              <a:solidFill>
                <a:schemeClr val="bg2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learnnc.org/lp/media/uploads/2009/12/wwiieurope01_10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35189" cy="684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4343400"/>
            <a:ext cx="8835189" cy="1143000"/>
          </a:xfrm>
          <a:solidFill>
            <a:schemeClr val="bg1">
              <a:lumMod val="95000"/>
              <a:alpha val="77000"/>
            </a:schemeClr>
          </a:solidFill>
        </p:spPr>
        <p:txBody>
          <a:bodyPr>
            <a:noAutofit/>
          </a:bodyPr>
          <a:lstStyle/>
          <a:p>
            <a:r>
              <a:rPr lang="en-US" sz="8000" dirty="0" smtClean="0"/>
              <a:t>EUROPE IS NOW safe...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246346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upload.wikimedia.org/wikipedia/en/6/68/Romestatue.jpg"/>
          <p:cNvPicPr>
            <a:picLocks noChangeAspect="1" noChangeArrowheads="1"/>
          </p:cNvPicPr>
          <p:nvPr/>
        </p:nvPicPr>
        <p:blipFill rotWithShape="1">
          <a:blip r:embed="rId2" cstate="print"/>
          <a:srcRect t="7657" r="18243" b="50359"/>
          <a:stretch/>
        </p:blipFill>
        <p:spPr bwMode="auto">
          <a:xfrm>
            <a:off x="0" y="-76200"/>
            <a:ext cx="9220200" cy="7086600"/>
          </a:xfrm>
          <a:prstGeom prst="rect">
            <a:avLst/>
          </a:prstGeom>
          <a:noFill/>
        </p:spPr>
      </p:pic>
      <p:sp>
        <p:nvSpPr>
          <p:cNvPr id="5" name="Rectangle 4">
            <a:hlinkClick r:id="rId3"/>
          </p:cNvPr>
          <p:cNvSpPr/>
          <p:nvPr/>
        </p:nvSpPr>
        <p:spPr>
          <a:xfrm>
            <a:off x="419100" y="5864553"/>
            <a:ext cx="8305800" cy="523220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Statue of Romulus and </a:t>
            </a:r>
            <a:r>
              <a:rPr lang="en-US" sz="2800" b="1" dirty="0" err="1" smtClean="0"/>
              <a:t>Remus</a:t>
            </a:r>
            <a:r>
              <a:rPr lang="en-US" sz="2800" b="1" dirty="0" smtClean="0"/>
              <a:t> in Rome, GA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9641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460248"/>
            <a:ext cx="3200400" cy="3200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Nazi Party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944562"/>
            <a:ext cx="3505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(Germany)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1933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0500" y="5751493"/>
            <a:ext cx="403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National Socialist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German Workers Party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Reichsadler.png"/>
          <p:cNvPicPr>
            <a:picLocks noChangeAspect="1"/>
          </p:cNvPicPr>
          <p:nvPr/>
        </p:nvPicPr>
        <p:blipFill>
          <a:blip r:embed="rId5" cstate="print">
            <a:lum bright="70000" contrast="-70000"/>
          </a:blip>
          <a:stretch>
            <a:fillRect/>
          </a:stretch>
        </p:blipFill>
        <p:spPr>
          <a:xfrm>
            <a:off x="6096000" y="152400"/>
            <a:ext cx="2819400" cy="1838248"/>
          </a:xfrm>
          <a:prstGeom prst="rect">
            <a:avLst/>
          </a:prstGeom>
        </p:spPr>
      </p:pic>
      <p:pic>
        <p:nvPicPr>
          <p:cNvPr id="2053" name="Picture 5">
            <a:hlinkClick r:id="rId6" action="ppaction://hlinksldjump" tooltip="My Struggle:  The National Socialist Movement"/>
          </p:cNvPr>
          <p:cNvPicPr>
            <a:picLocks noChangeAspect="1" noChangeArrowheads="1"/>
          </p:cNvPicPr>
          <p:nvPr/>
        </p:nvPicPr>
        <p:blipFill>
          <a:blip r:embed="rId7" cstate="print"/>
          <a:srcRect l="1477" r="84837"/>
          <a:stretch>
            <a:fillRect/>
          </a:stretch>
        </p:blipFill>
        <p:spPr bwMode="auto">
          <a:xfrm>
            <a:off x="8153400" y="990600"/>
            <a:ext cx="838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43400" y="1371600"/>
            <a:ext cx="2526983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343400" y="5410200"/>
            <a:ext cx="251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Adolf Hitler</a:t>
            </a:r>
          </a:p>
          <a:p>
            <a:pPr algn="ctr"/>
            <a:r>
              <a:rPr lang="en-US" sz="2800" b="1" i="1" dirty="0" err="1" smtClean="0">
                <a:solidFill>
                  <a:schemeClr val="bg1"/>
                </a:solidFill>
              </a:rPr>
              <a:t>der</a:t>
            </a:r>
            <a:r>
              <a:rPr lang="en-US" sz="2800" b="1" i="1" dirty="0" smtClean="0">
                <a:solidFill>
                  <a:schemeClr val="bg1"/>
                </a:solidFill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</a:rPr>
              <a:t>Fürher</a:t>
            </a:r>
            <a:r>
              <a:rPr lang="en-US" sz="2800" b="1" i="1" dirty="0" smtClean="0">
                <a:solidFill>
                  <a:schemeClr val="bg1"/>
                </a:solidFill>
              </a:rPr>
              <a:t> </a:t>
            </a:r>
            <a:endParaRPr lang="en-US" sz="2800" b="1" i="1" dirty="0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Communist Party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944562"/>
            <a:ext cx="3505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(Russia)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1921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0500" y="5751493"/>
            <a:ext cx="403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National Socialist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German Workers Party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3400" y="5410200"/>
            <a:ext cx="251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Joseph Stalin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Man of Steel</a:t>
            </a:r>
            <a:endParaRPr lang="en-US" sz="2800" b="1" i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69" y="2455069"/>
            <a:ext cx="2786062" cy="2786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984" y="1521078"/>
            <a:ext cx="3305811" cy="380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9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3400" y="944562"/>
            <a:ext cx="3505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(Russia)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1921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0500" y="5751493"/>
            <a:ext cx="403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National Socialist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German Workers Party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3400" y="5410200"/>
            <a:ext cx="251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Joseph Stalin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</a:rPr>
              <a:t>Man of Steel</a:t>
            </a:r>
            <a:endParaRPr lang="en-US" sz="28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2899"/>
            <a:ext cx="9144000" cy="439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6764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Fascism and Communism</a:t>
            </a:r>
            <a:r>
              <a:rPr lang="en-US" sz="6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6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Common Traits</a:t>
            </a:r>
            <a:endParaRPr lang="en-US" sz="4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5578970"/>
              </p:ext>
            </p:extLst>
          </p:nvPr>
        </p:nvGraphicFramePr>
        <p:xfrm>
          <a:off x="0" y="2514600"/>
          <a:ext cx="9144000" cy="3352800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685800"/>
                <a:gridCol w="5562600"/>
                <a:gridCol w="1219200"/>
                <a:gridCol w="1676400"/>
              </a:tblGrid>
              <a:tr h="558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Fascism</a:t>
                      </a:r>
                      <a:endParaRPr lang="en-US" sz="1800" b="1" dirty="0"/>
                    </a:p>
                  </a:txBody>
                  <a:tcPr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Communism</a:t>
                      </a:r>
                      <a:endParaRPr lang="en-US" sz="1800" b="1" dirty="0"/>
                    </a:p>
                  </a:txBody>
                  <a:tcPr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558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1.</a:t>
                      </a:r>
                      <a:endParaRPr lang="en-US" sz="2800" b="1" dirty="0"/>
                    </a:p>
                  </a:txBody>
                  <a:tcPr anchor="ctr">
                    <a:solidFill>
                      <a:srgbClr val="9A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solidFill>
                      <a:srgbClr val="9A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YES</a:t>
                      </a:r>
                      <a:endParaRPr lang="en-US" sz="2400" b="1" dirty="0"/>
                    </a:p>
                  </a:txBody>
                  <a:tcPr anchor="ctr">
                    <a:solidFill>
                      <a:srgbClr val="9A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YES</a:t>
                      </a:r>
                      <a:endParaRPr lang="en-US" sz="2400" b="1" dirty="0"/>
                    </a:p>
                  </a:txBody>
                  <a:tcPr anchor="ctr">
                    <a:solidFill>
                      <a:srgbClr val="9A0000">
                        <a:alpha val="20000"/>
                      </a:srgbClr>
                    </a:solidFill>
                  </a:tcPr>
                </a:tc>
              </a:tr>
              <a:tr h="558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2.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YES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YES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558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3.</a:t>
                      </a:r>
                      <a:endParaRPr lang="en-US" sz="2800" b="1" dirty="0"/>
                    </a:p>
                  </a:txBody>
                  <a:tcPr anchor="ctr">
                    <a:solidFill>
                      <a:srgbClr val="9A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solidFill>
                      <a:srgbClr val="9A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YES</a:t>
                      </a:r>
                      <a:endParaRPr lang="en-US" sz="2400" b="1" dirty="0"/>
                    </a:p>
                  </a:txBody>
                  <a:tcPr anchor="ctr">
                    <a:solidFill>
                      <a:srgbClr val="9A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YES</a:t>
                      </a:r>
                      <a:endParaRPr lang="en-US" sz="2400" b="1" dirty="0"/>
                    </a:p>
                  </a:txBody>
                  <a:tcPr anchor="ctr">
                    <a:solidFill>
                      <a:srgbClr val="9A0000">
                        <a:alpha val="20000"/>
                      </a:srgbClr>
                    </a:solidFill>
                  </a:tcPr>
                </a:tc>
              </a:tr>
              <a:tr h="558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4.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YES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YES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  <a:tr h="558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5.</a:t>
                      </a:r>
                      <a:endParaRPr lang="en-US" sz="2800" b="1" dirty="0"/>
                    </a:p>
                  </a:txBody>
                  <a:tcPr anchor="ctr">
                    <a:solidFill>
                      <a:srgbClr val="9A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solidFill>
                      <a:srgbClr val="9A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0" dirty="0" smtClean="0"/>
                        <a:t>YES?</a:t>
                      </a:r>
                      <a:endParaRPr lang="en-US" sz="2200" b="1" i="0" dirty="0"/>
                    </a:p>
                  </a:txBody>
                  <a:tcPr anchor="ctr">
                    <a:solidFill>
                      <a:srgbClr val="9A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i="0" dirty="0" smtClean="0"/>
                        <a:t>YES?</a:t>
                      </a:r>
                      <a:endParaRPr lang="en-US" sz="2200" b="1" i="0" dirty="0"/>
                    </a:p>
                  </a:txBody>
                  <a:tcPr anchor="ctr">
                    <a:solidFill>
                      <a:srgbClr val="9A0000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85800" y="2987842"/>
            <a:ext cx="548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prstClr val="white"/>
                </a:solidFill>
              </a:rPr>
              <a:t>Opposition to Liberal Democracy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3529717"/>
            <a:ext cx="548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prstClr val="white"/>
                </a:solidFill>
              </a:rPr>
              <a:t>Unity through Hatred</a:t>
            </a:r>
            <a:r>
              <a:rPr lang="en-US" sz="2400" dirty="0">
                <a:solidFill>
                  <a:prstClr val="white"/>
                </a:solidFill>
              </a:rPr>
              <a:t> </a:t>
            </a:r>
            <a:r>
              <a:rPr lang="en-US" sz="1600" dirty="0">
                <a:solidFill>
                  <a:prstClr val="white"/>
                </a:solidFill>
              </a:rPr>
              <a:t>(common enemy)</a:t>
            </a:r>
            <a:endParaRPr lang="en-US" sz="1600" b="1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800" y="4088958"/>
            <a:ext cx="548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prstClr val="white"/>
                </a:solidFill>
              </a:rPr>
              <a:t>Government by a Party Elite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5800" y="4632157"/>
            <a:ext cx="3722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white"/>
                </a:solidFill>
              </a:rPr>
              <a:t>The Cult of the Leader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5800" y="5191398"/>
            <a:ext cx="2584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Totalitarianism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92448">
            <a:off x="749564" y="2022346"/>
            <a:ext cx="6400800" cy="4730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953706"/>
          </a:xfrm>
        </p:spPr>
        <p:txBody>
          <a:bodyPr>
            <a:noAutofit/>
          </a:bodyPr>
          <a:lstStyle/>
          <a:p>
            <a:r>
              <a:rPr lang="en-US" sz="4200" dirty="0" smtClean="0">
                <a:solidFill>
                  <a:schemeClr val="bg2"/>
                </a:solidFill>
              </a:rPr>
              <a:t>The Problem </a:t>
            </a:r>
            <a:r>
              <a:rPr lang="en-US" sz="2800" b="1" dirty="0">
                <a:solidFill>
                  <a:schemeClr val="bg2"/>
                </a:solidFill>
                <a:latin typeface="+mn-lt"/>
              </a:rPr>
              <a:t>of the </a:t>
            </a:r>
            <a:r>
              <a:rPr lang="en-US" sz="4200" dirty="0" smtClean="0">
                <a:solidFill>
                  <a:schemeClr val="bg2"/>
                </a:solidFill>
              </a:rPr>
              <a:t>Left/Right Dichotomy</a:t>
            </a:r>
            <a:endParaRPr lang="en-US" sz="4200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5253335"/>
            <a:ext cx="2154067" cy="461665"/>
          </a:xfrm>
          <a:prstGeom prst="rect">
            <a:avLst/>
          </a:prstGeom>
          <a:solidFill>
            <a:srgbClr val="9A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“FAR LEFT”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5022503"/>
            <a:ext cx="2438400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“FAR RIGHT”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2700524"/>
            <a:ext cx="5334000" cy="461665"/>
          </a:xfrm>
          <a:prstGeom prst="rect">
            <a:avLst/>
          </a:prstGeom>
          <a:ln>
            <a:solidFill>
              <a:srgbClr val="050505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“MODERATE GOVERNMENTS”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9379" y="1694298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2"/>
                </a:solidFill>
              </a:rPr>
              <a:t>Liberals (CAN)</a:t>
            </a:r>
            <a:endParaRPr lang="en-US" sz="2200" b="1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0779" y="2075298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2"/>
                </a:solidFill>
              </a:rPr>
              <a:t>Democrats (US)</a:t>
            </a:r>
            <a:endParaRPr lang="en-US" sz="2200" b="1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3600" y="1638189"/>
            <a:ext cx="3124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2"/>
                </a:solidFill>
              </a:rPr>
              <a:t>Conservatives (CAN)</a:t>
            </a:r>
            <a:endParaRPr lang="en-US" sz="2200" b="1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4600" y="2090924"/>
            <a:ext cx="274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2"/>
                </a:solidFill>
              </a:rPr>
              <a:t>Republicans (US)</a:t>
            </a:r>
            <a:endParaRPr lang="en-US" sz="2200" b="1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53200" y="3873296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2"/>
                </a:solidFill>
              </a:rPr>
              <a:t>Fascists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53200" y="4415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2"/>
                </a:solidFill>
              </a:rPr>
              <a:t>Nazis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09079" y="4620448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2"/>
                </a:solidFill>
              </a:rPr>
              <a:t>Communists</a:t>
            </a:r>
            <a:endParaRPr lang="en-US" sz="24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WWilson1stBall19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 t="980" r="1562" b="10877"/>
          <a:stretch/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053" y="4191000"/>
            <a:ext cx="6801853" cy="13716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8000" dirty="0" smtClean="0">
                <a:latin typeface="+mj-lt"/>
              </a:rPr>
              <a:t>FOR DEMOCRACY</a:t>
            </a:r>
            <a:endParaRPr lang="en-US" sz="8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92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nidentified Russian artist  Lenin and Stalin in Gorki in 1922 1949 Gelatin silver print with applied media Collection of Ryna and David Alexand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4508" r="921" b="28076"/>
          <a:stretch/>
        </p:blipFill>
        <p:spPr bwMode="auto">
          <a:xfrm>
            <a:off x="0" y="0"/>
            <a:ext cx="913597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3886200"/>
            <a:ext cx="5859379" cy="1447800"/>
          </a:xfrm>
          <a:solidFill>
            <a:srgbClr val="9A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Just Kidding</a:t>
            </a:r>
            <a:endParaRPr lang="en-US" sz="7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5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382000" cy="1143000"/>
          </a:xfrm>
        </p:spPr>
        <p:txBody>
          <a:bodyPr>
            <a:noAutofit/>
          </a:bodyPr>
          <a:lstStyle/>
          <a:p>
            <a:pPr algn="l"/>
            <a:r>
              <a:rPr lang="en-US" sz="10000" dirty="0" smtClean="0">
                <a:solidFill>
                  <a:schemeClr val="bg2"/>
                </a:solidFill>
              </a:rPr>
              <a:t>Totalitarianism</a:t>
            </a:r>
            <a:endParaRPr lang="en-US" sz="10000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440046"/>
            <a:ext cx="4724400" cy="23605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A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uthoritarian</a:t>
            </a:r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</a:rPr>
              <a:t>&amp;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dictatorial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governments 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that control </a:t>
            </a:r>
            <a:r>
              <a:rPr lang="en-US" sz="2800" b="1" i="1" dirty="0">
                <a:solidFill>
                  <a:schemeClr val="bg1">
                    <a:lumMod val="95000"/>
                  </a:schemeClr>
                </a:solidFill>
              </a:rPr>
              <a:t>all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 aspects of public 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and private life.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5400" y="1977909"/>
            <a:ext cx="4038600" cy="4575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66700" y="5181600"/>
            <a:ext cx="4724400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State &gt; Individual</a:t>
            </a:r>
            <a:endParaRPr lang="en-US" sz="3600" b="1" dirty="0">
              <a:ln w="11430"/>
              <a:solidFill>
                <a:schemeClr val="bg1">
                  <a:lumMod val="9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2"/>
                </a:solidFill>
              </a:rPr>
              <a:t>What lead to these totalitarian regimes?</a:t>
            </a:r>
            <a:endParaRPr lang="en-US" sz="5400" dirty="0">
              <a:solidFill>
                <a:schemeClr val="bg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304800" y="20574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2"/>
                </a:solidFill>
              </a:rPr>
              <a:t>(Russia/Soviet Union) 1917</a:t>
            </a:r>
          </a:p>
        </p:txBody>
      </p:sp>
      <p:grpSp>
        <p:nvGrpSpPr>
          <p:cNvPr id="2" name="Group 12"/>
          <p:cNvGrpSpPr/>
          <p:nvPr/>
        </p:nvGrpSpPr>
        <p:grpSpPr>
          <a:xfrm>
            <a:off x="2819400" y="2743200"/>
            <a:ext cx="3219450" cy="3644417"/>
            <a:chOff x="5715000" y="1905000"/>
            <a:chExt cx="3219450" cy="3644417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15000" y="1905000"/>
              <a:ext cx="3219450" cy="3644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7467600" y="4572000"/>
              <a:ext cx="1371600" cy="83099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Joseph </a:t>
              </a:r>
              <a:r>
                <a:rPr lang="en-US" sz="2800" b="1" dirty="0" smtClean="0">
                  <a:solidFill>
                    <a:schemeClr val="bg1"/>
                  </a:solidFill>
                </a:rPr>
                <a:t>Stalin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91200" y="4572000"/>
              <a:ext cx="1447800" cy="83099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Vladimir </a:t>
              </a:r>
              <a:r>
                <a:rPr lang="en-US" sz="2800" b="1" dirty="0" smtClean="0">
                  <a:solidFill>
                    <a:schemeClr val="bg1"/>
                  </a:solidFill>
                </a:rPr>
                <a:t>Lenin</a:t>
              </a:r>
              <a:endParaRPr lang="en-US" sz="2000" b="1" dirty="0" smtClean="0">
                <a:solidFill>
                  <a:schemeClr val="bg1"/>
                </a:solidFill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WWilson1stBall19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 t="980" r="1562" b="10877"/>
          <a:stretch/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053" y="4419600"/>
            <a:ext cx="6801853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8800" dirty="0" smtClean="0">
                <a:latin typeface="+mj-lt"/>
              </a:rPr>
              <a:t>STRIKE ONE</a:t>
            </a:r>
            <a:endParaRPr lang="en-US" sz="8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985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WWilson1stBall19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 t="980" r="1562" b="10877"/>
          <a:stretch/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053" y="4495800"/>
            <a:ext cx="6801853" cy="762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000" dirty="0" smtClean="0">
                <a:latin typeface="+mj-lt"/>
              </a:rPr>
              <a:t>Dissatisfaction 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019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TY Versailles">
      <a:majorFont>
        <a:latin typeface="FTY SKORZHEN NCV"/>
        <a:ea typeface=""/>
        <a:cs typeface=""/>
      </a:majorFont>
      <a:minorFont>
        <a:latin typeface="Versailles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10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11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12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2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3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4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5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6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7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8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9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1385</TotalTime>
  <Words>414</Words>
  <Application>Microsoft Office PowerPoint</Application>
  <PresentationFormat>On-screen Show (4:3)</PresentationFormat>
  <Paragraphs>133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Calibri</vt:lpstr>
      <vt:lpstr>Times New Roman</vt:lpstr>
      <vt:lpstr>Versailles LT</vt:lpstr>
      <vt:lpstr>FTY SKORZHEN NCV</vt:lpstr>
      <vt:lpstr>Arial</vt:lpstr>
      <vt:lpstr>Adobe Arabic</vt:lpstr>
      <vt:lpstr>Office Theme</vt:lpstr>
      <vt:lpstr>TOTALITARIANISM in Interwar Europe</vt:lpstr>
      <vt:lpstr>WWI  IS  OVER</vt:lpstr>
      <vt:lpstr>EUROPE IS NOW safe...</vt:lpstr>
      <vt:lpstr>FOR DEMOCRACY</vt:lpstr>
      <vt:lpstr>Just Kidding</vt:lpstr>
      <vt:lpstr>Totalitarianism</vt:lpstr>
      <vt:lpstr>What lead to these totalitarian regimes?</vt:lpstr>
      <vt:lpstr>STRIKE ONE</vt:lpstr>
      <vt:lpstr>Dissatisfaction </vt:lpstr>
      <vt:lpstr>Treaty of Versailles</vt:lpstr>
      <vt:lpstr>Treaty of Trianon</vt:lpstr>
      <vt:lpstr>PowerPoint Presentation</vt:lpstr>
      <vt:lpstr>PowerPoint Presentation</vt:lpstr>
      <vt:lpstr>STRIKE TWO</vt:lpstr>
      <vt:lpstr>Depression</vt:lpstr>
      <vt:lpstr>The Weimar Republic</vt:lpstr>
      <vt:lpstr>PowerPoint Presentation</vt:lpstr>
      <vt:lpstr>A Million German Marks = NOTEPAPER</vt:lpstr>
      <vt:lpstr>PowerPoint Presentation</vt:lpstr>
      <vt:lpstr>STRIKE 3</vt:lpstr>
      <vt:lpstr>Desperation</vt:lpstr>
      <vt:lpstr>Scapegoat #1</vt:lpstr>
      <vt:lpstr>Scapegoat #2</vt:lpstr>
      <vt:lpstr>Scapegoat #3</vt:lpstr>
      <vt:lpstr>PowerPoint Presentation</vt:lpstr>
      <vt:lpstr>Democracy is OUT!</vt:lpstr>
      <vt:lpstr>PowerPoint Presentation</vt:lpstr>
      <vt:lpstr>Totalitarian Regimes</vt:lpstr>
      <vt:lpstr>Fascism</vt:lpstr>
      <vt:lpstr>PowerPoint Presentation</vt:lpstr>
      <vt:lpstr>Nazi Party</vt:lpstr>
      <vt:lpstr>Communist Party</vt:lpstr>
      <vt:lpstr>PowerPoint Presentation</vt:lpstr>
      <vt:lpstr>Fascism and Communism Common Traits</vt:lpstr>
      <vt:lpstr>The Problem of the Left/Right Dichotomy</vt:lpstr>
    </vt:vector>
  </TitlesOfParts>
  <Company>Clemson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Rise of Totalitarianism in Interwar Europe</dc:title>
  <dc:creator>Tom Richey</dc:creator>
  <cp:lastModifiedBy>Murray Neudorf</cp:lastModifiedBy>
  <cp:revision>117</cp:revision>
  <dcterms:created xsi:type="dcterms:W3CDTF">2010-04-12T14:29:12Z</dcterms:created>
  <dcterms:modified xsi:type="dcterms:W3CDTF">2019-04-02T05:26:45Z</dcterms:modified>
</cp:coreProperties>
</file>