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7"/>
  </p:notesMasterIdLst>
  <p:handoutMasterIdLst>
    <p:handoutMasterId r:id="rId28"/>
  </p:handoutMasterIdLst>
  <p:sldIdLst>
    <p:sldId id="256" r:id="rId2"/>
    <p:sldId id="288" r:id="rId3"/>
    <p:sldId id="287" r:id="rId4"/>
    <p:sldId id="258" r:id="rId5"/>
    <p:sldId id="259" r:id="rId6"/>
    <p:sldId id="286" r:id="rId7"/>
    <p:sldId id="260" r:id="rId8"/>
    <p:sldId id="261" r:id="rId9"/>
    <p:sldId id="262" r:id="rId10"/>
    <p:sldId id="291" r:id="rId11"/>
    <p:sldId id="263" r:id="rId12"/>
    <p:sldId id="264" r:id="rId13"/>
    <p:sldId id="265" r:id="rId14"/>
    <p:sldId id="267" r:id="rId15"/>
    <p:sldId id="268" r:id="rId16"/>
    <p:sldId id="266" r:id="rId17"/>
    <p:sldId id="272" r:id="rId18"/>
    <p:sldId id="271" r:id="rId19"/>
    <p:sldId id="269" r:id="rId20"/>
    <p:sldId id="270" r:id="rId21"/>
    <p:sldId id="273" r:id="rId22"/>
    <p:sldId id="274" r:id="rId23"/>
    <p:sldId id="275" r:id="rId24"/>
    <p:sldId id="276" r:id="rId25"/>
    <p:sldId id="277" r:id="rId26"/>
  </p:sldIdLst>
  <p:sldSz cx="9144000" cy="6858000" type="screen4x3"/>
  <p:notesSz cx="6954838"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4BAEDD-3535-4CA3-9D6C-E01CD046F6BB}" v="2" dt="2020-12-14T21:40:03.9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30" d="100"/>
          <a:sy n="130" d="100"/>
        </p:scale>
        <p:origin x="412" y="18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1963"/>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940175" y="0"/>
            <a:ext cx="3013075" cy="461963"/>
          </a:xfrm>
          <a:prstGeom prst="rect">
            <a:avLst/>
          </a:prstGeom>
        </p:spPr>
        <p:txBody>
          <a:bodyPr vert="horz" lIns="91440" tIns="45720" rIns="91440" bIns="45720" rtlCol="0"/>
          <a:lstStyle>
            <a:lvl1pPr algn="r">
              <a:defRPr sz="1200"/>
            </a:lvl1pPr>
          </a:lstStyle>
          <a:p>
            <a:fld id="{DD7DCB19-3B7A-49A7-AA69-978359A191B7}" type="datetimeFigureOut">
              <a:rPr lang="en-CA" smtClean="0"/>
              <a:pPr/>
              <a:t>2021-12-30</a:t>
            </a:fld>
            <a:endParaRPr lang="en-CA"/>
          </a:p>
        </p:txBody>
      </p:sp>
      <p:sp>
        <p:nvSpPr>
          <p:cNvPr id="4" name="Footer Placeholder 3"/>
          <p:cNvSpPr>
            <a:spLocks noGrp="1"/>
          </p:cNvSpPr>
          <p:nvPr>
            <p:ph type="ftr" sz="quarter" idx="2"/>
          </p:nvPr>
        </p:nvSpPr>
        <p:spPr>
          <a:xfrm>
            <a:off x="0" y="8777288"/>
            <a:ext cx="3013075" cy="461962"/>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940175" y="8777288"/>
            <a:ext cx="3013075" cy="461962"/>
          </a:xfrm>
          <a:prstGeom prst="rect">
            <a:avLst/>
          </a:prstGeom>
        </p:spPr>
        <p:txBody>
          <a:bodyPr vert="horz" lIns="91440" tIns="45720" rIns="91440" bIns="45720" rtlCol="0" anchor="b"/>
          <a:lstStyle>
            <a:lvl1pPr algn="r">
              <a:defRPr sz="1200"/>
            </a:lvl1pPr>
          </a:lstStyle>
          <a:p>
            <a:fld id="{000F9426-0BE2-42E9-BF5E-7223307B2F73}" type="slidenum">
              <a:rPr lang="en-CA" smtClean="0"/>
              <a:pPr/>
              <a:t>‹#›</a:t>
            </a:fld>
            <a:endParaRPr lang="en-CA"/>
          </a:p>
        </p:txBody>
      </p:sp>
    </p:spTree>
    <p:extLst>
      <p:ext uri="{BB962C8B-B14F-4D97-AF65-F5344CB8AC3E}">
        <p14:creationId xmlns:p14="http://schemas.microsoft.com/office/powerpoint/2010/main" val="660518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2042"/>
          </a:xfrm>
          <a:prstGeom prst="rect">
            <a:avLst/>
          </a:prstGeom>
        </p:spPr>
        <p:txBody>
          <a:bodyPr vert="horz" lIns="92546" tIns="46273" rIns="92546" bIns="46273" rtlCol="0"/>
          <a:lstStyle>
            <a:lvl1pPr algn="l">
              <a:defRPr sz="1200"/>
            </a:lvl1pPr>
          </a:lstStyle>
          <a:p>
            <a:endParaRPr lang="en-US"/>
          </a:p>
        </p:txBody>
      </p:sp>
      <p:sp>
        <p:nvSpPr>
          <p:cNvPr id="3" name="Date Placeholder 2"/>
          <p:cNvSpPr>
            <a:spLocks noGrp="1"/>
          </p:cNvSpPr>
          <p:nvPr>
            <p:ph type="dt" idx="1"/>
          </p:nvPr>
        </p:nvSpPr>
        <p:spPr>
          <a:xfrm>
            <a:off x="3939466" y="0"/>
            <a:ext cx="3013763" cy="462042"/>
          </a:xfrm>
          <a:prstGeom prst="rect">
            <a:avLst/>
          </a:prstGeom>
        </p:spPr>
        <p:txBody>
          <a:bodyPr vert="horz" lIns="92546" tIns="46273" rIns="92546" bIns="46273" rtlCol="0"/>
          <a:lstStyle>
            <a:lvl1pPr algn="r">
              <a:defRPr sz="1200"/>
            </a:lvl1pPr>
          </a:lstStyle>
          <a:p>
            <a:fld id="{8CBE98CA-512B-3043-B50A-9AE657EB3E66}" type="datetimeFigureOut">
              <a:rPr lang="en-US" smtClean="0"/>
              <a:pPr/>
              <a:t>12/30/2021</a:t>
            </a:fld>
            <a:endParaRPr lang="en-US"/>
          </a:p>
        </p:txBody>
      </p:sp>
      <p:sp>
        <p:nvSpPr>
          <p:cNvPr id="4" name="Slide Image Placeholder 3"/>
          <p:cNvSpPr>
            <a:spLocks noGrp="1" noRot="1" noChangeAspect="1"/>
          </p:cNvSpPr>
          <p:nvPr>
            <p:ph type="sldImg" idx="2"/>
          </p:nvPr>
        </p:nvSpPr>
        <p:spPr>
          <a:xfrm>
            <a:off x="1168400" y="693738"/>
            <a:ext cx="4618038" cy="3463925"/>
          </a:xfrm>
          <a:prstGeom prst="rect">
            <a:avLst/>
          </a:prstGeom>
          <a:noFill/>
          <a:ln w="12700">
            <a:solidFill>
              <a:prstClr val="black"/>
            </a:solidFill>
          </a:ln>
        </p:spPr>
        <p:txBody>
          <a:bodyPr vert="horz" lIns="92546" tIns="46273" rIns="92546" bIns="46273" rtlCol="0" anchor="ctr"/>
          <a:lstStyle/>
          <a:p>
            <a:endParaRPr lang="en-US"/>
          </a:p>
        </p:txBody>
      </p:sp>
      <p:sp>
        <p:nvSpPr>
          <p:cNvPr id="5" name="Notes Placeholder 4"/>
          <p:cNvSpPr>
            <a:spLocks noGrp="1"/>
          </p:cNvSpPr>
          <p:nvPr>
            <p:ph type="body" sz="quarter" idx="3"/>
          </p:nvPr>
        </p:nvSpPr>
        <p:spPr>
          <a:xfrm>
            <a:off x="695484" y="4389398"/>
            <a:ext cx="5563870" cy="4158377"/>
          </a:xfrm>
          <a:prstGeom prst="rect">
            <a:avLst/>
          </a:prstGeom>
        </p:spPr>
        <p:txBody>
          <a:bodyPr vert="horz" lIns="92546" tIns="46273" rIns="92546" bIns="46273"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777192"/>
            <a:ext cx="3013763" cy="462042"/>
          </a:xfrm>
          <a:prstGeom prst="rect">
            <a:avLst/>
          </a:prstGeom>
        </p:spPr>
        <p:txBody>
          <a:bodyPr vert="horz" lIns="92546" tIns="46273" rIns="92546" bIns="46273"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777192"/>
            <a:ext cx="3013763" cy="462042"/>
          </a:xfrm>
          <a:prstGeom prst="rect">
            <a:avLst/>
          </a:prstGeom>
        </p:spPr>
        <p:txBody>
          <a:bodyPr vert="horz" lIns="92546" tIns="46273" rIns="92546" bIns="46273" rtlCol="0" anchor="b"/>
          <a:lstStyle>
            <a:lvl1pPr algn="r">
              <a:defRPr sz="1200"/>
            </a:lvl1pPr>
          </a:lstStyle>
          <a:p>
            <a:fld id="{1C30B273-5797-2A4A-98D0-8375421F0E7D}" type="slidenum">
              <a:rPr lang="en-US" smtClean="0"/>
              <a:pPr/>
              <a:t>‹#›</a:t>
            </a:fld>
            <a:endParaRPr lang="en-US"/>
          </a:p>
        </p:txBody>
      </p:sp>
    </p:spTree>
    <p:extLst>
      <p:ext uri="{BB962C8B-B14F-4D97-AF65-F5344CB8AC3E}">
        <p14:creationId xmlns:p14="http://schemas.microsoft.com/office/powerpoint/2010/main" val="23174002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30B273-5797-2A4A-98D0-8375421F0E7D}" type="slidenum">
              <a:rPr lang="en-US" smtClean="0"/>
              <a:pPr/>
              <a:t>22</a:t>
            </a:fld>
            <a:endParaRPr lang="en-US"/>
          </a:p>
        </p:txBody>
      </p:sp>
    </p:spTree>
    <p:extLst>
      <p:ext uri="{BB962C8B-B14F-4D97-AF65-F5344CB8AC3E}">
        <p14:creationId xmlns:p14="http://schemas.microsoft.com/office/powerpoint/2010/main" val="984660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CA"/>
              <a:t>Click to edit Master title style</a:t>
            </a:r>
            <a:endParaRPr/>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dirty="0"/>
          </a:p>
        </p:txBody>
      </p:sp>
      <p:sp>
        <p:nvSpPr>
          <p:cNvPr id="4" name="Date Placeholder 3"/>
          <p:cNvSpPr>
            <a:spLocks noGrp="1"/>
          </p:cNvSpPr>
          <p:nvPr>
            <p:ph type="dt" sz="half" idx="10"/>
          </p:nvPr>
        </p:nvSpPr>
        <p:spPr/>
        <p:txBody>
          <a:bodyPr/>
          <a:lstStyle/>
          <a:p>
            <a:fld id="{BC49C608-7BCD-4817-A4EE-46A4A5C9272B}" type="datetimeFigureOut">
              <a:rPr lang="en-CA" smtClean="0"/>
              <a:pPr/>
              <a:t>2021-12-30</a:t>
            </a:fld>
            <a:endParaRPr lang="en-CA"/>
          </a:p>
        </p:txBody>
      </p:sp>
      <p:sp>
        <p:nvSpPr>
          <p:cNvPr id="5" name="Footer Placeholder 4"/>
          <p:cNvSpPr>
            <a:spLocks noGrp="1"/>
          </p:cNvSpPr>
          <p:nvPr>
            <p:ph type="ftr" sz="quarter" idx="11"/>
          </p:nvPr>
        </p:nvSpPr>
        <p:spPr/>
        <p:txBody>
          <a:bodyPr/>
          <a:lstStyle/>
          <a:p>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CA"/>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Drag picture to placeholder or click icon to add</a:t>
            </a:r>
            <a:endParaRPr/>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BC49C608-7BCD-4817-A4EE-46A4A5C9272B}" type="datetimeFigureOut">
              <a:rPr lang="en-CA" smtClean="0"/>
              <a:pPr/>
              <a:t>2021-12-30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64E8B8D-ED33-4CCC-9366-0DD03C95752A}"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CA"/>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BC49C608-7BCD-4817-A4EE-46A4A5C9272B}" type="datetimeFigureOut">
              <a:rPr lang="en-CA" smtClean="0"/>
              <a:pPr/>
              <a:t>2021-12-30</a:t>
            </a:fld>
            <a:endParaRPr lang="en-CA"/>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CA"/>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64E8B8D-ED33-4CCC-9366-0DD03C95752A}" type="slidenum">
              <a:rPr lang="en-CA" smtClean="0"/>
              <a:pPr/>
              <a:t>‹#›</a:t>
            </a:fld>
            <a:endParaRPr lang="en-CA"/>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CA"/>
              <a:t>Drag picture to placeholder or click icon to add</a:t>
            </a:r>
            <a:endParaRPr/>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CA"/>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4" name="Date Placeholder 3"/>
          <p:cNvSpPr>
            <a:spLocks noGrp="1"/>
          </p:cNvSpPr>
          <p:nvPr>
            <p:ph type="dt" sz="half" idx="10"/>
          </p:nvPr>
        </p:nvSpPr>
        <p:spPr/>
        <p:txBody>
          <a:bodyPr/>
          <a:lstStyle/>
          <a:p>
            <a:fld id="{BC49C608-7BCD-4817-A4EE-46A4A5C9272B}" type="datetimeFigureOut">
              <a:rPr lang="en-CA" smtClean="0"/>
              <a:pPr/>
              <a:t>2021-12-30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64E8B8D-ED33-4CCC-9366-0DD03C95752A}" type="slidenum">
              <a:rPr lang="en-CA" smtClean="0"/>
              <a:pPr/>
              <a:t>‹#›</a:t>
            </a:fld>
            <a:endParaRPr lang="en-C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en-CA"/>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lvl5pPr>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4" name="Date Placeholder 3"/>
          <p:cNvSpPr>
            <a:spLocks noGrp="1"/>
          </p:cNvSpPr>
          <p:nvPr>
            <p:ph type="dt" sz="half" idx="10"/>
          </p:nvPr>
        </p:nvSpPr>
        <p:spPr/>
        <p:txBody>
          <a:bodyPr/>
          <a:lstStyle/>
          <a:p>
            <a:fld id="{BC49C608-7BCD-4817-A4EE-46A4A5C9272B}" type="datetimeFigureOut">
              <a:rPr lang="en-CA" smtClean="0"/>
              <a:pPr/>
              <a:t>2021-12-30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64E8B8D-ED33-4CCC-9366-0DD03C95752A}"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a:p>
        </p:txBody>
      </p:sp>
      <p:sp>
        <p:nvSpPr>
          <p:cNvPr id="3" name="Content Placeholder 2"/>
          <p:cNvSpPr>
            <a:spLocks noGrp="1"/>
          </p:cNvSpPr>
          <p:nvPr>
            <p:ph idx="1"/>
          </p:nvPr>
        </p:nvSpPr>
        <p:spPr/>
        <p:txBody>
          <a:bodyPr/>
          <a:lstStyle>
            <a:lvl5pPr>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4" name="Date Placeholder 3"/>
          <p:cNvSpPr>
            <a:spLocks noGrp="1"/>
          </p:cNvSpPr>
          <p:nvPr>
            <p:ph type="dt" sz="half" idx="10"/>
          </p:nvPr>
        </p:nvSpPr>
        <p:spPr/>
        <p:txBody>
          <a:bodyPr/>
          <a:lstStyle/>
          <a:p>
            <a:fld id="{BC49C608-7BCD-4817-A4EE-46A4A5C9272B}" type="datetimeFigureOut">
              <a:rPr lang="en-CA" smtClean="0"/>
              <a:pPr/>
              <a:t>2021-12-30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64E8B8D-ED33-4CCC-9366-0DD03C95752A}"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en-CA"/>
              <a:t>Click to edit Master title style</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dirty="0"/>
          </a:p>
        </p:txBody>
      </p:sp>
      <p:sp>
        <p:nvSpPr>
          <p:cNvPr id="4" name="Date Placeholder 3"/>
          <p:cNvSpPr>
            <a:spLocks noGrp="1"/>
          </p:cNvSpPr>
          <p:nvPr>
            <p:ph type="dt" sz="half" idx="10"/>
          </p:nvPr>
        </p:nvSpPr>
        <p:spPr/>
        <p:txBody>
          <a:bodyPr/>
          <a:lstStyle/>
          <a:p>
            <a:fld id="{BC49C608-7BCD-4817-A4EE-46A4A5C9272B}" type="datetimeFigureOut">
              <a:rPr lang="en-CA" smtClean="0"/>
              <a:pPr/>
              <a:t>2021-12-30</a:t>
            </a:fld>
            <a:endParaRPr lang="en-CA"/>
          </a:p>
        </p:txBody>
      </p:sp>
      <p:sp>
        <p:nvSpPr>
          <p:cNvPr id="5" name="Footer Placeholder 4"/>
          <p:cNvSpPr>
            <a:spLocks noGrp="1"/>
          </p:cNvSpPr>
          <p:nvPr>
            <p:ph type="ftr" sz="quarter" idx="11"/>
          </p:nvPr>
        </p:nvSpPr>
        <p:spPr/>
        <p:txBody>
          <a:bodyPr/>
          <a:lstStyle/>
          <a:p>
            <a:endParaRPr lang="en-CA"/>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CA"/>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CA"/>
              <a:t>Click to edit Master title style</a:t>
            </a:r>
            <a:endParaRPr/>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BC49C608-7BCD-4817-A4EE-46A4A5C9272B}" type="datetimeFigureOut">
              <a:rPr lang="en-CA" smtClean="0"/>
              <a:pPr/>
              <a:t>2021-12-30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64E8B8D-ED33-4CCC-9366-0DD03C95752A}"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n-CA"/>
              <a:t>Click to edit Master title style</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5" name="Date Placeholder 4"/>
          <p:cNvSpPr>
            <a:spLocks noGrp="1"/>
          </p:cNvSpPr>
          <p:nvPr>
            <p:ph type="dt" sz="half" idx="10"/>
          </p:nvPr>
        </p:nvSpPr>
        <p:spPr/>
        <p:txBody>
          <a:bodyPr/>
          <a:lstStyle/>
          <a:p>
            <a:fld id="{BC49C608-7BCD-4817-A4EE-46A4A5C9272B}" type="datetimeFigureOut">
              <a:rPr lang="en-CA" smtClean="0"/>
              <a:pPr/>
              <a:t>2021-12-30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64E8B8D-ED33-4CCC-9366-0DD03C95752A}"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en-CA"/>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7" name="Date Placeholder 6"/>
          <p:cNvSpPr>
            <a:spLocks noGrp="1"/>
          </p:cNvSpPr>
          <p:nvPr>
            <p:ph type="dt" sz="half" idx="10"/>
          </p:nvPr>
        </p:nvSpPr>
        <p:spPr/>
        <p:txBody>
          <a:bodyPr/>
          <a:lstStyle/>
          <a:p>
            <a:fld id="{BC49C608-7BCD-4817-A4EE-46A4A5C9272B}" type="datetimeFigureOut">
              <a:rPr lang="en-CA" smtClean="0"/>
              <a:pPr/>
              <a:t>2021-12-30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464E8B8D-ED33-4CCC-9366-0DD03C95752A}"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a:p>
        </p:txBody>
      </p:sp>
      <p:sp>
        <p:nvSpPr>
          <p:cNvPr id="3" name="Date Placeholder 2"/>
          <p:cNvSpPr>
            <a:spLocks noGrp="1"/>
          </p:cNvSpPr>
          <p:nvPr>
            <p:ph type="dt" sz="half" idx="10"/>
          </p:nvPr>
        </p:nvSpPr>
        <p:spPr/>
        <p:txBody>
          <a:bodyPr/>
          <a:lstStyle/>
          <a:p>
            <a:fld id="{BC49C608-7BCD-4817-A4EE-46A4A5C9272B}" type="datetimeFigureOut">
              <a:rPr lang="en-CA" smtClean="0"/>
              <a:pPr/>
              <a:t>2021-12-30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464E8B8D-ED33-4CCC-9366-0DD03C95752A}"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49C608-7BCD-4817-A4EE-46A4A5C9272B}" type="datetimeFigureOut">
              <a:rPr lang="en-CA" smtClean="0"/>
              <a:pPr/>
              <a:t>2021-12-30</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464E8B8D-ED33-4CCC-9366-0DD03C95752A}" type="slidenum">
              <a:rPr lang="en-CA" smtClean="0"/>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CA"/>
              <a:t>Click to edit Master title style</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BC49C608-7BCD-4817-A4EE-46A4A5C9272B}" type="datetimeFigureOut">
              <a:rPr lang="en-CA" smtClean="0"/>
              <a:pPr/>
              <a:t>2021-12-30</a:t>
            </a:fld>
            <a:endParaRPr lang="en-CA"/>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CA"/>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64E8B8D-ED33-4CCC-9366-0DD03C95752A}"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en-CA"/>
              <a:t>Click to edit Master title style</a:t>
            </a:r>
            <a:endParaRPr/>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BC49C608-7BCD-4817-A4EE-46A4A5C9272B}" type="datetimeFigureOut">
              <a:rPr lang="en-CA" smtClean="0"/>
              <a:pPr/>
              <a:t>2021-12-30</a:t>
            </a:fld>
            <a:endParaRPr lang="en-CA"/>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defRPr>
            </a:lvl1pPr>
          </a:lstStyle>
          <a:p>
            <a:endParaRPr lang="en-CA"/>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defRPr>
            </a:lvl1pPr>
          </a:lstStyle>
          <a:p>
            <a:fld id="{464E8B8D-ED33-4CCC-9366-0DD03C95752A}"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Lst>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CA" dirty="0"/>
              <a:t>Red River Resistance </a:t>
            </a:r>
          </a:p>
        </p:txBody>
      </p:sp>
      <p:sp>
        <p:nvSpPr>
          <p:cNvPr id="3" name="Subtitle 2"/>
          <p:cNvSpPr>
            <a:spLocks noGrp="1"/>
          </p:cNvSpPr>
          <p:nvPr>
            <p:ph type="subTitle" idx="1"/>
          </p:nvPr>
        </p:nvSpPr>
        <p:spPr/>
        <p:txBody>
          <a:bodyPr/>
          <a:lstStyle/>
          <a:p>
            <a:r>
              <a:rPr lang="en-CA" dirty="0">
                <a:solidFill>
                  <a:schemeClr val="tx1"/>
                </a:solidFill>
              </a:rPr>
              <a:t>History 30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Metis </a:t>
            </a:r>
          </a:p>
        </p:txBody>
      </p:sp>
      <p:sp>
        <p:nvSpPr>
          <p:cNvPr id="3" name="Content Placeholder 2"/>
          <p:cNvSpPr>
            <a:spLocks noGrp="1"/>
          </p:cNvSpPr>
          <p:nvPr>
            <p:ph idx="1"/>
          </p:nvPr>
        </p:nvSpPr>
        <p:spPr>
          <a:xfrm>
            <a:off x="571500" y="1905000"/>
            <a:ext cx="5143500" cy="4789714"/>
          </a:xfrm>
        </p:spPr>
        <p:txBody>
          <a:bodyPr>
            <a:normAutofit/>
          </a:bodyPr>
          <a:lstStyle/>
          <a:p>
            <a:r>
              <a:rPr lang="en-US" sz="2800" dirty="0"/>
              <a:t>The marriage between a white European (initially French, sometimes Scottish) and an Aboriginal woman </a:t>
            </a:r>
          </a:p>
          <a:p>
            <a:r>
              <a:rPr lang="en-US" sz="2800" dirty="0"/>
              <a:t>This resulted in the Métis people, who unfortunately faced rejection from both groups.</a:t>
            </a:r>
          </a:p>
        </p:txBody>
      </p:sp>
    </p:spTree>
    <p:extLst>
      <p:ext uri="{BB962C8B-B14F-4D97-AF65-F5344CB8AC3E}">
        <p14:creationId xmlns:p14="http://schemas.microsoft.com/office/powerpoint/2010/main" val="541629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612063" cy="1417638"/>
          </a:xfrm>
        </p:spPr>
        <p:txBody>
          <a:bodyPr/>
          <a:lstStyle/>
          <a:p>
            <a:r>
              <a:rPr lang="en-CA" dirty="0"/>
              <a:t>A Métis Nation!</a:t>
            </a:r>
          </a:p>
        </p:txBody>
      </p:sp>
      <p:sp>
        <p:nvSpPr>
          <p:cNvPr id="3" name="Content Placeholder 2"/>
          <p:cNvSpPr>
            <a:spLocks noGrp="1"/>
          </p:cNvSpPr>
          <p:nvPr>
            <p:ph idx="1"/>
          </p:nvPr>
        </p:nvSpPr>
        <p:spPr>
          <a:xfrm>
            <a:off x="304800" y="2057400"/>
            <a:ext cx="8610600" cy="4648200"/>
          </a:xfrm>
        </p:spPr>
        <p:txBody>
          <a:bodyPr>
            <a:noAutofit/>
          </a:bodyPr>
          <a:lstStyle/>
          <a:p>
            <a:r>
              <a:rPr lang="en-US" sz="2800" dirty="0"/>
              <a:t>Métis began (for the first time) to see themselves as a new, unique nation; no one would help or speak for them but themselves</a:t>
            </a:r>
          </a:p>
          <a:p>
            <a:r>
              <a:rPr lang="en-US" sz="2800" dirty="0"/>
              <a:t>The Métis sent letters to the settlers and to Prime Minister John A. Macdonald, but they were ignored.</a:t>
            </a:r>
          </a:p>
          <a:p>
            <a:pPr lvl="1"/>
            <a:r>
              <a:rPr lang="en-US" sz="2800" dirty="0"/>
              <a:t>They were trying to voice their concerns the right way, but their concerns weren’t addressed in any way</a:t>
            </a:r>
            <a:endParaRPr lang="en-CA" sz="2800" dirty="0"/>
          </a:p>
        </p:txBody>
      </p:sp>
      <p:pic>
        <p:nvPicPr>
          <p:cNvPr id="4" name="Picture 3"/>
          <p:cNvPicPr>
            <a:picLocks noChangeAspect="1"/>
          </p:cNvPicPr>
          <p:nvPr/>
        </p:nvPicPr>
        <p:blipFill>
          <a:blip r:embed="rId2" cstate="print"/>
          <a:stretch>
            <a:fillRect/>
          </a:stretch>
        </p:blipFill>
        <p:spPr>
          <a:xfrm>
            <a:off x="6350000" y="21841"/>
            <a:ext cx="2794000" cy="20955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Demographics</a:t>
            </a:r>
          </a:p>
        </p:txBody>
      </p:sp>
      <p:sp>
        <p:nvSpPr>
          <p:cNvPr id="3" name="Content Placeholder 2"/>
          <p:cNvSpPr>
            <a:spLocks noGrp="1"/>
          </p:cNvSpPr>
          <p:nvPr>
            <p:ph idx="1"/>
          </p:nvPr>
        </p:nvSpPr>
        <p:spPr>
          <a:xfrm>
            <a:off x="228600" y="2070846"/>
            <a:ext cx="8686800" cy="4482354"/>
          </a:xfrm>
        </p:spPr>
        <p:txBody>
          <a:bodyPr>
            <a:noAutofit/>
          </a:bodyPr>
          <a:lstStyle/>
          <a:p>
            <a:r>
              <a:rPr lang="en-US" sz="2800" dirty="0"/>
              <a:t>The Red River frontier, in the area around present-day Winnipeg, had developed into a crossroads culture—a gateway to the West!</a:t>
            </a:r>
          </a:p>
          <a:p>
            <a:r>
              <a:rPr lang="en-US" sz="2800" dirty="0"/>
              <a:t>With a population of about 12,000, which included Native, French, American, and Scottish settlers, the Red River Settlement one of the largest in BNA</a:t>
            </a:r>
          </a:p>
          <a:p>
            <a:r>
              <a:rPr lang="en-US" sz="2800" dirty="0"/>
              <a:t>Then the entire territory known as the “Northwest” was sold by the Hudson Bay Company to the Canadian government for $1.5 million.</a:t>
            </a:r>
            <a:endParaRPr lang="en-CA"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Red River Resistance </a:t>
            </a:r>
          </a:p>
        </p:txBody>
      </p:sp>
      <p:sp>
        <p:nvSpPr>
          <p:cNvPr id="5" name="Text Placeholder 4"/>
          <p:cNvSpPr>
            <a:spLocks noGrp="1"/>
          </p:cNvSpPr>
          <p:nvPr>
            <p:ph type="body" idx="1"/>
          </p:nvPr>
        </p:nvSpPr>
        <p:spPr/>
        <p:txBody>
          <a:bodyPr/>
          <a:lstStyle/>
          <a:p>
            <a:r>
              <a:rPr lang="en-US" sz="2400" dirty="0"/>
              <a:t>(1869-1870)</a:t>
            </a:r>
          </a:p>
        </p:txBody>
      </p:sp>
    </p:spTree>
    <p:extLst>
      <p:ext uri="{BB962C8B-B14F-4D97-AF65-F5344CB8AC3E}">
        <p14:creationId xmlns:p14="http://schemas.microsoft.com/office/powerpoint/2010/main" val="3947499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Surveying Conflict</a:t>
            </a:r>
          </a:p>
        </p:txBody>
      </p:sp>
      <p:sp>
        <p:nvSpPr>
          <p:cNvPr id="3" name="Content Placeholder 2"/>
          <p:cNvSpPr>
            <a:spLocks noGrp="1"/>
          </p:cNvSpPr>
          <p:nvPr>
            <p:ph idx="1"/>
          </p:nvPr>
        </p:nvSpPr>
        <p:spPr>
          <a:xfrm>
            <a:off x="152400" y="1752600"/>
            <a:ext cx="6019800" cy="4876800"/>
          </a:xfrm>
        </p:spPr>
        <p:txBody>
          <a:bodyPr>
            <a:normAutofit/>
          </a:bodyPr>
          <a:lstStyle/>
          <a:p>
            <a:r>
              <a:rPr lang="en-US" sz="2800" dirty="0"/>
              <a:t>The Canadian government decided to send out surveyors to map out the land in the Northwest. But they didn’t quite own it yet, and they never bothered to inform the inhabitants of the area that they were doing this. </a:t>
            </a:r>
          </a:p>
        </p:txBody>
      </p:sp>
      <p:pic>
        <p:nvPicPr>
          <p:cNvPr id="4" name="Picture 3"/>
          <p:cNvPicPr>
            <a:picLocks noChangeAspect="1"/>
          </p:cNvPicPr>
          <p:nvPr/>
        </p:nvPicPr>
        <p:blipFill>
          <a:blip r:embed="rId2" cstate="print"/>
          <a:stretch>
            <a:fillRect/>
          </a:stretch>
        </p:blipFill>
        <p:spPr>
          <a:xfrm>
            <a:off x="6400800" y="1981200"/>
            <a:ext cx="2622192" cy="3657600"/>
          </a:xfrm>
          <a:prstGeom prst="rect">
            <a:avLst/>
          </a:prstGeom>
        </p:spPr>
      </p:pic>
    </p:spTree>
    <p:extLst>
      <p:ext uri="{BB962C8B-B14F-4D97-AF65-F5344CB8AC3E}">
        <p14:creationId xmlns:p14="http://schemas.microsoft.com/office/powerpoint/2010/main" val="2023752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Surveying Conflict (cont’d)</a:t>
            </a:r>
          </a:p>
        </p:txBody>
      </p:sp>
      <p:sp>
        <p:nvSpPr>
          <p:cNvPr id="3" name="Content Placeholder 2"/>
          <p:cNvSpPr>
            <a:spLocks noGrp="1"/>
          </p:cNvSpPr>
          <p:nvPr>
            <p:ph idx="1"/>
          </p:nvPr>
        </p:nvSpPr>
        <p:spPr/>
        <p:txBody>
          <a:bodyPr/>
          <a:lstStyle/>
          <a:p>
            <a:r>
              <a:rPr lang="en-US" sz="2800" dirty="0"/>
              <a:t>When the federal surveyors arrived to survey the land of André </a:t>
            </a:r>
            <a:r>
              <a:rPr lang="en-US" sz="2800" dirty="0" err="1"/>
              <a:t>Nault</a:t>
            </a:r>
            <a:r>
              <a:rPr lang="en-US" sz="2800" dirty="0"/>
              <a:t>, a Métis, he didn’t understand what they were doing (as he didn’t speak English). So he called his cousin, </a:t>
            </a:r>
            <a:r>
              <a:rPr lang="en-US" sz="2800" b="1" dirty="0"/>
              <a:t>Louis Riel</a:t>
            </a:r>
            <a:r>
              <a:rPr lang="en-US" sz="2800" dirty="0"/>
              <a:t>, to translate.</a:t>
            </a:r>
          </a:p>
          <a:p>
            <a:pPr lvl="1"/>
            <a:r>
              <a:rPr lang="en-US" sz="2800" dirty="0"/>
              <a:t>When they found out what the surveyors were doing, they told them to get off the land (they had </a:t>
            </a:r>
            <a:r>
              <a:rPr lang="en-US" sz="2800" b="1" dirty="0"/>
              <a:t>no authority </a:t>
            </a:r>
            <a:r>
              <a:rPr lang="en-US" sz="2800" dirty="0"/>
              <a:t>to do this!)</a:t>
            </a:r>
          </a:p>
          <a:p>
            <a:pPr marL="0" indent="0">
              <a:buNone/>
            </a:pPr>
            <a:endParaRPr lang="en-US" dirty="0"/>
          </a:p>
        </p:txBody>
      </p:sp>
    </p:spTree>
    <p:extLst>
      <p:ext uri="{BB962C8B-B14F-4D97-AF65-F5344CB8AC3E}">
        <p14:creationId xmlns:p14="http://schemas.microsoft.com/office/powerpoint/2010/main" val="2637747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Louis Riel’s Background</a:t>
            </a:r>
          </a:p>
        </p:txBody>
      </p:sp>
      <p:sp>
        <p:nvSpPr>
          <p:cNvPr id="5" name="Content Placeholder 4"/>
          <p:cNvSpPr>
            <a:spLocks noGrp="1"/>
          </p:cNvSpPr>
          <p:nvPr>
            <p:ph idx="1"/>
          </p:nvPr>
        </p:nvSpPr>
        <p:spPr>
          <a:xfrm>
            <a:off x="152400" y="1828800"/>
            <a:ext cx="5638800" cy="4648200"/>
          </a:xfrm>
        </p:spPr>
        <p:txBody>
          <a:bodyPr>
            <a:noAutofit/>
          </a:bodyPr>
          <a:lstStyle/>
          <a:p>
            <a:r>
              <a:rPr lang="en-US" sz="2800" dirty="0"/>
              <a:t>Louis Riel was born in Red River in 1844. He was Métis and he had been raised to be proud of his ethnic heritages.</a:t>
            </a:r>
          </a:p>
          <a:p>
            <a:r>
              <a:rPr lang="en-US" sz="2800" dirty="0"/>
              <a:t>Riel had studied for the priesthood in Montreal.</a:t>
            </a:r>
          </a:p>
          <a:p>
            <a:r>
              <a:rPr lang="en-US" sz="2800" dirty="0"/>
              <a:t>He returned to Red River in 1868.</a:t>
            </a:r>
          </a:p>
        </p:txBody>
      </p:sp>
      <p:pic>
        <p:nvPicPr>
          <p:cNvPr id="6" name="Picture 5"/>
          <p:cNvPicPr>
            <a:picLocks noChangeAspect="1"/>
          </p:cNvPicPr>
          <p:nvPr/>
        </p:nvPicPr>
        <p:blipFill>
          <a:blip r:embed="rId2" cstate="print"/>
          <a:stretch>
            <a:fillRect/>
          </a:stretch>
        </p:blipFill>
        <p:spPr>
          <a:xfrm>
            <a:off x="5943600" y="2133600"/>
            <a:ext cx="3048000" cy="3911600"/>
          </a:xfrm>
          <a:prstGeom prst="rect">
            <a:avLst/>
          </a:prstGeom>
        </p:spPr>
      </p:pic>
    </p:spTree>
    <p:extLst>
      <p:ext uri="{BB962C8B-B14F-4D97-AF65-F5344CB8AC3E}">
        <p14:creationId xmlns:p14="http://schemas.microsoft.com/office/powerpoint/2010/main" val="1091466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Capture of Fort Garry</a:t>
            </a:r>
          </a:p>
        </p:txBody>
      </p:sp>
      <p:sp>
        <p:nvSpPr>
          <p:cNvPr id="3" name="Content Placeholder 2"/>
          <p:cNvSpPr>
            <a:spLocks noGrp="1"/>
          </p:cNvSpPr>
          <p:nvPr>
            <p:ph idx="1"/>
          </p:nvPr>
        </p:nvSpPr>
        <p:spPr>
          <a:xfrm>
            <a:off x="765175" y="2070847"/>
            <a:ext cx="7612064" cy="1815354"/>
          </a:xfrm>
        </p:spPr>
        <p:txBody>
          <a:bodyPr>
            <a:noAutofit/>
          </a:bodyPr>
          <a:lstStyle/>
          <a:p>
            <a:r>
              <a:rPr lang="en-US" sz="2800" dirty="0"/>
              <a:t>The Metis seized the HBC trading post of Fort Garry and declare a </a:t>
            </a:r>
            <a:r>
              <a:rPr lang="en-US" sz="2800" b="1" dirty="0"/>
              <a:t>Provisional Government</a:t>
            </a:r>
          </a:p>
          <a:p>
            <a:r>
              <a:rPr lang="en-US" sz="2800" b="1" dirty="0"/>
              <a:t>Provisional Government</a:t>
            </a:r>
            <a:r>
              <a:rPr lang="en-US" sz="2800" dirty="0"/>
              <a:t>: a temporary government until a legitimate one succeeds it</a:t>
            </a:r>
            <a:endParaRPr lang="en-US" sz="2800" b="1" dirty="0"/>
          </a:p>
        </p:txBody>
      </p:sp>
    </p:spTree>
    <p:extLst>
      <p:ext uri="{BB962C8B-B14F-4D97-AF65-F5344CB8AC3E}">
        <p14:creationId xmlns:p14="http://schemas.microsoft.com/office/powerpoint/2010/main" val="1268402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533400" y="838200"/>
            <a:ext cx="8164286" cy="5029200"/>
          </a:xfrm>
          <a:prstGeom prst="rect">
            <a:avLst/>
          </a:prstGeom>
        </p:spPr>
      </p:pic>
    </p:spTree>
    <p:extLst>
      <p:ext uri="{BB962C8B-B14F-4D97-AF65-F5344CB8AC3E}">
        <p14:creationId xmlns:p14="http://schemas.microsoft.com/office/powerpoint/2010/main" val="246128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Committee of Metis</a:t>
            </a:r>
          </a:p>
        </p:txBody>
      </p:sp>
      <p:sp>
        <p:nvSpPr>
          <p:cNvPr id="3" name="Content Placeholder 2"/>
          <p:cNvSpPr>
            <a:spLocks noGrp="1"/>
          </p:cNvSpPr>
          <p:nvPr>
            <p:ph idx="1"/>
          </p:nvPr>
        </p:nvSpPr>
        <p:spPr/>
        <p:txBody>
          <a:bodyPr>
            <a:normAutofit/>
          </a:bodyPr>
          <a:lstStyle/>
          <a:p>
            <a:r>
              <a:rPr lang="en-US" sz="2800" dirty="0"/>
              <a:t>The National Committee of Métis, led by Riel, came up with a list of conditions to be met before they would join Canada.</a:t>
            </a:r>
          </a:p>
          <a:p>
            <a:pPr lvl="1"/>
            <a:r>
              <a:rPr lang="en-US" sz="2800" dirty="0"/>
              <a:t>This strategy worked, since the Northwest was not yet officially Canadian, but still under the terms of the sale (there was a “power vacuum”, as no one was really in charge of the area yet).</a:t>
            </a:r>
          </a:p>
        </p:txBody>
      </p:sp>
    </p:spTree>
    <p:extLst>
      <p:ext uri="{BB962C8B-B14F-4D97-AF65-F5344CB8AC3E}">
        <p14:creationId xmlns:p14="http://schemas.microsoft.com/office/powerpoint/2010/main" val="2648081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Macdonald as Prime Minister</a:t>
            </a:r>
          </a:p>
        </p:txBody>
      </p:sp>
      <p:sp>
        <p:nvSpPr>
          <p:cNvPr id="5" name="Content Placeholder 4"/>
          <p:cNvSpPr>
            <a:spLocks noGrp="1"/>
          </p:cNvSpPr>
          <p:nvPr>
            <p:ph idx="1"/>
          </p:nvPr>
        </p:nvSpPr>
        <p:spPr>
          <a:xfrm>
            <a:off x="152400" y="2057400"/>
            <a:ext cx="5715000" cy="4182035"/>
          </a:xfrm>
        </p:spPr>
        <p:txBody>
          <a:bodyPr>
            <a:normAutofit/>
          </a:bodyPr>
          <a:lstStyle/>
          <a:p>
            <a:r>
              <a:rPr lang="en-US" sz="2800" dirty="0"/>
              <a:t>In the newly created Dominion of Canada, John A Macdonald is made its Prime Minister</a:t>
            </a:r>
          </a:p>
          <a:p>
            <a:r>
              <a:rPr lang="en-US" sz="2800" dirty="0"/>
              <a:t>Macdonald has a dream of a country that will run from “sea to sea”, to achieve this he will have to unite the West!</a:t>
            </a:r>
          </a:p>
        </p:txBody>
      </p:sp>
      <p:pic>
        <p:nvPicPr>
          <p:cNvPr id="6" name="Picture 5"/>
          <p:cNvPicPr>
            <a:picLocks noChangeAspect="1"/>
          </p:cNvPicPr>
          <p:nvPr/>
        </p:nvPicPr>
        <p:blipFill>
          <a:blip r:embed="rId2" cstate="print"/>
          <a:stretch>
            <a:fillRect/>
          </a:stretch>
        </p:blipFill>
        <p:spPr>
          <a:xfrm>
            <a:off x="5943600" y="1905000"/>
            <a:ext cx="2930021" cy="4114800"/>
          </a:xfrm>
          <a:prstGeom prst="rect">
            <a:avLst/>
          </a:prstGeom>
        </p:spPr>
      </p:pic>
    </p:spTree>
    <p:extLst>
      <p:ext uri="{BB962C8B-B14F-4D97-AF65-F5344CB8AC3E}">
        <p14:creationId xmlns:p14="http://schemas.microsoft.com/office/powerpoint/2010/main" val="11731822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851207" y="685800"/>
            <a:ext cx="7251662" cy="5334000"/>
          </a:xfrm>
          <a:prstGeom prst="rect">
            <a:avLst/>
          </a:prstGeom>
        </p:spPr>
      </p:pic>
    </p:spTree>
    <p:extLst>
      <p:ext uri="{BB962C8B-B14F-4D97-AF65-F5344CB8AC3E}">
        <p14:creationId xmlns:p14="http://schemas.microsoft.com/office/powerpoint/2010/main" val="858819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‘Orangemen’ Opposition </a:t>
            </a:r>
          </a:p>
        </p:txBody>
      </p:sp>
      <p:sp>
        <p:nvSpPr>
          <p:cNvPr id="3" name="Content Placeholder 2"/>
          <p:cNvSpPr>
            <a:spLocks noGrp="1"/>
          </p:cNvSpPr>
          <p:nvPr>
            <p:ph idx="1"/>
          </p:nvPr>
        </p:nvSpPr>
        <p:spPr/>
        <p:txBody>
          <a:bodyPr>
            <a:normAutofit/>
          </a:bodyPr>
          <a:lstStyle/>
          <a:p>
            <a:r>
              <a:rPr lang="en-US" sz="2800" dirty="0"/>
              <a:t>But a group of </a:t>
            </a:r>
            <a:r>
              <a:rPr lang="en-US" sz="2800" b="1" dirty="0"/>
              <a:t>Orangemen</a:t>
            </a:r>
            <a:r>
              <a:rPr lang="en-US" sz="2800" dirty="0"/>
              <a:t> (English Protestants) from Ontario were outraged that “savages” were making demands to the Canadian government.</a:t>
            </a:r>
          </a:p>
          <a:p>
            <a:pPr lvl="1"/>
            <a:r>
              <a:rPr lang="en-US" sz="2800" dirty="0"/>
              <a:t>A group of them tried to lead a force to take back Fort Garry, but they failed and were captured and taken prisoner.</a:t>
            </a:r>
          </a:p>
        </p:txBody>
      </p:sp>
    </p:spTree>
    <p:extLst>
      <p:ext uri="{BB962C8B-B14F-4D97-AF65-F5344CB8AC3E}">
        <p14:creationId xmlns:p14="http://schemas.microsoft.com/office/powerpoint/2010/main" val="28632322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Execution of Scott</a:t>
            </a:r>
          </a:p>
        </p:txBody>
      </p:sp>
      <p:sp>
        <p:nvSpPr>
          <p:cNvPr id="3" name="Content Placeholder 2"/>
          <p:cNvSpPr>
            <a:spLocks noGrp="1"/>
          </p:cNvSpPr>
          <p:nvPr>
            <p:ph idx="1"/>
          </p:nvPr>
        </p:nvSpPr>
        <p:spPr>
          <a:xfrm>
            <a:off x="457200" y="1828800"/>
            <a:ext cx="5105400" cy="4114800"/>
          </a:xfrm>
        </p:spPr>
        <p:txBody>
          <a:bodyPr>
            <a:normAutofit/>
          </a:bodyPr>
          <a:lstStyle/>
          <a:p>
            <a:r>
              <a:rPr lang="en-US" sz="2800" dirty="0"/>
              <a:t>Riel ordered the execution of one of the men, Thomas Scott.</a:t>
            </a:r>
          </a:p>
          <a:p>
            <a:r>
              <a:rPr lang="en-US" sz="2800" dirty="0"/>
              <a:t>Apparently, Scott almost brought it on himself. He was reportedly deliberately rude and continually made racist remarks to his captors.</a:t>
            </a:r>
          </a:p>
        </p:txBody>
      </p:sp>
      <p:pic>
        <p:nvPicPr>
          <p:cNvPr id="4" name="Picture 3"/>
          <p:cNvPicPr>
            <a:picLocks noChangeAspect="1"/>
          </p:cNvPicPr>
          <p:nvPr/>
        </p:nvPicPr>
        <p:blipFill>
          <a:blip r:embed="rId3" cstate="print"/>
          <a:stretch>
            <a:fillRect/>
          </a:stretch>
        </p:blipFill>
        <p:spPr>
          <a:xfrm>
            <a:off x="5727212" y="1828800"/>
            <a:ext cx="3251688" cy="4800600"/>
          </a:xfrm>
          <a:prstGeom prst="rect">
            <a:avLst/>
          </a:prstGeom>
        </p:spPr>
      </p:pic>
    </p:spTree>
    <p:extLst>
      <p:ext uri="{BB962C8B-B14F-4D97-AF65-F5344CB8AC3E}">
        <p14:creationId xmlns:p14="http://schemas.microsoft.com/office/powerpoint/2010/main" val="22548190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Reaction in the East</a:t>
            </a:r>
          </a:p>
        </p:txBody>
      </p:sp>
      <p:sp>
        <p:nvSpPr>
          <p:cNvPr id="3" name="Content Placeholder 2"/>
          <p:cNvSpPr>
            <a:spLocks noGrp="1"/>
          </p:cNvSpPr>
          <p:nvPr>
            <p:ph idx="1"/>
          </p:nvPr>
        </p:nvSpPr>
        <p:spPr>
          <a:xfrm>
            <a:off x="228600" y="1524000"/>
            <a:ext cx="4035425" cy="5181600"/>
          </a:xfrm>
        </p:spPr>
        <p:txBody>
          <a:bodyPr>
            <a:normAutofit/>
          </a:bodyPr>
          <a:lstStyle/>
          <a:p>
            <a:r>
              <a:rPr lang="en-US" sz="2800" dirty="0"/>
              <a:t>Scott’s execution caused tremendous racial and religious outrage: an English Protestant was executed by a group of French/ Catholic/ Aboriginals.</a:t>
            </a:r>
          </a:p>
          <a:p>
            <a:r>
              <a:rPr lang="en-US" sz="2800" dirty="0"/>
              <a:t>Has been called the “shot that set the West ablaze”</a:t>
            </a:r>
          </a:p>
          <a:p>
            <a:pPr marL="0" indent="0">
              <a:buNone/>
            </a:pPr>
            <a:endParaRPr lang="en-US" dirty="0"/>
          </a:p>
        </p:txBody>
      </p:sp>
      <p:pic>
        <p:nvPicPr>
          <p:cNvPr id="4" name="Picture 3"/>
          <p:cNvPicPr>
            <a:picLocks noChangeAspect="1"/>
          </p:cNvPicPr>
          <p:nvPr/>
        </p:nvPicPr>
        <p:blipFill>
          <a:blip r:embed="rId2" cstate="print"/>
          <a:stretch>
            <a:fillRect/>
          </a:stretch>
        </p:blipFill>
        <p:spPr>
          <a:xfrm>
            <a:off x="4191000" y="2057400"/>
            <a:ext cx="4775200" cy="3581400"/>
          </a:xfrm>
          <a:prstGeom prst="rect">
            <a:avLst/>
          </a:prstGeom>
        </p:spPr>
      </p:pic>
      <p:sp>
        <p:nvSpPr>
          <p:cNvPr id="5" name="TextBox 4">
            <a:extLst>
              <a:ext uri="{FF2B5EF4-FFF2-40B4-BE49-F238E27FC236}">
                <a16:creationId xmlns:a16="http://schemas.microsoft.com/office/drawing/2014/main" id="{41D8B342-02CE-4919-90BA-E553313F3FF8}"/>
              </a:ext>
            </a:extLst>
          </p:cNvPr>
          <p:cNvSpPr txBox="1"/>
          <p:nvPr/>
        </p:nvSpPr>
        <p:spPr>
          <a:xfrm>
            <a:off x="4264025" y="5867400"/>
            <a:ext cx="4651375" cy="369332"/>
          </a:xfrm>
          <a:prstGeom prst="rect">
            <a:avLst/>
          </a:prstGeom>
          <a:noFill/>
        </p:spPr>
        <p:txBody>
          <a:bodyPr wrap="square" rtlCol="0">
            <a:spAutoFit/>
          </a:bodyPr>
          <a:lstStyle/>
          <a:p>
            <a:r>
              <a:rPr lang="en-US" dirty="0">
                <a:solidFill>
                  <a:schemeClr val="bg1">
                    <a:lumMod val="95000"/>
                  </a:schemeClr>
                </a:solidFill>
              </a:rPr>
              <a:t>5Ws</a:t>
            </a:r>
          </a:p>
        </p:txBody>
      </p:sp>
    </p:spTree>
    <p:extLst>
      <p:ext uri="{BB962C8B-B14F-4D97-AF65-F5344CB8AC3E}">
        <p14:creationId xmlns:p14="http://schemas.microsoft.com/office/powerpoint/2010/main" val="3570375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Reaction in the East (cont’d)</a:t>
            </a:r>
          </a:p>
        </p:txBody>
      </p:sp>
      <p:sp>
        <p:nvSpPr>
          <p:cNvPr id="3" name="Content Placeholder 2"/>
          <p:cNvSpPr>
            <a:spLocks noGrp="1"/>
          </p:cNvSpPr>
          <p:nvPr>
            <p:ph idx="1"/>
          </p:nvPr>
        </p:nvSpPr>
        <p:spPr>
          <a:xfrm>
            <a:off x="152400" y="1905000"/>
            <a:ext cx="6324600" cy="4648200"/>
          </a:xfrm>
        </p:spPr>
        <p:txBody>
          <a:bodyPr>
            <a:normAutofit/>
          </a:bodyPr>
          <a:lstStyle/>
          <a:p>
            <a:r>
              <a:rPr lang="en-US" sz="2800" dirty="0"/>
              <a:t>But more significantly, the Canadian government was afraid that the Red River settlement might call on the U.S. for assistance against the Canadian government.</a:t>
            </a:r>
          </a:p>
          <a:p>
            <a:r>
              <a:rPr lang="en-US" sz="2800" dirty="0"/>
              <a:t>There was no way Macdonald was going to allow the Americans to come into this new Canadian territory.</a:t>
            </a:r>
          </a:p>
        </p:txBody>
      </p:sp>
      <p:pic>
        <p:nvPicPr>
          <p:cNvPr id="4" name="Picture 3"/>
          <p:cNvPicPr>
            <a:picLocks noChangeAspect="1"/>
          </p:cNvPicPr>
          <p:nvPr/>
        </p:nvPicPr>
        <p:blipFill>
          <a:blip r:embed="rId2" cstate="print"/>
          <a:stretch>
            <a:fillRect/>
          </a:stretch>
        </p:blipFill>
        <p:spPr>
          <a:xfrm>
            <a:off x="6400800" y="2133600"/>
            <a:ext cx="2590799" cy="3450500"/>
          </a:xfrm>
          <a:prstGeom prst="rect">
            <a:avLst/>
          </a:prstGeom>
        </p:spPr>
      </p:pic>
    </p:spTree>
    <p:extLst>
      <p:ext uri="{BB962C8B-B14F-4D97-AF65-F5344CB8AC3E}">
        <p14:creationId xmlns:p14="http://schemas.microsoft.com/office/powerpoint/2010/main" val="26539574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Manitoba Act-Manitoba becomes a Province!</a:t>
            </a:r>
          </a:p>
        </p:txBody>
      </p:sp>
      <p:sp>
        <p:nvSpPr>
          <p:cNvPr id="3" name="Content Placeholder 2"/>
          <p:cNvSpPr>
            <a:spLocks noGrp="1"/>
          </p:cNvSpPr>
          <p:nvPr>
            <p:ph idx="1"/>
          </p:nvPr>
        </p:nvSpPr>
        <p:spPr/>
        <p:txBody>
          <a:bodyPr>
            <a:noAutofit/>
          </a:bodyPr>
          <a:lstStyle/>
          <a:p>
            <a:r>
              <a:rPr lang="en-US" sz="2800" dirty="0"/>
              <a:t>The </a:t>
            </a:r>
            <a:r>
              <a:rPr lang="en-US" sz="2800" b="1" dirty="0"/>
              <a:t>Manitoba Act</a:t>
            </a:r>
            <a:r>
              <a:rPr lang="en-US" sz="2800" dirty="0"/>
              <a:t> (1870) passes and met almost all of the conditions laid out by the National Committee of Métis:</a:t>
            </a:r>
          </a:p>
          <a:p>
            <a:pPr lvl="1"/>
            <a:r>
              <a:rPr lang="en-US" sz="2800" dirty="0"/>
              <a:t>Responsible government for all citizens</a:t>
            </a:r>
          </a:p>
          <a:p>
            <a:pPr lvl="1"/>
            <a:r>
              <a:rPr lang="en-US" sz="2800" dirty="0"/>
              <a:t>Both French and English as official languages</a:t>
            </a:r>
          </a:p>
          <a:p>
            <a:pPr lvl="1"/>
            <a:r>
              <a:rPr lang="en-US" sz="2800" dirty="0"/>
              <a:t> Catholic rights guaranteed</a:t>
            </a:r>
          </a:p>
          <a:p>
            <a:pPr lvl="1"/>
            <a:r>
              <a:rPr lang="en-US" sz="2800" dirty="0"/>
              <a:t>Limited land ownership, with approximately 1.5 million acres reserved for the Métis.</a:t>
            </a:r>
          </a:p>
        </p:txBody>
      </p:sp>
    </p:spTree>
    <p:extLst>
      <p:ext uri="{BB962C8B-B14F-4D97-AF65-F5344CB8AC3E}">
        <p14:creationId xmlns:p14="http://schemas.microsoft.com/office/powerpoint/2010/main" val="3348168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Rupert’s Land</a:t>
            </a:r>
          </a:p>
        </p:txBody>
      </p:sp>
      <p:sp>
        <p:nvSpPr>
          <p:cNvPr id="3" name="Content Placeholder 2"/>
          <p:cNvSpPr>
            <a:spLocks noGrp="1"/>
          </p:cNvSpPr>
          <p:nvPr>
            <p:ph idx="1"/>
          </p:nvPr>
        </p:nvSpPr>
        <p:spPr/>
        <p:txBody>
          <a:bodyPr>
            <a:normAutofit/>
          </a:bodyPr>
          <a:lstStyle/>
          <a:p>
            <a:r>
              <a:rPr lang="en-US" sz="2800" dirty="0"/>
              <a:t>In order for Macdonald to expand West, the Canadian purchased Rupert’s Land from the HBC in 1869</a:t>
            </a:r>
          </a:p>
          <a:p>
            <a:r>
              <a:rPr lang="en-US" sz="2800" dirty="0"/>
              <a:t>They then appointed an English speaking governor, William MacDougall to be in charge of the newly “acquired” land</a:t>
            </a:r>
          </a:p>
          <a:p>
            <a:r>
              <a:rPr lang="en-US" sz="2800" dirty="0"/>
              <a:t>…but they forget to consult the people </a:t>
            </a:r>
            <a:r>
              <a:rPr lang="en-US" sz="2800" i="1" dirty="0"/>
              <a:t>already </a:t>
            </a:r>
            <a:r>
              <a:rPr lang="en-US" sz="2800" dirty="0"/>
              <a:t>living on it first</a:t>
            </a:r>
          </a:p>
        </p:txBody>
      </p:sp>
    </p:spTree>
    <p:extLst>
      <p:ext uri="{BB962C8B-B14F-4D97-AF65-F5344CB8AC3E}">
        <p14:creationId xmlns:p14="http://schemas.microsoft.com/office/powerpoint/2010/main" val="250539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Red River Settlement </a:t>
            </a:r>
            <a:br>
              <a:rPr lang="en-CA" dirty="0"/>
            </a:br>
            <a:r>
              <a:rPr lang="en-CA" dirty="0"/>
              <a:t>(1812-1845)</a:t>
            </a:r>
          </a:p>
        </p:txBody>
      </p:sp>
      <p:sp>
        <p:nvSpPr>
          <p:cNvPr id="6" name="Text Placeholder 5"/>
          <p:cNvSpPr>
            <a:spLocks noGrp="1"/>
          </p:cNvSpPr>
          <p:nvPr>
            <p:ph type="body" idx="1"/>
          </p:nvPr>
        </p:nvSpPr>
        <p:spPr/>
        <p:txBody>
          <a:bodyPr/>
          <a:lstStyle/>
          <a:p>
            <a:endParaRPr lang="en-CA"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t>Early  Beginnings…</a:t>
            </a:r>
          </a:p>
        </p:txBody>
      </p:sp>
      <p:sp>
        <p:nvSpPr>
          <p:cNvPr id="5" name="Content Placeholder 4"/>
          <p:cNvSpPr>
            <a:spLocks noGrp="1"/>
          </p:cNvSpPr>
          <p:nvPr>
            <p:ph idx="1"/>
          </p:nvPr>
        </p:nvSpPr>
        <p:spPr>
          <a:xfrm>
            <a:off x="152400" y="1905000"/>
            <a:ext cx="5715000" cy="5257800"/>
          </a:xfrm>
        </p:spPr>
        <p:txBody>
          <a:bodyPr>
            <a:noAutofit/>
          </a:bodyPr>
          <a:lstStyle/>
          <a:p>
            <a:r>
              <a:rPr lang="en-US" sz="2800" dirty="0"/>
              <a:t>The Red River Settlement had been established by Thomas Selkirk (as the </a:t>
            </a:r>
            <a:r>
              <a:rPr lang="en-US" sz="2800" b="1" dirty="0"/>
              <a:t>Selkirk Settlement</a:t>
            </a:r>
            <a:r>
              <a:rPr lang="en-US" sz="2800" dirty="0"/>
              <a:t>) for poor Scottish immigrants.</a:t>
            </a:r>
          </a:p>
          <a:p>
            <a:pPr lvl="1"/>
            <a:r>
              <a:rPr lang="en-US" sz="2400" dirty="0"/>
              <a:t>Selkirk bought up a 1/3 share in the Hudson Bay Company, and was therefore given 300,000 </a:t>
            </a:r>
            <a:r>
              <a:rPr lang="en-US" sz="2400" dirty="0" err="1"/>
              <a:t>sq</a:t>
            </a:r>
            <a:r>
              <a:rPr lang="en-US" sz="2400"/>
              <a:t> km.</a:t>
            </a:r>
            <a:endParaRPr lang="en-US" sz="2400" dirty="0"/>
          </a:p>
          <a:p>
            <a:pPr lvl="1"/>
            <a:r>
              <a:rPr lang="en-US" sz="2400" dirty="0"/>
              <a:t>This made him the largest private land owner in the world</a:t>
            </a:r>
            <a:endParaRPr lang="en-CA" sz="2400" dirty="0"/>
          </a:p>
        </p:txBody>
      </p:sp>
      <p:pic>
        <p:nvPicPr>
          <p:cNvPr id="1026" name="Picture 2" descr="http://upload.wikimedia.org/wikipedia/commons/thumb/b/b1/Thomas_Douglas_5th_Earl_of_Selkirk.jpg/220px-Thomas_Douglas_5th_Earl_of_Selkirk.jpg"/>
          <p:cNvPicPr>
            <a:picLocks noChangeAspect="1" noChangeArrowheads="1"/>
          </p:cNvPicPr>
          <p:nvPr/>
        </p:nvPicPr>
        <p:blipFill>
          <a:blip r:embed="rId2" cstate="print"/>
          <a:srcRect/>
          <a:stretch>
            <a:fillRect/>
          </a:stretch>
        </p:blipFill>
        <p:spPr bwMode="auto">
          <a:xfrm>
            <a:off x="5943600" y="1752600"/>
            <a:ext cx="3120305" cy="38862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939800" y="1092200"/>
            <a:ext cx="7251700" cy="4673600"/>
          </a:xfrm>
          <a:prstGeom prst="rect">
            <a:avLst/>
          </a:prstGeom>
        </p:spPr>
      </p:pic>
    </p:spTree>
    <p:extLst>
      <p:ext uri="{BB962C8B-B14F-4D97-AF65-F5344CB8AC3E}">
        <p14:creationId xmlns:p14="http://schemas.microsoft.com/office/powerpoint/2010/main" val="4087062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Early Beginnings (cont’d)</a:t>
            </a:r>
          </a:p>
        </p:txBody>
      </p:sp>
      <p:sp>
        <p:nvSpPr>
          <p:cNvPr id="3" name="Content Placeholder 2"/>
          <p:cNvSpPr>
            <a:spLocks noGrp="1"/>
          </p:cNvSpPr>
          <p:nvPr>
            <p:ph idx="1"/>
          </p:nvPr>
        </p:nvSpPr>
        <p:spPr/>
        <p:txBody>
          <a:bodyPr>
            <a:normAutofit/>
          </a:bodyPr>
          <a:lstStyle/>
          <a:p>
            <a:r>
              <a:rPr lang="en-US" sz="3200" dirty="0"/>
              <a:t>Selkirk was smart enough to sign treaties with the Indigenous peoples in the area, but he did not take the Métis into account.</a:t>
            </a:r>
          </a:p>
          <a:p>
            <a:pPr lvl="1"/>
            <a:r>
              <a:rPr lang="en-US" sz="2800" dirty="0"/>
              <a:t>Almost immediately, the new Scottish settlers came into conflict with the Métis in the area</a:t>
            </a:r>
            <a:endParaRPr lang="en-CA"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Cuthbert Grant</a:t>
            </a:r>
          </a:p>
        </p:txBody>
      </p:sp>
      <p:sp>
        <p:nvSpPr>
          <p:cNvPr id="3" name="Content Placeholder 2"/>
          <p:cNvSpPr>
            <a:spLocks noGrp="1"/>
          </p:cNvSpPr>
          <p:nvPr>
            <p:ph idx="1"/>
          </p:nvPr>
        </p:nvSpPr>
        <p:spPr>
          <a:xfrm>
            <a:off x="457200" y="2209800"/>
            <a:ext cx="4800600" cy="4525963"/>
          </a:xfrm>
        </p:spPr>
        <p:txBody>
          <a:bodyPr>
            <a:normAutofit/>
          </a:bodyPr>
          <a:lstStyle/>
          <a:p>
            <a:r>
              <a:rPr lang="en-US" sz="2800" dirty="0"/>
              <a:t>The Métis were led by Cuthbert Grant. Cuthbert Grant is commonly considered the first leader of the Métis.</a:t>
            </a:r>
          </a:p>
          <a:p>
            <a:pPr lvl="1"/>
            <a:r>
              <a:rPr lang="en-US" sz="2800" dirty="0"/>
              <a:t>They were upset with the Scottish taking over their land, then not knowing what to do with it</a:t>
            </a:r>
            <a:endParaRPr lang="en-CA" sz="2800" dirty="0"/>
          </a:p>
        </p:txBody>
      </p:sp>
      <p:pic>
        <p:nvPicPr>
          <p:cNvPr id="17410" name="Picture 2" descr="http://cuthbertgrant.webs.com/portrait.jpg"/>
          <p:cNvPicPr>
            <a:picLocks noChangeAspect="1" noChangeArrowheads="1"/>
          </p:cNvPicPr>
          <p:nvPr/>
        </p:nvPicPr>
        <p:blipFill>
          <a:blip r:embed="rId2" cstate="print"/>
          <a:srcRect/>
          <a:stretch>
            <a:fillRect/>
          </a:stretch>
        </p:blipFill>
        <p:spPr bwMode="auto">
          <a:xfrm>
            <a:off x="5943600" y="1600200"/>
            <a:ext cx="2857500" cy="427672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Conflict!</a:t>
            </a:r>
          </a:p>
        </p:txBody>
      </p:sp>
      <p:sp>
        <p:nvSpPr>
          <p:cNvPr id="3" name="Content Placeholder 2"/>
          <p:cNvSpPr>
            <a:spLocks noGrp="1"/>
          </p:cNvSpPr>
          <p:nvPr>
            <p:ph idx="1"/>
          </p:nvPr>
        </p:nvSpPr>
        <p:spPr/>
        <p:txBody>
          <a:bodyPr>
            <a:normAutofit/>
          </a:bodyPr>
          <a:lstStyle/>
          <a:p>
            <a:r>
              <a:rPr lang="en-US" sz="3200" dirty="0"/>
              <a:t>The Métis wanted the settlers to leave.  They felt they were being pushed further west by white settlers (which was absolutely true).</a:t>
            </a:r>
          </a:p>
          <a:p>
            <a:pPr lvl="1"/>
            <a:r>
              <a:rPr lang="en-US" sz="3200" dirty="0"/>
              <a:t>They also wanted Métis independence.</a:t>
            </a:r>
            <a:endParaRPr lang="en-CA" sz="3200" dirty="0"/>
          </a:p>
        </p:txBody>
      </p:sp>
    </p:spTree>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Habitat.thmx</Template>
  <TotalTime>901</TotalTime>
  <Words>998</Words>
  <Application>Microsoft Office PowerPoint</Application>
  <PresentationFormat>On-screen Show (4:3)</PresentationFormat>
  <Paragraphs>71</Paragraphs>
  <Slides>25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Book Antiqua</vt:lpstr>
      <vt:lpstr>Calibri</vt:lpstr>
      <vt:lpstr>Wingdings 2</vt:lpstr>
      <vt:lpstr>Habitat</vt:lpstr>
      <vt:lpstr>Red River Resistance </vt:lpstr>
      <vt:lpstr>Macdonald as Prime Minister</vt:lpstr>
      <vt:lpstr>Rupert’s Land</vt:lpstr>
      <vt:lpstr>Red River Settlement  (1812-1845)</vt:lpstr>
      <vt:lpstr>Early  Beginnings…</vt:lpstr>
      <vt:lpstr>PowerPoint Presentation</vt:lpstr>
      <vt:lpstr>Early Beginnings (cont’d)</vt:lpstr>
      <vt:lpstr>Cuthbert Grant</vt:lpstr>
      <vt:lpstr>Conflict!</vt:lpstr>
      <vt:lpstr>REVIEW: Metis </vt:lpstr>
      <vt:lpstr>A Métis Nation!</vt:lpstr>
      <vt:lpstr>Demographics</vt:lpstr>
      <vt:lpstr>The Red River Resistance </vt:lpstr>
      <vt:lpstr>Surveying Conflict</vt:lpstr>
      <vt:lpstr>Surveying Conflict (cont’d)</vt:lpstr>
      <vt:lpstr>Louis Riel’s Background</vt:lpstr>
      <vt:lpstr>Capture of Fort Garry</vt:lpstr>
      <vt:lpstr>PowerPoint Presentation</vt:lpstr>
      <vt:lpstr>National Committee of Metis</vt:lpstr>
      <vt:lpstr>PowerPoint Presentation</vt:lpstr>
      <vt:lpstr>‘Orangemen’ Opposition </vt:lpstr>
      <vt:lpstr>Execution of Scott</vt:lpstr>
      <vt:lpstr>Reaction in the East</vt:lpstr>
      <vt:lpstr>Reaction in the East (cont’d)</vt:lpstr>
      <vt:lpstr>Manitoba Act-Manitoba becomes a Province!</vt:lpstr>
    </vt:vector>
  </TitlesOfParts>
  <Company>PSSD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Struggle of a New Nation</dc:title>
  <dc:creator>Shaun Dyck</dc:creator>
  <cp:lastModifiedBy>Murray Neudorf</cp:lastModifiedBy>
  <cp:revision>58</cp:revision>
  <dcterms:created xsi:type="dcterms:W3CDTF">2012-04-19T21:44:02Z</dcterms:created>
  <dcterms:modified xsi:type="dcterms:W3CDTF">2021-12-30T17:43:27Z</dcterms:modified>
</cp:coreProperties>
</file>