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1" r:id="rId4"/>
    <p:sldId id="262" r:id="rId5"/>
    <p:sldId id="263" r:id="rId6"/>
    <p:sldId id="264" r:id="rId7"/>
    <p:sldId id="265" r:id="rId8"/>
    <p:sldId id="257" r:id="rId9"/>
    <p:sldId id="258" r:id="rId10"/>
    <p:sldId id="259" r:id="rId11"/>
    <p:sldId id="260" r:id="rId12"/>
    <p:sldId id="267" r:id="rId13"/>
    <p:sldId id="268" r:id="rId14"/>
    <p:sldId id="269" r:id="rId15"/>
    <p:sldId id="270" r:id="rId16"/>
    <p:sldId id="271" r:id="rId17"/>
    <p:sldId id="27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00" d="100"/>
          <a:sy n="100" d="100"/>
        </p:scale>
        <p:origin x="56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8501C5-18FA-4A0F-BA88-2DD9E68D1411}" type="datetimeFigureOut">
              <a:rPr lang="en-CA" smtClean="0"/>
              <a:t>2020-02-25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195938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8501C5-18FA-4A0F-BA88-2DD9E68D1411}" type="datetimeFigureOut">
              <a:rPr lang="en-CA" smtClean="0"/>
              <a:t>2020-02-25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117172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8501C5-18FA-4A0F-BA88-2DD9E68D1411}" type="datetimeFigureOut">
              <a:rPr lang="en-CA" smtClean="0"/>
              <a:t>2020-02-25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199371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8501C5-18FA-4A0F-BA88-2DD9E68D1411}" type="datetimeFigureOut">
              <a:rPr lang="en-CA" smtClean="0"/>
              <a:t>2020-02-25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4215274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8501C5-18FA-4A0F-BA88-2DD9E68D1411}" type="datetimeFigureOut">
              <a:rPr lang="en-CA" smtClean="0"/>
              <a:t>2020-02-25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311425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8501C5-18FA-4A0F-BA88-2DD9E68D1411}" type="datetimeFigureOut">
              <a:rPr lang="en-CA" smtClean="0"/>
              <a:t>2020-02-25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251597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8501C5-18FA-4A0F-BA88-2DD9E68D1411}" type="datetimeFigureOut">
              <a:rPr lang="en-CA" smtClean="0"/>
              <a:t>2020-02-25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58924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8501C5-18FA-4A0F-BA88-2DD9E68D1411}" type="datetimeFigureOut">
              <a:rPr lang="en-CA" smtClean="0"/>
              <a:t>2020-02-25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3873770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501C5-18FA-4A0F-BA88-2DD9E68D1411}" type="datetimeFigureOut">
              <a:rPr lang="en-CA" smtClean="0"/>
              <a:t>2020-02-25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11159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8501C5-18FA-4A0F-BA88-2DD9E68D1411}" type="datetimeFigureOut">
              <a:rPr lang="en-CA" smtClean="0"/>
              <a:t>2020-02-25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293589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8501C5-18FA-4A0F-BA88-2DD9E68D1411}" type="datetimeFigureOut">
              <a:rPr lang="en-CA" smtClean="0"/>
              <a:t>2020-02-25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BB92D0-7F68-4962-AB80-B00236071C4D}" type="slidenum">
              <a:rPr lang="en-CA" smtClean="0"/>
              <a:t>‹#›</a:t>
            </a:fld>
            <a:endParaRPr lang="en-CA"/>
          </a:p>
        </p:txBody>
      </p:sp>
    </p:spTree>
    <p:extLst>
      <p:ext uri="{BB962C8B-B14F-4D97-AF65-F5344CB8AC3E}">
        <p14:creationId xmlns:p14="http://schemas.microsoft.com/office/powerpoint/2010/main" val="382494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501C5-18FA-4A0F-BA88-2DD9E68D1411}" type="datetimeFigureOut">
              <a:rPr lang="en-CA" smtClean="0"/>
              <a:t>2020-02-25</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B92D0-7F68-4962-AB80-B00236071C4D}" type="slidenum">
              <a:rPr lang="en-CA" smtClean="0"/>
              <a:t>‹#›</a:t>
            </a:fld>
            <a:endParaRPr lang="en-CA"/>
          </a:p>
        </p:txBody>
      </p:sp>
    </p:spTree>
    <p:extLst>
      <p:ext uri="{BB962C8B-B14F-4D97-AF65-F5344CB8AC3E}">
        <p14:creationId xmlns:p14="http://schemas.microsoft.com/office/powerpoint/2010/main" val="743888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US" dirty="0"/>
              <a:t>Economic Theories Review…with Farm Animals</a:t>
            </a:r>
            <a:endParaRPr lang="en-CA" dirty="0"/>
          </a:p>
        </p:txBody>
      </p:sp>
      <p:sp>
        <p:nvSpPr>
          <p:cNvPr id="7" name="Subtitle 6"/>
          <p:cNvSpPr>
            <a:spLocks noGrp="1"/>
          </p:cNvSpPr>
          <p:nvPr>
            <p:ph type="subTitle" idx="1"/>
          </p:nvPr>
        </p:nvSpPr>
        <p:spPr/>
        <p:txBody>
          <a:bodyPr/>
          <a:lstStyle/>
          <a:p>
            <a:r>
              <a:rPr lang="en-US" dirty="0"/>
              <a:t>History </a:t>
            </a:r>
            <a:endParaRPr lang="en-CA" dirty="0"/>
          </a:p>
        </p:txBody>
      </p:sp>
    </p:spTree>
    <p:extLst>
      <p:ext uri="{BB962C8B-B14F-4D97-AF65-F5344CB8AC3E}">
        <p14:creationId xmlns:p14="http://schemas.microsoft.com/office/powerpoint/2010/main" val="716367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Communism</a:t>
            </a:r>
          </a:p>
        </p:txBody>
      </p:sp>
      <p:sp>
        <p:nvSpPr>
          <p:cNvPr id="3" name="Content Placeholder 2"/>
          <p:cNvSpPr>
            <a:spLocks noGrp="1"/>
          </p:cNvSpPr>
          <p:nvPr>
            <p:ph sz="quarter" idx="1"/>
          </p:nvPr>
        </p:nvSpPr>
        <p:spPr/>
        <p:txBody>
          <a:bodyPr/>
          <a:lstStyle/>
          <a:p>
            <a:r>
              <a:rPr lang="en-US" dirty="0"/>
              <a:t>You have two cows.  The government takes them both and gives you some milk.</a:t>
            </a:r>
          </a:p>
        </p:txBody>
      </p:sp>
      <p:pic>
        <p:nvPicPr>
          <p:cNvPr id="4" name="Picture 3"/>
          <p:cNvPicPr>
            <a:picLocks noChangeAspect="1"/>
          </p:cNvPicPr>
          <p:nvPr/>
        </p:nvPicPr>
        <p:blipFill>
          <a:blip r:embed="rId2"/>
          <a:stretch>
            <a:fillRect/>
          </a:stretch>
        </p:blipFill>
        <p:spPr>
          <a:xfrm>
            <a:off x="838200" y="2593963"/>
            <a:ext cx="2514600" cy="1791500"/>
          </a:xfrm>
          <a:prstGeom prst="rect">
            <a:avLst/>
          </a:prstGeom>
        </p:spPr>
      </p:pic>
      <p:pic>
        <p:nvPicPr>
          <p:cNvPr id="5" name="Picture 4"/>
          <p:cNvPicPr>
            <a:picLocks noChangeAspect="1"/>
          </p:cNvPicPr>
          <p:nvPr/>
        </p:nvPicPr>
        <p:blipFill>
          <a:blip r:embed="rId2"/>
          <a:stretch>
            <a:fillRect/>
          </a:stretch>
        </p:blipFill>
        <p:spPr>
          <a:xfrm>
            <a:off x="838200" y="4648200"/>
            <a:ext cx="2514600" cy="1791500"/>
          </a:xfrm>
          <a:prstGeom prst="rect">
            <a:avLst/>
          </a:prstGeom>
        </p:spPr>
      </p:pic>
      <p:pic>
        <p:nvPicPr>
          <p:cNvPr id="6" name="Picture 5"/>
          <p:cNvPicPr>
            <a:picLocks noChangeAspect="1"/>
          </p:cNvPicPr>
          <p:nvPr/>
        </p:nvPicPr>
        <p:blipFill>
          <a:blip r:embed="rId3"/>
          <a:stretch>
            <a:fillRect/>
          </a:stretch>
        </p:blipFill>
        <p:spPr>
          <a:xfrm>
            <a:off x="3733800" y="3352800"/>
            <a:ext cx="2197100" cy="1645988"/>
          </a:xfrm>
          <a:prstGeom prst="rect">
            <a:avLst/>
          </a:prstGeom>
        </p:spPr>
      </p:pic>
      <p:pic>
        <p:nvPicPr>
          <p:cNvPr id="7" name="Picture 6"/>
          <p:cNvPicPr>
            <a:picLocks noChangeAspect="1"/>
          </p:cNvPicPr>
          <p:nvPr/>
        </p:nvPicPr>
        <p:blipFill>
          <a:blip r:embed="rId4"/>
          <a:stretch>
            <a:fillRect/>
          </a:stretch>
        </p:blipFill>
        <p:spPr>
          <a:xfrm>
            <a:off x="6629400" y="2667000"/>
            <a:ext cx="1905000" cy="3483428"/>
          </a:xfrm>
          <a:prstGeom prst="rect">
            <a:avLst/>
          </a:prstGeom>
        </p:spPr>
      </p:pic>
    </p:spTree>
    <p:extLst>
      <p:ext uri="{BB962C8B-B14F-4D97-AF65-F5344CB8AC3E}">
        <p14:creationId xmlns:p14="http://schemas.microsoft.com/office/powerpoint/2010/main" val="287221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Fascism</a:t>
            </a:r>
          </a:p>
        </p:txBody>
      </p:sp>
      <p:sp>
        <p:nvSpPr>
          <p:cNvPr id="3" name="Content Placeholder 2"/>
          <p:cNvSpPr>
            <a:spLocks noGrp="1"/>
          </p:cNvSpPr>
          <p:nvPr>
            <p:ph sz="quarter" idx="1"/>
          </p:nvPr>
        </p:nvSpPr>
        <p:spPr/>
        <p:txBody>
          <a:bodyPr/>
          <a:lstStyle/>
          <a:p>
            <a:r>
              <a:rPr lang="en-US" dirty="0"/>
              <a:t>You have two cows.  The government takes them both and sells you the milk.</a:t>
            </a:r>
          </a:p>
        </p:txBody>
      </p:sp>
      <p:pic>
        <p:nvPicPr>
          <p:cNvPr id="4" name="Picture 3"/>
          <p:cNvPicPr>
            <a:picLocks noChangeAspect="1"/>
          </p:cNvPicPr>
          <p:nvPr/>
        </p:nvPicPr>
        <p:blipFill>
          <a:blip r:embed="rId2"/>
          <a:stretch>
            <a:fillRect/>
          </a:stretch>
        </p:blipFill>
        <p:spPr>
          <a:xfrm>
            <a:off x="903684" y="2721764"/>
            <a:ext cx="2514600" cy="1791500"/>
          </a:xfrm>
          <a:prstGeom prst="rect">
            <a:avLst/>
          </a:prstGeom>
        </p:spPr>
      </p:pic>
      <p:pic>
        <p:nvPicPr>
          <p:cNvPr id="5" name="Picture 4"/>
          <p:cNvPicPr>
            <a:picLocks noChangeAspect="1"/>
          </p:cNvPicPr>
          <p:nvPr/>
        </p:nvPicPr>
        <p:blipFill>
          <a:blip r:embed="rId2"/>
          <a:stretch>
            <a:fillRect/>
          </a:stretch>
        </p:blipFill>
        <p:spPr>
          <a:xfrm>
            <a:off x="838200" y="4648200"/>
            <a:ext cx="2514600" cy="1791500"/>
          </a:xfrm>
          <a:prstGeom prst="rect">
            <a:avLst/>
          </a:prstGeom>
        </p:spPr>
      </p:pic>
      <p:pic>
        <p:nvPicPr>
          <p:cNvPr id="6" name="Picture 5"/>
          <p:cNvPicPr>
            <a:picLocks noChangeAspect="1"/>
          </p:cNvPicPr>
          <p:nvPr/>
        </p:nvPicPr>
        <p:blipFill>
          <a:blip r:embed="rId3"/>
          <a:stretch>
            <a:fillRect/>
          </a:stretch>
        </p:blipFill>
        <p:spPr>
          <a:xfrm>
            <a:off x="3962400" y="2895600"/>
            <a:ext cx="1960590" cy="2607650"/>
          </a:xfrm>
          <a:prstGeom prst="rect">
            <a:avLst/>
          </a:prstGeom>
        </p:spPr>
      </p:pic>
      <p:pic>
        <p:nvPicPr>
          <p:cNvPr id="7" name="Picture 6"/>
          <p:cNvPicPr>
            <a:picLocks noChangeAspect="1"/>
          </p:cNvPicPr>
          <p:nvPr/>
        </p:nvPicPr>
        <p:blipFill>
          <a:blip r:embed="rId4"/>
          <a:stretch>
            <a:fillRect/>
          </a:stretch>
        </p:blipFill>
        <p:spPr>
          <a:xfrm>
            <a:off x="6858000" y="4267200"/>
            <a:ext cx="1113234" cy="2035628"/>
          </a:xfrm>
          <a:prstGeom prst="rect">
            <a:avLst/>
          </a:prstGeom>
        </p:spPr>
      </p:pic>
      <p:pic>
        <p:nvPicPr>
          <p:cNvPr id="8" name="Picture 7"/>
          <p:cNvPicPr>
            <a:picLocks noChangeAspect="1"/>
          </p:cNvPicPr>
          <p:nvPr/>
        </p:nvPicPr>
        <p:blipFill>
          <a:blip r:embed="rId5"/>
          <a:stretch>
            <a:fillRect/>
          </a:stretch>
        </p:blipFill>
        <p:spPr>
          <a:xfrm>
            <a:off x="6553200" y="2209800"/>
            <a:ext cx="1593088" cy="1866900"/>
          </a:xfrm>
          <a:prstGeom prst="rect">
            <a:avLst/>
          </a:prstGeom>
        </p:spPr>
      </p:pic>
    </p:spTree>
    <p:extLst>
      <p:ext uri="{BB962C8B-B14F-4D97-AF65-F5344CB8AC3E}">
        <p14:creationId xmlns:p14="http://schemas.microsoft.com/office/powerpoint/2010/main" val="224785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Collectivism vs. Individualism</a:t>
            </a:r>
            <a:endParaRPr lang="en-US" dirty="0"/>
          </a:p>
        </p:txBody>
      </p:sp>
      <p:pic>
        <p:nvPicPr>
          <p:cNvPr id="4" name="Content Placeholder 3"/>
          <p:cNvPicPr>
            <a:picLocks noGrp="1" noChangeAspect="1"/>
          </p:cNvPicPr>
          <p:nvPr>
            <p:ph idx="1"/>
          </p:nvPr>
        </p:nvPicPr>
        <p:blipFill>
          <a:blip r:embed="rId2"/>
          <a:stretch>
            <a:fillRect/>
          </a:stretch>
        </p:blipFill>
        <p:spPr>
          <a:xfrm>
            <a:off x="895350" y="1924050"/>
            <a:ext cx="7353300" cy="4136231"/>
          </a:xfrm>
          <a:prstGeom prst="rect">
            <a:avLst/>
          </a:prstGeom>
        </p:spPr>
      </p:pic>
    </p:spTree>
    <p:extLst>
      <p:ext uri="{BB962C8B-B14F-4D97-AF65-F5344CB8AC3E}">
        <p14:creationId xmlns:p14="http://schemas.microsoft.com/office/powerpoint/2010/main" val="3016507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Question</a:t>
            </a:r>
            <a:endParaRPr lang="en-US" dirty="0"/>
          </a:p>
        </p:txBody>
      </p:sp>
      <p:sp>
        <p:nvSpPr>
          <p:cNvPr id="3" name="Content Placeholder 2"/>
          <p:cNvSpPr>
            <a:spLocks noGrp="1"/>
          </p:cNvSpPr>
          <p:nvPr>
            <p:ph idx="1"/>
          </p:nvPr>
        </p:nvSpPr>
        <p:spPr/>
        <p:txBody>
          <a:bodyPr/>
          <a:lstStyle/>
          <a:p>
            <a:r>
              <a:rPr lang="en-US" dirty="0" smtClean="0"/>
              <a:t>Does the individual’s life belong to him/her – or does it belong to the group, the community, society, or the state?</a:t>
            </a:r>
          </a:p>
          <a:p>
            <a:endParaRPr lang="en-US" dirty="0"/>
          </a:p>
          <a:p>
            <a:endParaRPr lang="en-US" dirty="0" smtClean="0"/>
          </a:p>
          <a:p>
            <a:endParaRPr lang="en-US" dirty="0"/>
          </a:p>
          <a:p>
            <a:pPr marL="0" indent="0">
              <a:buNone/>
            </a:pPr>
            <a:r>
              <a:rPr lang="en-US" dirty="0" smtClean="0"/>
              <a:t>Romans 14:8</a:t>
            </a:r>
            <a:endParaRPr lang="en-US" dirty="0"/>
          </a:p>
        </p:txBody>
      </p:sp>
    </p:spTree>
    <p:extLst>
      <p:ext uri="{BB962C8B-B14F-4D97-AF65-F5344CB8AC3E}">
        <p14:creationId xmlns:p14="http://schemas.microsoft.com/office/powerpoint/2010/main" val="1122372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Individualism</a:t>
            </a:r>
            <a:endParaRPr lang="en-US" dirty="0"/>
          </a:p>
        </p:txBody>
      </p:sp>
      <p:sp>
        <p:nvSpPr>
          <p:cNvPr id="3" name="Content Placeholder 2"/>
          <p:cNvSpPr>
            <a:spLocks noGrp="1"/>
          </p:cNvSpPr>
          <p:nvPr>
            <p:ph idx="1"/>
          </p:nvPr>
        </p:nvSpPr>
        <p:spPr/>
        <p:txBody>
          <a:bodyPr/>
          <a:lstStyle/>
          <a:p>
            <a:r>
              <a:rPr lang="en-US" dirty="0" smtClean="0"/>
              <a:t>My life belongs to me and I have a right to live it as I see fit, to act on my own judgement, to keep and use the product of my </a:t>
            </a:r>
            <a:r>
              <a:rPr lang="en-US" dirty="0" err="1" smtClean="0"/>
              <a:t>labour</a:t>
            </a:r>
            <a:r>
              <a:rPr lang="en-US" dirty="0" smtClean="0"/>
              <a:t> and to pursue the values of my choosing.</a:t>
            </a:r>
            <a:endParaRPr lang="en-US" dirty="0"/>
          </a:p>
        </p:txBody>
      </p:sp>
    </p:spTree>
    <p:extLst>
      <p:ext uri="{BB962C8B-B14F-4D97-AF65-F5344CB8AC3E}">
        <p14:creationId xmlns:p14="http://schemas.microsoft.com/office/powerpoint/2010/main" val="2583263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Collectivism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My life belongs to the group of which I am a part of. </a:t>
            </a:r>
            <a:r>
              <a:rPr lang="en-US" dirty="0"/>
              <a:t> </a:t>
            </a:r>
            <a:r>
              <a:rPr lang="en-US" dirty="0" smtClean="0"/>
              <a:t>I have no rights of my own and I must sacrifice my values and goals for the group’s “the greater good”.  The group is my moral concern and my value is reflected in how I can best serve the group.</a:t>
            </a:r>
          </a:p>
          <a:p>
            <a:endParaRPr lang="en-US" dirty="0"/>
          </a:p>
          <a:p>
            <a:r>
              <a:rPr lang="en-US" dirty="0" smtClean="0"/>
              <a:t>“Man has no rights except those which society permits him to enjoy.  From the day of his birth until the day of his death society allows him to enjoy certain so-called rights and deprives him of others; not…because society desires especially to </a:t>
            </a:r>
            <a:r>
              <a:rPr lang="en-US" dirty="0" err="1" smtClean="0"/>
              <a:t>favour</a:t>
            </a:r>
            <a:r>
              <a:rPr lang="en-US" dirty="0" smtClean="0"/>
              <a:t> or oppress the individual, but because its own preservation, welfare, and happiness are the prime consideration.”</a:t>
            </a:r>
            <a:endParaRPr lang="en-US" dirty="0"/>
          </a:p>
        </p:txBody>
      </p:sp>
    </p:spTree>
    <p:extLst>
      <p:ext uri="{BB962C8B-B14F-4D97-AF65-F5344CB8AC3E}">
        <p14:creationId xmlns:p14="http://schemas.microsoft.com/office/powerpoint/2010/main" val="2566579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idea is correct?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97999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Frederick Douglass</a:t>
            </a:r>
            <a:endParaRPr lang="en-US" dirty="0"/>
          </a:p>
        </p:txBody>
      </p:sp>
      <p:sp>
        <p:nvSpPr>
          <p:cNvPr id="3" name="Content Placeholder 2"/>
          <p:cNvSpPr>
            <a:spLocks noGrp="1"/>
          </p:cNvSpPr>
          <p:nvPr>
            <p:ph idx="1"/>
          </p:nvPr>
        </p:nvSpPr>
        <p:spPr/>
        <p:txBody>
          <a:bodyPr/>
          <a:lstStyle/>
          <a:p>
            <a:r>
              <a:rPr lang="en-US" dirty="0" smtClean="0"/>
              <a:t>“I am myself; you are yourself; we are two distinct persons, equal persons.  What you are, I am.  You are a man, and so am I.  God created both, and made us separate beings.  I am not by nature bound to you or you to me.”</a:t>
            </a:r>
            <a:endParaRPr lang="en-US" dirty="0"/>
          </a:p>
        </p:txBody>
      </p:sp>
      <p:pic>
        <p:nvPicPr>
          <p:cNvPr id="4" name="Picture 3"/>
          <p:cNvPicPr>
            <a:picLocks noChangeAspect="1"/>
          </p:cNvPicPr>
          <p:nvPr/>
        </p:nvPicPr>
        <p:blipFill>
          <a:blip r:embed="rId2"/>
          <a:stretch>
            <a:fillRect/>
          </a:stretch>
        </p:blipFill>
        <p:spPr>
          <a:xfrm>
            <a:off x="5532437" y="3792537"/>
            <a:ext cx="2143125" cy="2143125"/>
          </a:xfrm>
          <a:prstGeom prst="rect">
            <a:avLst/>
          </a:prstGeom>
        </p:spPr>
      </p:pic>
    </p:spTree>
    <p:extLst>
      <p:ext uri="{BB962C8B-B14F-4D97-AF65-F5344CB8AC3E}">
        <p14:creationId xmlns:p14="http://schemas.microsoft.com/office/powerpoint/2010/main" val="3739195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DIRECTIONS:</a:t>
            </a:r>
            <a:endParaRPr lang="en-CA" dirty="0"/>
          </a:p>
        </p:txBody>
      </p:sp>
      <p:sp>
        <p:nvSpPr>
          <p:cNvPr id="3" name="Content Placeholder 2"/>
          <p:cNvSpPr>
            <a:spLocks noGrp="1"/>
          </p:cNvSpPr>
          <p:nvPr>
            <p:ph idx="1"/>
          </p:nvPr>
        </p:nvSpPr>
        <p:spPr/>
        <p:txBody>
          <a:bodyPr/>
          <a:lstStyle/>
          <a:p>
            <a:pPr marL="0" indent="0">
              <a:buNone/>
            </a:pPr>
            <a:r>
              <a:rPr lang="en-US" dirty="0"/>
              <a:t>In your groups, look at each scenario and determine which economic theory matches each scenario</a:t>
            </a:r>
          </a:p>
          <a:p>
            <a:r>
              <a:rPr lang="en-US" dirty="0">
                <a:solidFill>
                  <a:srgbClr val="FF0000"/>
                </a:solidFill>
              </a:rPr>
              <a:t>Communism</a:t>
            </a:r>
          </a:p>
          <a:p>
            <a:r>
              <a:rPr lang="en-US" dirty="0">
                <a:solidFill>
                  <a:srgbClr val="FF0000"/>
                </a:solidFill>
              </a:rPr>
              <a:t>Fascism</a:t>
            </a:r>
          </a:p>
          <a:p>
            <a:r>
              <a:rPr lang="en-US" dirty="0">
                <a:solidFill>
                  <a:srgbClr val="FF0000"/>
                </a:solidFill>
              </a:rPr>
              <a:t>Socialism</a:t>
            </a:r>
            <a:endParaRPr lang="en-CA" dirty="0">
              <a:solidFill>
                <a:srgbClr val="FF0000"/>
              </a:solidFill>
            </a:endParaRPr>
          </a:p>
          <a:p>
            <a:r>
              <a:rPr lang="en-US" dirty="0">
                <a:solidFill>
                  <a:srgbClr val="FF0000"/>
                </a:solidFill>
              </a:rPr>
              <a:t>Capitalism </a:t>
            </a:r>
          </a:p>
        </p:txBody>
      </p:sp>
    </p:spTree>
    <p:extLst>
      <p:ext uri="{BB962C8B-B14F-4D97-AF65-F5344CB8AC3E}">
        <p14:creationId xmlns:p14="http://schemas.microsoft.com/office/powerpoint/2010/main" val="2796301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You have two cows.  You sell one buy a bull.</a:t>
            </a:r>
          </a:p>
        </p:txBody>
      </p:sp>
      <p:pic>
        <p:nvPicPr>
          <p:cNvPr id="4" name="Picture 3"/>
          <p:cNvPicPr>
            <a:picLocks noChangeAspect="1"/>
          </p:cNvPicPr>
          <p:nvPr/>
        </p:nvPicPr>
        <p:blipFill>
          <a:blip r:embed="rId2"/>
          <a:stretch>
            <a:fillRect/>
          </a:stretch>
        </p:blipFill>
        <p:spPr>
          <a:xfrm>
            <a:off x="838200" y="2514600"/>
            <a:ext cx="2514600" cy="1791500"/>
          </a:xfrm>
          <a:prstGeom prst="rect">
            <a:avLst/>
          </a:prstGeom>
        </p:spPr>
      </p:pic>
      <p:pic>
        <p:nvPicPr>
          <p:cNvPr id="5" name="Picture 4"/>
          <p:cNvPicPr>
            <a:picLocks noChangeAspect="1"/>
          </p:cNvPicPr>
          <p:nvPr/>
        </p:nvPicPr>
        <p:blipFill>
          <a:blip r:embed="rId2"/>
          <a:stretch>
            <a:fillRect/>
          </a:stretch>
        </p:blipFill>
        <p:spPr>
          <a:xfrm>
            <a:off x="838200" y="4648200"/>
            <a:ext cx="2514600" cy="1791500"/>
          </a:xfrm>
          <a:prstGeom prst="rect">
            <a:avLst/>
          </a:prstGeom>
        </p:spPr>
      </p:pic>
      <p:pic>
        <p:nvPicPr>
          <p:cNvPr id="6" name="Picture 5"/>
          <p:cNvPicPr>
            <a:picLocks noChangeAspect="1"/>
          </p:cNvPicPr>
          <p:nvPr/>
        </p:nvPicPr>
        <p:blipFill>
          <a:blip r:embed="rId3"/>
          <a:stretch>
            <a:fillRect/>
          </a:stretch>
        </p:blipFill>
        <p:spPr>
          <a:xfrm>
            <a:off x="3886200" y="3352800"/>
            <a:ext cx="1593088" cy="1866900"/>
          </a:xfrm>
          <a:prstGeom prst="rect">
            <a:avLst/>
          </a:prstGeom>
        </p:spPr>
      </p:pic>
      <p:pic>
        <p:nvPicPr>
          <p:cNvPr id="7" name="Picture 6"/>
          <p:cNvPicPr>
            <a:picLocks noChangeAspect="1"/>
          </p:cNvPicPr>
          <p:nvPr/>
        </p:nvPicPr>
        <p:blipFill>
          <a:blip r:embed="rId4"/>
          <a:stretch>
            <a:fillRect/>
          </a:stretch>
        </p:blipFill>
        <p:spPr>
          <a:xfrm>
            <a:off x="5562600" y="2743200"/>
            <a:ext cx="3094182" cy="2645285"/>
          </a:xfrm>
          <a:prstGeom prst="rect">
            <a:avLst/>
          </a:prstGeom>
        </p:spPr>
      </p:pic>
      <p:sp>
        <p:nvSpPr>
          <p:cNvPr id="8" name="Title 7"/>
          <p:cNvSpPr>
            <a:spLocks noGrp="1"/>
          </p:cNvSpPr>
          <p:nvPr>
            <p:ph type="title"/>
          </p:nvPr>
        </p:nvSpPr>
        <p:spPr/>
        <p:txBody>
          <a:bodyPr/>
          <a:lstStyle/>
          <a:p>
            <a:endParaRPr lang="en-CA"/>
          </a:p>
        </p:txBody>
      </p:sp>
    </p:spTree>
    <p:extLst>
      <p:ext uri="{BB962C8B-B14F-4D97-AF65-F5344CB8AC3E}">
        <p14:creationId xmlns:p14="http://schemas.microsoft.com/office/powerpoint/2010/main" val="132488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You have two cows.  The government takes one and gives it your neighbor.  </a:t>
            </a:r>
          </a:p>
        </p:txBody>
      </p:sp>
      <p:pic>
        <p:nvPicPr>
          <p:cNvPr id="4" name="Picture 3"/>
          <p:cNvPicPr>
            <a:picLocks noChangeAspect="1"/>
          </p:cNvPicPr>
          <p:nvPr/>
        </p:nvPicPr>
        <p:blipFill>
          <a:blip r:embed="rId2"/>
          <a:stretch>
            <a:fillRect/>
          </a:stretch>
        </p:blipFill>
        <p:spPr>
          <a:xfrm>
            <a:off x="828111" y="2721764"/>
            <a:ext cx="2514600" cy="1791500"/>
          </a:xfrm>
          <a:prstGeom prst="rect">
            <a:avLst/>
          </a:prstGeom>
        </p:spPr>
      </p:pic>
      <p:pic>
        <p:nvPicPr>
          <p:cNvPr id="5" name="Picture 4"/>
          <p:cNvPicPr>
            <a:picLocks noChangeAspect="1"/>
          </p:cNvPicPr>
          <p:nvPr/>
        </p:nvPicPr>
        <p:blipFill>
          <a:blip r:embed="rId2"/>
          <a:stretch>
            <a:fillRect/>
          </a:stretch>
        </p:blipFill>
        <p:spPr>
          <a:xfrm>
            <a:off x="838200" y="4648200"/>
            <a:ext cx="2514600" cy="1791500"/>
          </a:xfrm>
          <a:prstGeom prst="rect">
            <a:avLst/>
          </a:prstGeom>
        </p:spPr>
      </p:pic>
      <p:pic>
        <p:nvPicPr>
          <p:cNvPr id="7" name="Picture 6"/>
          <p:cNvPicPr>
            <a:picLocks noChangeAspect="1"/>
          </p:cNvPicPr>
          <p:nvPr/>
        </p:nvPicPr>
        <p:blipFill>
          <a:blip r:embed="rId2"/>
          <a:stretch>
            <a:fillRect/>
          </a:stretch>
        </p:blipFill>
        <p:spPr>
          <a:xfrm>
            <a:off x="6096000" y="2590800"/>
            <a:ext cx="2514600" cy="1791500"/>
          </a:xfrm>
          <a:prstGeom prst="rect">
            <a:avLst/>
          </a:prstGeom>
        </p:spPr>
      </p:pic>
      <p:pic>
        <p:nvPicPr>
          <p:cNvPr id="8" name="Picture 7"/>
          <p:cNvPicPr>
            <a:picLocks noChangeAspect="1"/>
          </p:cNvPicPr>
          <p:nvPr/>
        </p:nvPicPr>
        <p:blipFill>
          <a:blip r:embed="rId3"/>
          <a:stretch>
            <a:fillRect/>
          </a:stretch>
        </p:blipFill>
        <p:spPr>
          <a:xfrm>
            <a:off x="6400800" y="4562585"/>
            <a:ext cx="2445710" cy="2295415"/>
          </a:xfrm>
          <a:prstGeom prst="rect">
            <a:avLst/>
          </a:prstGeom>
        </p:spPr>
      </p:pic>
      <p:sp>
        <p:nvSpPr>
          <p:cNvPr id="9" name="Title 8"/>
          <p:cNvSpPr>
            <a:spLocks noGrp="1"/>
          </p:cNvSpPr>
          <p:nvPr>
            <p:ph type="title"/>
          </p:nvPr>
        </p:nvSpPr>
        <p:spPr/>
        <p:txBody>
          <a:bodyPr/>
          <a:lstStyle/>
          <a:p>
            <a:endParaRPr lang="en-CA"/>
          </a:p>
        </p:txBody>
      </p:sp>
    </p:spTree>
    <p:extLst>
      <p:ext uri="{BB962C8B-B14F-4D97-AF65-F5344CB8AC3E}">
        <p14:creationId xmlns:p14="http://schemas.microsoft.com/office/powerpoint/2010/main" val="289431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You have two cows.  The government takes them both and gives you some milk.</a:t>
            </a:r>
          </a:p>
        </p:txBody>
      </p:sp>
      <p:pic>
        <p:nvPicPr>
          <p:cNvPr id="4" name="Picture 3"/>
          <p:cNvPicPr>
            <a:picLocks noChangeAspect="1"/>
          </p:cNvPicPr>
          <p:nvPr/>
        </p:nvPicPr>
        <p:blipFill>
          <a:blip r:embed="rId2"/>
          <a:stretch>
            <a:fillRect/>
          </a:stretch>
        </p:blipFill>
        <p:spPr>
          <a:xfrm>
            <a:off x="869950" y="2667000"/>
            <a:ext cx="2514600" cy="1791500"/>
          </a:xfrm>
          <a:prstGeom prst="rect">
            <a:avLst/>
          </a:prstGeom>
        </p:spPr>
      </p:pic>
      <p:pic>
        <p:nvPicPr>
          <p:cNvPr id="5" name="Picture 4"/>
          <p:cNvPicPr>
            <a:picLocks noChangeAspect="1"/>
          </p:cNvPicPr>
          <p:nvPr/>
        </p:nvPicPr>
        <p:blipFill>
          <a:blip r:embed="rId2"/>
          <a:stretch>
            <a:fillRect/>
          </a:stretch>
        </p:blipFill>
        <p:spPr>
          <a:xfrm>
            <a:off x="838200" y="4648200"/>
            <a:ext cx="2514600" cy="1791500"/>
          </a:xfrm>
          <a:prstGeom prst="rect">
            <a:avLst/>
          </a:prstGeom>
        </p:spPr>
      </p:pic>
      <p:pic>
        <p:nvPicPr>
          <p:cNvPr id="7" name="Picture 6"/>
          <p:cNvPicPr>
            <a:picLocks noChangeAspect="1"/>
          </p:cNvPicPr>
          <p:nvPr/>
        </p:nvPicPr>
        <p:blipFill>
          <a:blip r:embed="rId3"/>
          <a:stretch>
            <a:fillRect/>
          </a:stretch>
        </p:blipFill>
        <p:spPr>
          <a:xfrm>
            <a:off x="6629400" y="2667000"/>
            <a:ext cx="1905000" cy="3483428"/>
          </a:xfrm>
          <a:prstGeom prst="rect">
            <a:avLst/>
          </a:prstGeom>
        </p:spPr>
      </p:pic>
    </p:spTree>
    <p:extLst>
      <p:ext uri="{BB962C8B-B14F-4D97-AF65-F5344CB8AC3E}">
        <p14:creationId xmlns:p14="http://schemas.microsoft.com/office/powerpoint/2010/main" val="160663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You have two cows.  The government takes them both and sells you the milk.</a:t>
            </a:r>
          </a:p>
        </p:txBody>
      </p:sp>
      <p:pic>
        <p:nvPicPr>
          <p:cNvPr id="4" name="Picture 3"/>
          <p:cNvPicPr>
            <a:picLocks noChangeAspect="1"/>
          </p:cNvPicPr>
          <p:nvPr/>
        </p:nvPicPr>
        <p:blipFill>
          <a:blip r:embed="rId2"/>
          <a:stretch>
            <a:fillRect/>
          </a:stretch>
        </p:blipFill>
        <p:spPr>
          <a:xfrm>
            <a:off x="838200" y="2719618"/>
            <a:ext cx="2514600" cy="1791500"/>
          </a:xfrm>
          <a:prstGeom prst="rect">
            <a:avLst/>
          </a:prstGeom>
        </p:spPr>
      </p:pic>
      <p:pic>
        <p:nvPicPr>
          <p:cNvPr id="5" name="Picture 4"/>
          <p:cNvPicPr>
            <a:picLocks noChangeAspect="1"/>
          </p:cNvPicPr>
          <p:nvPr/>
        </p:nvPicPr>
        <p:blipFill>
          <a:blip r:embed="rId2"/>
          <a:stretch>
            <a:fillRect/>
          </a:stretch>
        </p:blipFill>
        <p:spPr>
          <a:xfrm>
            <a:off x="838200" y="4648200"/>
            <a:ext cx="2514600" cy="1791500"/>
          </a:xfrm>
          <a:prstGeom prst="rect">
            <a:avLst/>
          </a:prstGeom>
        </p:spPr>
      </p:pic>
      <p:pic>
        <p:nvPicPr>
          <p:cNvPr id="7" name="Picture 6"/>
          <p:cNvPicPr>
            <a:picLocks noChangeAspect="1"/>
          </p:cNvPicPr>
          <p:nvPr/>
        </p:nvPicPr>
        <p:blipFill>
          <a:blip r:embed="rId3"/>
          <a:stretch>
            <a:fillRect/>
          </a:stretch>
        </p:blipFill>
        <p:spPr>
          <a:xfrm>
            <a:off x="6858000" y="4267200"/>
            <a:ext cx="1113234" cy="2035628"/>
          </a:xfrm>
          <a:prstGeom prst="rect">
            <a:avLst/>
          </a:prstGeom>
        </p:spPr>
      </p:pic>
      <p:pic>
        <p:nvPicPr>
          <p:cNvPr id="8" name="Picture 7"/>
          <p:cNvPicPr>
            <a:picLocks noChangeAspect="1"/>
          </p:cNvPicPr>
          <p:nvPr/>
        </p:nvPicPr>
        <p:blipFill>
          <a:blip r:embed="rId4"/>
          <a:stretch>
            <a:fillRect/>
          </a:stretch>
        </p:blipFill>
        <p:spPr>
          <a:xfrm>
            <a:off x="6553200" y="2209800"/>
            <a:ext cx="1593088" cy="1866900"/>
          </a:xfrm>
          <a:prstGeom prst="rect">
            <a:avLst/>
          </a:prstGeom>
        </p:spPr>
      </p:pic>
    </p:spTree>
    <p:extLst>
      <p:ext uri="{BB962C8B-B14F-4D97-AF65-F5344CB8AC3E}">
        <p14:creationId xmlns:p14="http://schemas.microsoft.com/office/powerpoint/2010/main" val="88106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Answers</a:t>
            </a:r>
            <a:endParaRPr lang="en-CA" dirty="0"/>
          </a:p>
        </p:txBody>
      </p:sp>
      <p:sp>
        <p:nvSpPr>
          <p:cNvPr id="5" name="Text Placeholder 4"/>
          <p:cNvSpPr>
            <a:spLocks noGrp="1"/>
          </p:cNvSpPr>
          <p:nvPr>
            <p:ph type="body" idx="1"/>
          </p:nvPr>
        </p:nvSpPr>
        <p:spPr/>
        <p:txBody>
          <a:bodyPr/>
          <a:lstStyle/>
          <a:p>
            <a:endParaRPr lang="en-CA"/>
          </a:p>
        </p:txBody>
      </p:sp>
    </p:spTree>
    <p:extLst>
      <p:ext uri="{BB962C8B-B14F-4D97-AF65-F5344CB8AC3E}">
        <p14:creationId xmlns:p14="http://schemas.microsoft.com/office/powerpoint/2010/main" val="3505698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Capitalism</a:t>
            </a:r>
          </a:p>
        </p:txBody>
      </p:sp>
      <p:sp>
        <p:nvSpPr>
          <p:cNvPr id="3" name="Content Placeholder 2"/>
          <p:cNvSpPr>
            <a:spLocks noGrp="1"/>
          </p:cNvSpPr>
          <p:nvPr>
            <p:ph sz="quarter" idx="1"/>
          </p:nvPr>
        </p:nvSpPr>
        <p:spPr/>
        <p:txBody>
          <a:bodyPr/>
          <a:lstStyle/>
          <a:p>
            <a:r>
              <a:rPr lang="en-US" dirty="0"/>
              <a:t>You have two cows.  You sell one buy a bull.</a:t>
            </a:r>
          </a:p>
        </p:txBody>
      </p:sp>
      <p:pic>
        <p:nvPicPr>
          <p:cNvPr id="4" name="Picture 3"/>
          <p:cNvPicPr>
            <a:picLocks noChangeAspect="1"/>
          </p:cNvPicPr>
          <p:nvPr/>
        </p:nvPicPr>
        <p:blipFill>
          <a:blip r:embed="rId2"/>
          <a:stretch>
            <a:fillRect/>
          </a:stretch>
        </p:blipFill>
        <p:spPr>
          <a:xfrm>
            <a:off x="838200" y="2514600"/>
            <a:ext cx="2514600" cy="1791500"/>
          </a:xfrm>
          <a:prstGeom prst="rect">
            <a:avLst/>
          </a:prstGeom>
        </p:spPr>
      </p:pic>
      <p:pic>
        <p:nvPicPr>
          <p:cNvPr id="5" name="Picture 4"/>
          <p:cNvPicPr>
            <a:picLocks noChangeAspect="1"/>
          </p:cNvPicPr>
          <p:nvPr/>
        </p:nvPicPr>
        <p:blipFill>
          <a:blip r:embed="rId2"/>
          <a:stretch>
            <a:fillRect/>
          </a:stretch>
        </p:blipFill>
        <p:spPr>
          <a:xfrm>
            <a:off x="838200" y="4648200"/>
            <a:ext cx="2514600" cy="1791500"/>
          </a:xfrm>
          <a:prstGeom prst="rect">
            <a:avLst/>
          </a:prstGeom>
        </p:spPr>
      </p:pic>
      <p:pic>
        <p:nvPicPr>
          <p:cNvPr id="6" name="Picture 5"/>
          <p:cNvPicPr>
            <a:picLocks noChangeAspect="1"/>
          </p:cNvPicPr>
          <p:nvPr/>
        </p:nvPicPr>
        <p:blipFill>
          <a:blip r:embed="rId3"/>
          <a:stretch>
            <a:fillRect/>
          </a:stretch>
        </p:blipFill>
        <p:spPr>
          <a:xfrm>
            <a:off x="3886200" y="3352800"/>
            <a:ext cx="1593088" cy="1866900"/>
          </a:xfrm>
          <a:prstGeom prst="rect">
            <a:avLst/>
          </a:prstGeom>
        </p:spPr>
      </p:pic>
      <p:pic>
        <p:nvPicPr>
          <p:cNvPr id="7" name="Picture 6"/>
          <p:cNvPicPr>
            <a:picLocks noChangeAspect="1"/>
          </p:cNvPicPr>
          <p:nvPr/>
        </p:nvPicPr>
        <p:blipFill>
          <a:blip r:embed="rId4"/>
          <a:stretch>
            <a:fillRect/>
          </a:stretch>
        </p:blipFill>
        <p:spPr>
          <a:xfrm>
            <a:off x="5562600" y="2743200"/>
            <a:ext cx="3094182" cy="2645285"/>
          </a:xfrm>
          <a:prstGeom prst="rect">
            <a:avLst/>
          </a:prstGeom>
        </p:spPr>
      </p:pic>
    </p:spTree>
    <p:extLst>
      <p:ext uri="{BB962C8B-B14F-4D97-AF65-F5344CB8AC3E}">
        <p14:creationId xmlns:p14="http://schemas.microsoft.com/office/powerpoint/2010/main" val="82565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Socialism</a:t>
            </a:r>
          </a:p>
        </p:txBody>
      </p:sp>
      <p:sp>
        <p:nvSpPr>
          <p:cNvPr id="3" name="Content Placeholder 2"/>
          <p:cNvSpPr>
            <a:spLocks noGrp="1"/>
          </p:cNvSpPr>
          <p:nvPr>
            <p:ph sz="quarter" idx="1"/>
          </p:nvPr>
        </p:nvSpPr>
        <p:spPr/>
        <p:txBody>
          <a:bodyPr/>
          <a:lstStyle/>
          <a:p>
            <a:r>
              <a:rPr lang="en-US" dirty="0"/>
              <a:t>You have two cows.  The government takes one and gives it your neighbor.  </a:t>
            </a:r>
          </a:p>
        </p:txBody>
      </p:sp>
      <p:pic>
        <p:nvPicPr>
          <p:cNvPr id="4" name="Picture 3"/>
          <p:cNvPicPr>
            <a:picLocks noChangeAspect="1"/>
          </p:cNvPicPr>
          <p:nvPr/>
        </p:nvPicPr>
        <p:blipFill>
          <a:blip r:embed="rId2"/>
          <a:stretch>
            <a:fillRect/>
          </a:stretch>
        </p:blipFill>
        <p:spPr>
          <a:xfrm>
            <a:off x="838200" y="2721764"/>
            <a:ext cx="2514600" cy="1791500"/>
          </a:xfrm>
          <a:prstGeom prst="rect">
            <a:avLst/>
          </a:prstGeom>
        </p:spPr>
      </p:pic>
      <p:pic>
        <p:nvPicPr>
          <p:cNvPr id="5" name="Picture 4"/>
          <p:cNvPicPr>
            <a:picLocks noChangeAspect="1"/>
          </p:cNvPicPr>
          <p:nvPr/>
        </p:nvPicPr>
        <p:blipFill>
          <a:blip r:embed="rId2"/>
          <a:stretch>
            <a:fillRect/>
          </a:stretch>
        </p:blipFill>
        <p:spPr>
          <a:xfrm>
            <a:off x="838200" y="4648200"/>
            <a:ext cx="2514600" cy="1791500"/>
          </a:xfrm>
          <a:prstGeom prst="rect">
            <a:avLst/>
          </a:prstGeom>
        </p:spPr>
      </p:pic>
      <p:pic>
        <p:nvPicPr>
          <p:cNvPr id="7" name="Picture 6"/>
          <p:cNvPicPr>
            <a:picLocks noChangeAspect="1"/>
          </p:cNvPicPr>
          <p:nvPr/>
        </p:nvPicPr>
        <p:blipFill>
          <a:blip r:embed="rId2"/>
          <a:stretch>
            <a:fillRect/>
          </a:stretch>
        </p:blipFill>
        <p:spPr>
          <a:xfrm>
            <a:off x="6096000" y="2590800"/>
            <a:ext cx="2514600" cy="1791500"/>
          </a:xfrm>
          <a:prstGeom prst="rect">
            <a:avLst/>
          </a:prstGeom>
        </p:spPr>
      </p:pic>
      <p:pic>
        <p:nvPicPr>
          <p:cNvPr id="8" name="Picture 7"/>
          <p:cNvPicPr>
            <a:picLocks noChangeAspect="1"/>
          </p:cNvPicPr>
          <p:nvPr/>
        </p:nvPicPr>
        <p:blipFill>
          <a:blip r:embed="rId3"/>
          <a:stretch>
            <a:fillRect/>
          </a:stretch>
        </p:blipFill>
        <p:spPr>
          <a:xfrm>
            <a:off x="6400800" y="4562585"/>
            <a:ext cx="2445710" cy="2295415"/>
          </a:xfrm>
          <a:prstGeom prst="rect">
            <a:avLst/>
          </a:prstGeom>
        </p:spPr>
      </p:pic>
    </p:spTree>
    <p:extLst>
      <p:ext uri="{BB962C8B-B14F-4D97-AF65-F5344CB8AC3E}">
        <p14:creationId xmlns:p14="http://schemas.microsoft.com/office/powerpoint/2010/main" val="207779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417</Words>
  <Application>Microsoft Office PowerPoint</Application>
  <PresentationFormat>On-screen Show (4:3)</PresentationFormat>
  <Paragraphs>37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Economic Theories Review…with Farm Animals</vt:lpstr>
      <vt:lpstr>DIRECTIONS:</vt:lpstr>
      <vt:lpstr>PowerPoint Presentation</vt:lpstr>
      <vt:lpstr>PowerPoint Presentation</vt:lpstr>
      <vt:lpstr>PowerPoint Presentation</vt:lpstr>
      <vt:lpstr>PowerPoint Presentation</vt:lpstr>
      <vt:lpstr>Answers</vt:lpstr>
      <vt:lpstr>Capitalism</vt:lpstr>
      <vt:lpstr>Socialism</vt:lpstr>
      <vt:lpstr>Communism</vt:lpstr>
      <vt:lpstr>Fascism</vt:lpstr>
      <vt:lpstr>Collectivism vs. Individualism</vt:lpstr>
      <vt:lpstr>Fundamental Question</vt:lpstr>
      <vt:lpstr>Individualism</vt:lpstr>
      <vt:lpstr>Collectivism</vt:lpstr>
      <vt:lpstr>Which idea is correct?</vt:lpstr>
      <vt:lpstr>Frederick Douglass</vt:lpstr>
    </vt:vector>
  </TitlesOfParts>
  <Company>PSSD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Theories Review…with Farm Animals</dc:title>
  <dc:creator>Shaun Dyck</dc:creator>
  <cp:lastModifiedBy>Murray Neudorf</cp:lastModifiedBy>
  <cp:revision>5</cp:revision>
  <cp:lastPrinted>2015-05-20T17:54:36Z</cp:lastPrinted>
  <dcterms:created xsi:type="dcterms:W3CDTF">2015-05-20T17:50:10Z</dcterms:created>
  <dcterms:modified xsi:type="dcterms:W3CDTF">2020-02-25T16:48:50Z</dcterms:modified>
</cp:coreProperties>
</file>