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59" r:id="rId6"/>
    <p:sldId id="262" r:id="rId7"/>
    <p:sldId id="260" r:id="rId8"/>
    <p:sldId id="261" r:id="rId9"/>
    <p:sldId id="263"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0" d="100"/>
          <a:sy n="50" d="100"/>
        </p:scale>
        <p:origin x="48" y="9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11/27/2019</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smtClean="0"/>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11/27/2019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11/27/2019</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historicacanada.ca/content/heritage-minutes/naskumituwin-treat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Numbered</a:t>
            </a:r>
            <a:br>
              <a:rPr lang="en-US" dirty="0" smtClean="0"/>
            </a:br>
            <a:r>
              <a:rPr lang="en-US" dirty="0" smtClean="0"/>
              <a:t>Treaties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59570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Working in pairs or small groups, you will read and examine the text of Treaty 6.</a:t>
            </a:r>
          </a:p>
          <a:p>
            <a:pPr lvl="1"/>
            <a:r>
              <a:rPr lang="en-US" sz="2000" dirty="0" smtClean="0"/>
              <a:t>As a group you will complete the 5ws chart.</a:t>
            </a:r>
          </a:p>
          <a:p>
            <a:pPr lvl="1"/>
            <a:r>
              <a:rPr lang="en-US" sz="2000" dirty="0" smtClean="0"/>
              <a:t>Discuss the following questions:</a:t>
            </a:r>
          </a:p>
          <a:p>
            <a:pPr lvl="2"/>
            <a:r>
              <a:rPr lang="en-US" sz="2000" dirty="0" smtClean="0"/>
              <a:t>What questions would you ask the Indigenous chiefs who signed by marking an x?</a:t>
            </a:r>
          </a:p>
          <a:p>
            <a:pPr lvl="2"/>
            <a:r>
              <a:rPr lang="en-US" sz="2000" dirty="0" smtClean="0"/>
              <a:t>Is there any way to find their perspectives on the treaties?</a:t>
            </a:r>
          </a:p>
          <a:p>
            <a:r>
              <a:rPr lang="en-US" sz="2400" dirty="0" smtClean="0"/>
              <a:t>Complete handout:  Treaty 9 Case Study</a:t>
            </a:r>
          </a:p>
        </p:txBody>
      </p:sp>
    </p:spTree>
    <p:extLst>
      <p:ext uri="{BB962C8B-B14F-4D97-AF65-F5344CB8AC3E}">
        <p14:creationId xmlns:p14="http://schemas.microsoft.com/office/powerpoint/2010/main" val="3072305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Heritage minute: </a:t>
            </a:r>
            <a:r>
              <a:rPr lang="en-US" dirty="0" err="1" smtClean="0"/>
              <a:t>naskumituwin</a:t>
            </a:r>
            <a:endParaRPr lang="en-US" dirty="0"/>
          </a:p>
        </p:txBody>
      </p:sp>
      <p:sp>
        <p:nvSpPr>
          <p:cNvPr id="3" name="Content Placeholder 2"/>
          <p:cNvSpPr>
            <a:spLocks noGrp="1"/>
          </p:cNvSpPr>
          <p:nvPr>
            <p:ph idx="1"/>
          </p:nvPr>
        </p:nvSpPr>
        <p:spPr/>
        <p:txBody>
          <a:bodyPr/>
          <a:lstStyle/>
          <a:p>
            <a:r>
              <a:rPr lang="en-US" dirty="0">
                <a:hlinkClick r:id="rId2"/>
              </a:rPr>
              <a:t>https://www.historicacanada.ca/content/heritage-minutes/naskumituwin-treaty</a:t>
            </a:r>
            <a:endParaRPr lang="en-US" dirty="0"/>
          </a:p>
        </p:txBody>
      </p:sp>
    </p:spTree>
    <p:extLst>
      <p:ext uri="{BB962C8B-B14F-4D97-AF65-F5344CB8AC3E}">
        <p14:creationId xmlns:p14="http://schemas.microsoft.com/office/powerpoint/2010/main" val="3367186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back</a:t>
            </a:r>
            <a:endParaRPr lang="en-US" dirty="0"/>
          </a:p>
        </p:txBody>
      </p:sp>
      <p:sp>
        <p:nvSpPr>
          <p:cNvPr id="3" name="Content Placeholder 2"/>
          <p:cNvSpPr>
            <a:spLocks noGrp="1"/>
          </p:cNvSpPr>
          <p:nvPr>
            <p:ph idx="1"/>
          </p:nvPr>
        </p:nvSpPr>
        <p:spPr>
          <a:xfrm>
            <a:off x="1451578" y="1853754"/>
            <a:ext cx="9291215" cy="3450613"/>
          </a:xfrm>
        </p:spPr>
        <p:txBody>
          <a:bodyPr>
            <a:noAutofit/>
          </a:bodyPr>
          <a:lstStyle/>
          <a:p>
            <a:r>
              <a:rPr lang="en-US" sz="2400" dirty="0" smtClean="0"/>
              <a:t>In 1763 King George III signed a Royal Proclamation that recognized indigenous sovereignty over the land West of the British colonies.</a:t>
            </a:r>
          </a:p>
          <a:p>
            <a:r>
              <a:rPr lang="en-US" sz="2400" dirty="0" smtClean="0"/>
              <a:t>Treaty of Niagara, 1764 – 24 First Nations accept the Proclamation.  Others reject it and carry on their war against the British led by Pontiac.</a:t>
            </a:r>
          </a:p>
          <a:p>
            <a:r>
              <a:rPr lang="en-US" sz="2400" dirty="0" smtClean="0"/>
              <a:t>Unnamed Treaties, 1775-1850 – secured land in Upper Canada</a:t>
            </a:r>
          </a:p>
          <a:p>
            <a:r>
              <a:rPr lang="en-US" sz="2400" dirty="0" smtClean="0"/>
              <a:t>Douglas Treaties, 1850 – Colony of Vancouver Island negotiates 14 treaties on the southern part of Vancouver Island.</a:t>
            </a:r>
            <a:endParaRPr lang="en-US" sz="2400" dirty="0"/>
          </a:p>
        </p:txBody>
      </p:sp>
    </p:spTree>
    <p:extLst>
      <p:ext uri="{BB962C8B-B14F-4D97-AF65-F5344CB8AC3E}">
        <p14:creationId xmlns:p14="http://schemas.microsoft.com/office/powerpoint/2010/main" val="3417329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up the west</a:t>
            </a:r>
            <a:endParaRPr lang="en-US" dirty="0"/>
          </a:p>
        </p:txBody>
      </p:sp>
      <p:sp>
        <p:nvSpPr>
          <p:cNvPr id="3" name="Content Placeholder 2"/>
          <p:cNvSpPr>
            <a:spLocks noGrp="1"/>
          </p:cNvSpPr>
          <p:nvPr>
            <p:ph idx="1"/>
          </p:nvPr>
        </p:nvSpPr>
        <p:spPr/>
        <p:txBody>
          <a:bodyPr/>
          <a:lstStyle/>
          <a:p>
            <a:r>
              <a:rPr lang="en-US" sz="2400" dirty="0" smtClean="0"/>
              <a:t>The Canadian government was interested in signing treaties with the First Nations people of the West.  For a number of reasons:</a:t>
            </a:r>
          </a:p>
          <a:p>
            <a:pPr lvl="1"/>
            <a:r>
              <a:rPr lang="en-US" sz="2400" dirty="0" smtClean="0"/>
              <a:t>Were currently paying a fee to cross territory</a:t>
            </a:r>
          </a:p>
          <a:p>
            <a:pPr lvl="1"/>
            <a:r>
              <a:rPr lang="en-US" sz="2400" dirty="0" smtClean="0"/>
              <a:t>Construction of the railroad</a:t>
            </a:r>
          </a:p>
          <a:p>
            <a:pPr lvl="1"/>
            <a:r>
              <a:rPr lang="en-US" sz="2400" dirty="0" smtClean="0"/>
              <a:t>Ability to move military into the West (Red River Resistance)</a:t>
            </a:r>
          </a:p>
          <a:p>
            <a:pPr lvl="1"/>
            <a:r>
              <a:rPr lang="en-US" sz="2400" b="1" dirty="0" smtClean="0"/>
              <a:t>Open up the land to immigrants (farming) </a:t>
            </a:r>
          </a:p>
          <a:p>
            <a:pPr lvl="1"/>
            <a:endParaRPr lang="en-US" dirty="0" smtClean="0"/>
          </a:p>
        </p:txBody>
      </p:sp>
    </p:spTree>
    <p:extLst>
      <p:ext uri="{BB962C8B-B14F-4D97-AF65-F5344CB8AC3E}">
        <p14:creationId xmlns:p14="http://schemas.microsoft.com/office/powerpoint/2010/main" val="1747926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8" y="156819"/>
            <a:ext cx="9291215" cy="1049235"/>
          </a:xfrm>
        </p:spPr>
        <p:txBody>
          <a:bodyPr/>
          <a:lstStyle/>
          <a:p>
            <a:r>
              <a:rPr lang="en-US" dirty="0" smtClean="0"/>
              <a:t>First nations and treaties</a:t>
            </a:r>
            <a:endParaRPr lang="en-US" dirty="0"/>
          </a:p>
        </p:txBody>
      </p:sp>
      <p:sp>
        <p:nvSpPr>
          <p:cNvPr id="3" name="Content Placeholder 2"/>
          <p:cNvSpPr>
            <a:spLocks noGrp="1"/>
          </p:cNvSpPr>
          <p:nvPr>
            <p:ph idx="1"/>
          </p:nvPr>
        </p:nvSpPr>
        <p:spPr>
          <a:xfrm>
            <a:off x="1451578" y="1025132"/>
            <a:ext cx="9291215" cy="3450613"/>
          </a:xfrm>
        </p:spPr>
        <p:txBody>
          <a:bodyPr>
            <a:noAutofit/>
          </a:bodyPr>
          <a:lstStyle/>
          <a:p>
            <a:r>
              <a:rPr lang="en-US" sz="2400" dirty="0" smtClean="0"/>
              <a:t>The First Nations had a long history of treaty making with Europeans.</a:t>
            </a:r>
          </a:p>
          <a:p>
            <a:r>
              <a:rPr lang="en-US" sz="2400" dirty="0" smtClean="0"/>
              <a:t>They saw that they were in a strong negotiating position as the Canadian government wasn’t hiding the fact that they wanted to open up the West.</a:t>
            </a:r>
          </a:p>
          <a:p>
            <a:pPr lvl="1"/>
            <a:r>
              <a:rPr lang="en-US" sz="2400" dirty="0" smtClean="0"/>
              <a:t>This eventually changed as new waves of disease began to hit.  Drought also became common in the 1870s and 80s.</a:t>
            </a:r>
          </a:p>
          <a:p>
            <a:r>
              <a:rPr lang="en-US" sz="2400" dirty="0" smtClean="0"/>
              <a:t>FN people trusted the Canadian government more than the Americans because of their connection to the British crown and because FN were fleeing to Canada from the south in the wake of the American military moving West.</a:t>
            </a:r>
            <a:endParaRPr lang="en-US" sz="2400" dirty="0"/>
          </a:p>
        </p:txBody>
      </p:sp>
    </p:spTree>
    <p:extLst>
      <p:ext uri="{BB962C8B-B14F-4D97-AF65-F5344CB8AC3E}">
        <p14:creationId xmlns:p14="http://schemas.microsoft.com/office/powerpoint/2010/main" val="868026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numbered treaties</a:t>
            </a:r>
            <a:endParaRPr lang="en-US" dirty="0"/>
          </a:p>
        </p:txBody>
      </p:sp>
      <p:sp>
        <p:nvSpPr>
          <p:cNvPr id="3" name="Content Placeholder 2"/>
          <p:cNvSpPr>
            <a:spLocks noGrp="1"/>
          </p:cNvSpPr>
          <p:nvPr>
            <p:ph idx="1"/>
          </p:nvPr>
        </p:nvSpPr>
        <p:spPr>
          <a:xfrm>
            <a:off x="1451579" y="1802508"/>
            <a:ext cx="9291215" cy="3450613"/>
          </a:xfrm>
        </p:spPr>
        <p:txBody>
          <a:bodyPr>
            <a:noAutofit/>
          </a:bodyPr>
          <a:lstStyle/>
          <a:p>
            <a:r>
              <a:rPr lang="en-US" dirty="0" smtClean="0"/>
              <a:t>11 treaties were signed between the First Nations and the Canadian government between 1871 and 1921.</a:t>
            </a:r>
          </a:p>
          <a:p>
            <a:r>
              <a:rPr lang="en-US" dirty="0" smtClean="0"/>
              <a:t>Treaties 1-7 focused on assimilating indigenous peoples.</a:t>
            </a:r>
          </a:p>
          <a:p>
            <a:r>
              <a:rPr lang="en-US" dirty="0" smtClean="0"/>
              <a:t>Some of the primary provisions of the treaties:</a:t>
            </a:r>
          </a:p>
          <a:p>
            <a:pPr lvl="1"/>
            <a:r>
              <a:rPr lang="en-US" sz="2000" dirty="0" smtClean="0"/>
              <a:t>Continued access to hunting lands</a:t>
            </a:r>
          </a:p>
          <a:p>
            <a:pPr lvl="1"/>
            <a:r>
              <a:rPr lang="en-US" sz="2000" dirty="0" smtClean="0"/>
              <a:t>Annuity payments</a:t>
            </a:r>
          </a:p>
          <a:p>
            <a:pPr lvl="1"/>
            <a:r>
              <a:rPr lang="en-US" sz="2000" dirty="0" smtClean="0"/>
              <a:t>Reserves</a:t>
            </a:r>
          </a:p>
          <a:p>
            <a:pPr lvl="1"/>
            <a:r>
              <a:rPr lang="en-US" sz="2000" dirty="0" smtClean="0"/>
              <a:t>Farm equipment</a:t>
            </a:r>
          </a:p>
          <a:p>
            <a:pPr lvl="1"/>
            <a:r>
              <a:rPr lang="en-US" sz="2000" dirty="0" smtClean="0"/>
              <a:t>Education</a:t>
            </a:r>
          </a:p>
          <a:p>
            <a:pPr lvl="1"/>
            <a:r>
              <a:rPr lang="en-US" sz="2000" dirty="0" smtClean="0"/>
              <a:t>Medicine (treaty 6)</a:t>
            </a:r>
            <a:endParaRPr lang="en-US" sz="2000" dirty="0"/>
          </a:p>
        </p:txBody>
      </p:sp>
    </p:spTree>
    <p:extLst>
      <p:ext uri="{BB962C8B-B14F-4D97-AF65-F5344CB8AC3E}">
        <p14:creationId xmlns:p14="http://schemas.microsoft.com/office/powerpoint/2010/main" val="1174821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359424" y="628650"/>
            <a:ext cx="9475524" cy="4818063"/>
          </a:xfrm>
          <a:prstGeom prst="rect">
            <a:avLst/>
          </a:prstGeom>
        </p:spPr>
      </p:pic>
    </p:spTree>
    <p:extLst>
      <p:ext uri="{BB962C8B-B14F-4D97-AF65-F5344CB8AC3E}">
        <p14:creationId xmlns:p14="http://schemas.microsoft.com/office/powerpoint/2010/main" val="3416510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surrender</a:t>
            </a:r>
            <a:endParaRPr lang="en-US" dirty="0"/>
          </a:p>
        </p:txBody>
      </p:sp>
      <p:pic>
        <p:nvPicPr>
          <p:cNvPr id="4" name="Content Placeholder 3"/>
          <p:cNvPicPr>
            <a:picLocks noGrp="1" noChangeAspect="1"/>
          </p:cNvPicPr>
          <p:nvPr>
            <p:ph idx="1"/>
          </p:nvPr>
        </p:nvPicPr>
        <p:blipFill>
          <a:blip r:embed="rId2"/>
          <a:stretch>
            <a:fillRect/>
          </a:stretch>
        </p:blipFill>
        <p:spPr>
          <a:xfrm>
            <a:off x="1451579" y="1853754"/>
            <a:ext cx="2308976" cy="3449638"/>
          </a:xfrm>
          <a:prstGeom prst="rect">
            <a:avLst/>
          </a:prstGeom>
        </p:spPr>
      </p:pic>
      <p:sp>
        <p:nvSpPr>
          <p:cNvPr id="5" name="TextBox 4"/>
          <p:cNvSpPr txBox="1"/>
          <p:nvPr/>
        </p:nvSpPr>
        <p:spPr>
          <a:xfrm>
            <a:off x="4267200" y="2228850"/>
            <a:ext cx="6134100" cy="2308324"/>
          </a:xfrm>
          <a:prstGeom prst="rect">
            <a:avLst/>
          </a:prstGeom>
          <a:noFill/>
        </p:spPr>
        <p:txBody>
          <a:bodyPr wrap="square" rtlCol="0">
            <a:spAutoFit/>
          </a:bodyPr>
          <a:lstStyle/>
          <a:p>
            <a:r>
              <a:rPr lang="en-US" sz="2400" dirty="0" smtClean="0"/>
              <a:t>Argues that First Nations land in the treaties was not in fact surrendered to a government, but rather the First Nations people believed they were entering into a relationship with the Canadian government.</a:t>
            </a:r>
            <a:endParaRPr lang="en-US" sz="2400" dirty="0"/>
          </a:p>
        </p:txBody>
      </p:sp>
    </p:spTree>
    <p:extLst>
      <p:ext uri="{BB962C8B-B14F-4D97-AF65-F5344CB8AC3E}">
        <p14:creationId xmlns:p14="http://schemas.microsoft.com/office/powerpoint/2010/main" val="2006366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surrender</a:t>
            </a:r>
            <a:endParaRPr lang="en-US" dirty="0"/>
          </a:p>
        </p:txBody>
      </p:sp>
      <p:sp>
        <p:nvSpPr>
          <p:cNvPr id="3" name="Content Placeholder 2"/>
          <p:cNvSpPr>
            <a:spLocks noGrp="1"/>
          </p:cNvSpPr>
          <p:nvPr>
            <p:ph idx="1"/>
          </p:nvPr>
        </p:nvSpPr>
        <p:spPr>
          <a:xfrm>
            <a:off x="1451578" y="1853754"/>
            <a:ext cx="9291215" cy="3450613"/>
          </a:xfrm>
        </p:spPr>
        <p:txBody>
          <a:bodyPr>
            <a:noAutofit/>
          </a:bodyPr>
          <a:lstStyle/>
          <a:p>
            <a:r>
              <a:rPr lang="en-US" dirty="0" smtClean="0"/>
              <a:t>Primary arguments:</a:t>
            </a:r>
          </a:p>
          <a:p>
            <a:pPr lvl="1"/>
            <a:r>
              <a:rPr lang="en-US" sz="2000" dirty="0" smtClean="0"/>
              <a:t>FN were not naïve or ignorant.  They wanted the treaties and used past negotiations to inform future negotiations.</a:t>
            </a:r>
          </a:p>
          <a:p>
            <a:pPr lvl="1"/>
            <a:r>
              <a:rPr lang="en-US" sz="2000" dirty="0" smtClean="0"/>
              <a:t>Negotiations were done orally and then documents were signed</a:t>
            </a:r>
          </a:p>
          <a:p>
            <a:pPr lvl="1"/>
            <a:r>
              <a:rPr lang="en-US" sz="2000" dirty="0" smtClean="0"/>
              <a:t>Treaty commissioners intentionally limited FN ability to physically touch document</a:t>
            </a:r>
          </a:p>
          <a:p>
            <a:pPr lvl="2"/>
            <a:r>
              <a:rPr lang="en-US" sz="2000" dirty="0" smtClean="0"/>
              <a:t>Signed by touching the pen of clerk</a:t>
            </a:r>
          </a:p>
          <a:p>
            <a:pPr lvl="1"/>
            <a:r>
              <a:rPr lang="en-US" sz="2000" dirty="0" smtClean="0"/>
              <a:t>FN trusted that what was discussed orally was identical to the written document</a:t>
            </a:r>
            <a:endParaRPr lang="en-US" sz="2000" dirty="0"/>
          </a:p>
        </p:txBody>
      </p:sp>
    </p:spTree>
    <p:extLst>
      <p:ext uri="{BB962C8B-B14F-4D97-AF65-F5344CB8AC3E}">
        <p14:creationId xmlns:p14="http://schemas.microsoft.com/office/powerpoint/2010/main" val="2509539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8" y="490247"/>
            <a:ext cx="9291215" cy="1049235"/>
          </a:xfrm>
        </p:spPr>
        <p:txBody>
          <a:bodyPr/>
          <a:lstStyle/>
          <a:p>
            <a:r>
              <a:rPr lang="en-US" dirty="0" smtClean="0"/>
              <a:t>No surrender: Questions</a:t>
            </a:r>
            <a:endParaRPr lang="en-US" dirty="0"/>
          </a:p>
        </p:txBody>
      </p:sp>
      <p:sp>
        <p:nvSpPr>
          <p:cNvPr id="3" name="Content Placeholder 2"/>
          <p:cNvSpPr>
            <a:spLocks noGrp="1"/>
          </p:cNvSpPr>
          <p:nvPr>
            <p:ph idx="1"/>
          </p:nvPr>
        </p:nvSpPr>
        <p:spPr>
          <a:xfrm>
            <a:off x="1451578" y="1368032"/>
            <a:ext cx="9291215" cy="3450613"/>
          </a:xfrm>
        </p:spPr>
        <p:txBody>
          <a:bodyPr>
            <a:noAutofit/>
          </a:bodyPr>
          <a:lstStyle/>
          <a:p>
            <a:r>
              <a:rPr lang="en-US" sz="2400" dirty="0" smtClean="0"/>
              <a:t>If the government purposely kept the FN from the treaty document so that they were ignorant of the specific details, does this constitute fraud on the part of the Canadian government?</a:t>
            </a:r>
          </a:p>
          <a:p>
            <a:r>
              <a:rPr lang="en-US" sz="2400" dirty="0" smtClean="0"/>
              <a:t>Is it a contradiction to say that Indigenous negotiator knew what they were doing, but then claim they were deceived when it came to a land surrender?</a:t>
            </a:r>
          </a:p>
          <a:p>
            <a:r>
              <a:rPr lang="en-US" sz="2400" dirty="0" smtClean="0"/>
              <a:t>What about the advisors and interpreters that were with the FNs;  doesn’t this mean that they would have had to have been in on the ploy, or also would have had to have been deceived?</a:t>
            </a:r>
            <a:endParaRPr lang="en-US" sz="2400" dirty="0"/>
          </a:p>
        </p:txBody>
      </p:sp>
    </p:spTree>
    <p:extLst>
      <p:ext uri="{BB962C8B-B14F-4D97-AF65-F5344CB8AC3E}">
        <p14:creationId xmlns:p14="http://schemas.microsoft.com/office/powerpoint/2010/main" val="345511415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TM10001114[[fn=Gallery]]</Template>
  <TotalTime>34</TotalTime>
  <Words>583</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Rockwell</vt:lpstr>
      <vt:lpstr>Gallery</vt:lpstr>
      <vt:lpstr>The Numbered Treaties</vt:lpstr>
      <vt:lpstr>Looking back</vt:lpstr>
      <vt:lpstr>Opening up the west</vt:lpstr>
      <vt:lpstr>First nations and treaties</vt:lpstr>
      <vt:lpstr>The numbered treaties</vt:lpstr>
      <vt:lpstr>PowerPoint Presentation</vt:lpstr>
      <vt:lpstr>No surrender</vt:lpstr>
      <vt:lpstr>No surrender</vt:lpstr>
      <vt:lpstr>No surrender: Questions</vt:lpstr>
      <vt:lpstr>Your turn:</vt:lpstr>
      <vt:lpstr>Heritage minute: naskumituwin</vt:lpstr>
    </vt:vector>
  </TitlesOfParts>
  <Company>PSSD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Numbered Treaties</dc:title>
  <dc:creator>Murray Neudorf</dc:creator>
  <cp:lastModifiedBy>Murray Neudorf</cp:lastModifiedBy>
  <cp:revision>5</cp:revision>
  <dcterms:created xsi:type="dcterms:W3CDTF">2019-11-27T21:54:12Z</dcterms:created>
  <dcterms:modified xsi:type="dcterms:W3CDTF">2019-11-27T22:28:17Z</dcterms:modified>
</cp:coreProperties>
</file>