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sldIdLst>
    <p:sldId id="293" r:id="rId5"/>
    <p:sldId id="296" r:id="rId6"/>
    <p:sldId id="297" r:id="rId7"/>
    <p:sldId id="298" r:id="rId8"/>
    <p:sldId id="300" r:id="rId9"/>
    <p:sldId id="299" r:id="rId10"/>
    <p:sldId id="301" r:id="rId11"/>
    <p:sldId id="302" r:id="rId12"/>
    <p:sldId id="303" r:id="rId13"/>
    <p:sldId id="304" r:id="rId14"/>
    <p:sldId id="30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9" autoAdjust="0"/>
    <p:restoredTop sz="94619" autoAdjust="0"/>
  </p:normalViewPr>
  <p:slideViewPr>
    <p:cSldViewPr snapToGrid="0">
      <p:cViewPr varScale="1">
        <p:scale>
          <a:sx n="47" d="100"/>
          <a:sy n="47" d="100"/>
        </p:scale>
        <p:origin x="54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10/8/2020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4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0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9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0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6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8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8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6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6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30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1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Anabaptists Gone Wrong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212CC75-3306-43C4-AA2A-4BCA1901B8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81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A628A-8A92-42F9-B063-1218AB09A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CCEF5D9-44AE-44EE-832E-83E7329786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4215" y="605025"/>
            <a:ext cx="6403570" cy="5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56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DB068-9247-4A34-BC5F-194F93706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Radicalism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700A9-7E13-4E6F-923D-A63E01AC8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Do people fall victim to radical ideas today?</a:t>
            </a:r>
          </a:p>
          <a:p>
            <a:pPr lvl="1"/>
            <a:r>
              <a:rPr lang="en-US" sz="2000" dirty="0"/>
              <a:t>Jim Jones</a:t>
            </a:r>
          </a:p>
          <a:p>
            <a:pPr lvl="1"/>
            <a:r>
              <a:rPr lang="en-US" sz="2000" dirty="0"/>
              <a:t>KKK</a:t>
            </a:r>
          </a:p>
          <a:p>
            <a:pPr lvl="1"/>
            <a:r>
              <a:rPr lang="en-US" sz="2000" dirty="0"/>
              <a:t>ANTIFA</a:t>
            </a:r>
          </a:p>
          <a:p>
            <a:endParaRPr lang="en-US" sz="2000" dirty="0"/>
          </a:p>
          <a:p>
            <a:r>
              <a:rPr lang="en-US" sz="2000" dirty="0"/>
              <a:t>How can we ensure that we don’t fall victim to radical ideas?</a:t>
            </a:r>
          </a:p>
        </p:txBody>
      </p:sp>
    </p:spTree>
    <p:extLst>
      <p:ext uri="{BB962C8B-B14F-4D97-AF65-F5344CB8AC3E}">
        <p14:creationId xmlns:p14="http://schemas.microsoft.com/office/powerpoint/2010/main" val="2557850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Map&#10;&#10;Description automatically generated">
            <a:extLst>
              <a:ext uri="{FF2B5EF4-FFF2-40B4-BE49-F238E27FC236}">
                <a16:creationId xmlns:a16="http://schemas.microsoft.com/office/drawing/2014/main" id="{DB4F1242-6224-4D13-B7FC-F6ACBE3A38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86" r="9091" b="6005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17" name="Rectangle 12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CDA1E5-FF5C-4D6A-9366-7EA0E343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</p:spPr>
        <p:txBody>
          <a:bodyPr>
            <a:normAutofit/>
          </a:bodyPr>
          <a:lstStyle/>
          <a:p>
            <a:r>
              <a:rPr lang="en-US" sz="4400" dirty="0"/>
              <a:t>Refuge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E25365B-D149-4FB3-BDF2-383C22008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43" y="2538920"/>
            <a:ext cx="4602152" cy="3480066"/>
          </a:xfrm>
        </p:spPr>
        <p:txBody>
          <a:bodyPr>
            <a:normAutofit/>
          </a:bodyPr>
          <a:lstStyle/>
          <a:p>
            <a:r>
              <a:rPr lang="en-US" sz="2000" dirty="0"/>
              <a:t>The city of Munster, in Germany, became a place of refuge for the anabaptists as they faced intense persecution throughout Europe.</a:t>
            </a:r>
          </a:p>
        </p:txBody>
      </p:sp>
    </p:spTree>
    <p:extLst>
      <p:ext uri="{BB962C8B-B14F-4D97-AF65-F5344CB8AC3E}">
        <p14:creationId xmlns:p14="http://schemas.microsoft.com/office/powerpoint/2010/main" val="4188326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38D7A71E-D9EF-46A1-8348-C5C9115022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09" r="23796" b="2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87EE03-9CA2-4403-BD29-9610BB718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n-US" dirty="0"/>
              <a:t>Jan van Leiden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23002E9-8531-4C8F-9DBA-4C120C69F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r>
              <a:rPr lang="en-US" sz="2000" dirty="0"/>
              <a:t>Came to Munster in 1533.</a:t>
            </a:r>
          </a:p>
          <a:p>
            <a:r>
              <a:rPr lang="en-US" sz="2000" dirty="0"/>
              <a:t>He believed he could run the city better than the elected officials – many of them Catholic.</a:t>
            </a:r>
          </a:p>
        </p:txBody>
      </p:sp>
    </p:spTree>
    <p:extLst>
      <p:ext uri="{BB962C8B-B14F-4D97-AF65-F5344CB8AC3E}">
        <p14:creationId xmlns:p14="http://schemas.microsoft.com/office/powerpoint/2010/main" val="3033054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99E08-22B0-4262-A286-623186C67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Jan Takes 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080B1-B89B-498B-BAB3-3656C73E6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55748"/>
            <a:ext cx="10058400" cy="2164080"/>
          </a:xfrm>
        </p:spPr>
        <p:txBody>
          <a:bodyPr>
            <a:normAutofit/>
          </a:bodyPr>
          <a:lstStyle/>
          <a:p>
            <a:r>
              <a:rPr lang="en-US" sz="2000" dirty="0"/>
              <a:t>Jan an his followers took over the city and forced out the bishop by knifepoint.</a:t>
            </a:r>
          </a:p>
          <a:p>
            <a:r>
              <a:rPr lang="en-US" sz="2000" dirty="0"/>
              <a:t>They believed that the end of the world was going to come, and that Jesus was going to descend at Munster.</a:t>
            </a:r>
          </a:p>
          <a:p>
            <a:r>
              <a:rPr lang="en-US" sz="2000" dirty="0"/>
              <a:t>They were going to establish a city based on Jan’s interpretation of the anabaptist teachings.</a:t>
            </a:r>
          </a:p>
        </p:txBody>
      </p:sp>
    </p:spTree>
    <p:extLst>
      <p:ext uri="{BB962C8B-B14F-4D97-AF65-F5344CB8AC3E}">
        <p14:creationId xmlns:p14="http://schemas.microsoft.com/office/powerpoint/2010/main" val="367290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BE369E-3E10-421D-9272-DD32C6F95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en-US" dirty="0" err="1"/>
              <a:t>Seige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17015B-F8A5-4895-8A26-93BA138DD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r>
              <a:rPr lang="en-US" sz="2000" dirty="0"/>
              <a:t>The bishop brought in troops and surrounded the city in an attempt to starve them out.</a:t>
            </a:r>
          </a:p>
          <a:p>
            <a:r>
              <a:rPr lang="en-US" sz="2000" dirty="0"/>
              <a:t>Anyone that attempted to break through the blockade was mutilated and put on display.</a:t>
            </a:r>
          </a:p>
          <a:p>
            <a:r>
              <a:rPr lang="en-US" sz="2000" dirty="0"/>
              <a:t>One of Jan’s followers believed he saw a vision that he and 10 others were to break through the blockade and defeat the army themselves.</a:t>
            </a:r>
          </a:p>
          <a:p>
            <a:pPr lvl="1"/>
            <a:r>
              <a:rPr lang="en-US" sz="2000" dirty="0"/>
              <a:t>They all lost their heads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5BF38C-99D5-4836-8332-A7E7D7A8B1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11" r="34093" b="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00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A43F49-1F18-45A9-B52F-D0A9E524B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en-US" dirty="0"/>
              <a:t>Jan’s Teachings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74692A-661F-43D5-B82F-037AD8E2C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032000"/>
            <a:ext cx="6281928" cy="4003040"/>
          </a:xfrm>
        </p:spPr>
        <p:txBody>
          <a:bodyPr>
            <a:normAutofit/>
          </a:bodyPr>
          <a:lstStyle/>
          <a:p>
            <a:r>
              <a:rPr lang="en-US" sz="2000" dirty="0"/>
              <a:t>As they were surrounded, Jan and the other city leaders became more radical in their teachings.</a:t>
            </a:r>
          </a:p>
          <a:p>
            <a:r>
              <a:rPr lang="en-US" sz="2000" dirty="0"/>
              <a:t>Any woman of marrying had to be wed immediately.</a:t>
            </a:r>
          </a:p>
          <a:p>
            <a:r>
              <a:rPr lang="en-US" sz="2000" dirty="0"/>
              <a:t>Jan often told them who to marry</a:t>
            </a:r>
          </a:p>
          <a:p>
            <a:r>
              <a:rPr lang="en-US" sz="2000" dirty="0"/>
              <a:t>Polygyny became common (Jan got married over 15 times)</a:t>
            </a:r>
          </a:p>
          <a:p>
            <a:r>
              <a:rPr lang="en-US" sz="2000" dirty="0"/>
              <a:t>Summary execution became law.  Jan had his 16</a:t>
            </a:r>
            <a:r>
              <a:rPr lang="en-US" sz="2000" baseline="30000" dirty="0"/>
              <a:t>th</a:t>
            </a:r>
            <a:r>
              <a:rPr lang="en-US" sz="2000" dirty="0"/>
              <a:t> wife beheaded for calling him out on his extravagant lifestyle.</a:t>
            </a:r>
          </a:p>
        </p:txBody>
      </p:sp>
      <p:pic>
        <p:nvPicPr>
          <p:cNvPr id="4" name="Content Placeholder 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EC9EF86-A644-438A-A01D-00DB2BB5E2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73" r="18723" b="-1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88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Content Placeholder 3" descr="A painting of a person&#10;&#10;Description automatically generated">
            <a:extLst>
              <a:ext uri="{FF2B5EF4-FFF2-40B4-BE49-F238E27FC236}">
                <a16:creationId xmlns:a16="http://schemas.microsoft.com/office/drawing/2014/main" id="{B4DE28A1-3818-4736-90C6-325707045B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7" r="-2" b="10792"/>
          <a:stretch/>
        </p:blipFill>
        <p:spPr>
          <a:xfrm>
            <a:off x="424928" y="419292"/>
            <a:ext cx="5522976" cy="60533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108AB-130B-4059-AF39-D82C92DCE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en-US" dirty="0"/>
              <a:t>Beheading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B1D337-702A-4F1B-8EE3-7D45D4E51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57805"/>
          </a:xfrm>
        </p:spPr>
        <p:txBody>
          <a:bodyPr>
            <a:normAutofit/>
          </a:bodyPr>
          <a:lstStyle/>
          <a:p>
            <a:r>
              <a:rPr lang="en-US" sz="2000" dirty="0"/>
              <a:t>You could be executed for:</a:t>
            </a:r>
          </a:p>
          <a:p>
            <a:pPr lvl="1"/>
            <a:r>
              <a:rPr lang="en-US" sz="2000" dirty="0"/>
              <a:t>Refusing to marry</a:t>
            </a:r>
          </a:p>
          <a:p>
            <a:pPr lvl="1"/>
            <a:r>
              <a:rPr lang="en-US" sz="2000" dirty="0"/>
              <a:t>Showing disrespect to the city leaders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01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C42987-80EF-44AD-AFC6-79EB6C399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en-US" dirty="0"/>
              <a:t>The End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082913C-D774-4130-9530-74723775E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r>
              <a:rPr lang="en-US" sz="2000" dirty="0"/>
              <a:t>After intense fighting and a truly remarkable defense, the city was taken back by the bishop and his men.</a:t>
            </a:r>
          </a:p>
          <a:p>
            <a:r>
              <a:rPr lang="en-US" sz="2000" dirty="0"/>
              <a:t>Jan and his two highest ranking officials were sentenced to death.</a:t>
            </a:r>
          </a:p>
          <a:p>
            <a:pPr lvl="1"/>
            <a:r>
              <a:rPr lang="en-US" sz="2000" dirty="0"/>
              <a:t>They were sentenced to half and hour of torture, hot tongs, and then were killed with a dagger.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EC4B43-729F-45D7-8492-45187EDDFB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1" r="20563" b="-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61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B1E33B-0ABE-4C4E-8CCF-9985D0A0C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94" b="28793"/>
          <a:stretch/>
        </p:blipFill>
        <p:spPr>
          <a:xfrm>
            <a:off x="20" y="10"/>
            <a:ext cx="7755447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883055-A9B4-4582-A9C4-296DDAA4C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732" y="642594"/>
            <a:ext cx="3341271" cy="1371600"/>
          </a:xfrm>
        </p:spPr>
        <p:txBody>
          <a:bodyPr>
            <a:normAutofit/>
          </a:bodyPr>
          <a:lstStyle/>
          <a:p>
            <a:r>
              <a:rPr lang="en-US" dirty="0"/>
              <a:t>Today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55F4FC0-C4DA-4792-8714-B4798D281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5732" y="2103120"/>
            <a:ext cx="3341271" cy="3931920"/>
          </a:xfrm>
        </p:spPr>
        <p:txBody>
          <a:bodyPr>
            <a:normAutofit/>
          </a:bodyPr>
          <a:lstStyle/>
          <a:p>
            <a:r>
              <a:rPr lang="en-US" sz="2000" dirty="0"/>
              <a:t>Jan and his followers’ bodies were suspended in large metal cages for all to see.</a:t>
            </a:r>
          </a:p>
          <a:p>
            <a:r>
              <a:rPr lang="en-US" sz="2000" dirty="0"/>
              <a:t>They were eventually moved to hang from St. Lambert’s church.</a:t>
            </a:r>
          </a:p>
        </p:txBody>
      </p:sp>
    </p:spTree>
    <p:extLst>
      <p:ext uri="{BB962C8B-B14F-4D97-AF65-F5344CB8AC3E}">
        <p14:creationId xmlns:p14="http://schemas.microsoft.com/office/powerpoint/2010/main" val="8272021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Override1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cae06830-ef14-4335-b761-cc86db959ab9" xsi:nil="true"/>
    <Invited_Teachers xmlns="cae06830-ef14-4335-b761-cc86db959ab9" xsi:nil="true"/>
    <Invited_Students xmlns="cae06830-ef14-4335-b761-cc86db959ab9" xsi:nil="true"/>
    <IsNotebookLocked xmlns="cae06830-ef14-4335-b761-cc86db959ab9" xsi:nil="true"/>
    <FolderType xmlns="cae06830-ef14-4335-b761-cc86db959ab9" xsi:nil="true"/>
    <Has_Teacher_Only_SectionGroup xmlns="cae06830-ef14-4335-b761-cc86db959ab9" xsi:nil="true"/>
    <Is_Collaboration_Space_Locked xmlns="cae06830-ef14-4335-b761-cc86db959ab9" xsi:nil="true"/>
    <Teachers xmlns="cae06830-ef14-4335-b761-cc86db959ab9">
      <UserInfo>
        <DisplayName/>
        <AccountId xsi:nil="true"/>
        <AccountType/>
      </UserInfo>
    </Teachers>
    <Self_Registration_Enabled xmlns="cae06830-ef14-4335-b761-cc86db959ab9" xsi:nil="true"/>
    <CultureName xmlns="cae06830-ef14-4335-b761-cc86db959ab9" xsi:nil="true"/>
    <TeamsChannelId xmlns="cae06830-ef14-4335-b761-cc86db959ab9" xsi:nil="true"/>
    <NotebookType xmlns="cae06830-ef14-4335-b761-cc86db959ab9" xsi:nil="true"/>
    <Student_Groups xmlns="cae06830-ef14-4335-b761-cc86db959ab9">
      <UserInfo>
        <DisplayName/>
        <AccountId xsi:nil="true"/>
        <AccountType/>
      </UserInfo>
    </Student_Groups>
    <Templates xmlns="cae06830-ef14-4335-b761-cc86db959ab9" xsi:nil="true"/>
    <DefaultSectionNames xmlns="cae06830-ef14-4335-b761-cc86db959ab9" xsi:nil="true"/>
    <AppVersion xmlns="cae06830-ef14-4335-b761-cc86db959ab9" xsi:nil="true"/>
    <LMS_Mappings xmlns="cae06830-ef14-4335-b761-cc86db959ab9" xsi:nil="true"/>
    <Owner xmlns="cae06830-ef14-4335-b761-cc86db959ab9">
      <UserInfo>
        <DisplayName/>
        <AccountId xsi:nil="true"/>
        <AccountType/>
      </UserInfo>
    </Owner>
    <Students xmlns="cae06830-ef14-4335-b761-cc86db959ab9">
      <UserInfo>
        <DisplayName/>
        <AccountId xsi:nil="true"/>
        <AccountType/>
      </UserInfo>
    </Students>
    <Distribution_Groups xmlns="cae06830-ef14-4335-b761-cc86db959ab9" xsi:nil="true"/>
    <Math_Settings xmlns="cae06830-ef14-4335-b761-cc86db959ab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F8C84AACCBD478175A8FD165CA268" ma:contentTypeVersion="32" ma:contentTypeDescription="Create a new document." ma:contentTypeScope="" ma:versionID="bad6502a53e3dbe2fe0c1e62577853db">
  <xsd:schema xmlns:xsd="http://www.w3.org/2001/XMLSchema" xmlns:xs="http://www.w3.org/2001/XMLSchema" xmlns:p="http://schemas.microsoft.com/office/2006/metadata/properties" xmlns:ns3="cae06830-ef14-4335-b761-cc86db959ab9" xmlns:ns4="17f35756-ed7a-4658-90b9-f624b48f2832" targetNamespace="http://schemas.microsoft.com/office/2006/metadata/properties" ma:root="true" ma:fieldsID="477eaa963f363713ed9fbccd7576464d" ns3:_="" ns4:_="">
    <xsd:import namespace="cae06830-ef14-4335-b761-cc86db959ab9"/>
    <xsd:import namespace="17f35756-ed7a-4658-90b9-f624b48f283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06830-ef14-4335-b761-cc86db959a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msChannelId" ma:index="14" nillable="true" ma:displayName="Teams Channel Id" ma:internalName="TeamsChannelId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6" nillable="true" ma:displayName="Math Settings" ma:internalName="Math_Settings">
      <xsd:simpleType>
        <xsd:restriction base="dms:Text"/>
      </xsd:simple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8" nillable="true" ma:displayName="Is Collaboration Space Locked" ma:internalName="Is_Collaboration_Space_Locked">
      <xsd:simpleType>
        <xsd:restriction base="dms:Boolean"/>
      </xsd:simpleType>
    </xsd:element>
    <xsd:element name="IsNotebookLocked" ma:index="29" nillable="true" ma:displayName="Is Notebook Locked" ma:internalName="IsNotebookLocked">
      <xsd:simpleType>
        <xsd:restriction base="dms:Boolean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5" nillable="true" ma:displayName="Tags" ma:internalName="MediaServiceAutoTags" ma:readOnly="true">
      <xsd:simpleType>
        <xsd:restriction base="dms:Text"/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3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f35756-ed7a-4658-90b9-f624b48f2832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75FBC4-9D33-46BE-911D-419763BA9AF9}">
  <ds:schemaRefs>
    <ds:schemaRef ds:uri="cae06830-ef14-4335-b761-cc86db959ab9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17f35756-ed7a-4658-90b9-f624b48f2832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94F055B-D391-44D3-A87A-BCD07BD5A3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0B55D7-12B1-476E-8333-CA50D6CBBB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e06830-ef14-4335-b761-cc86db959ab9"/>
    <ds:schemaRef ds:uri="17f35756-ed7a-4658-90b9-f624b48f28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Avenir Next LT Pro</vt:lpstr>
      <vt:lpstr>Avenir Next LT Pro Light</vt:lpstr>
      <vt:lpstr>Garamond</vt:lpstr>
      <vt:lpstr>SavonVTI</vt:lpstr>
      <vt:lpstr>Anabaptists Gone Wrong</vt:lpstr>
      <vt:lpstr>Refuge</vt:lpstr>
      <vt:lpstr>Jan van Leiden</vt:lpstr>
      <vt:lpstr>Jan Takes Over</vt:lpstr>
      <vt:lpstr>Seige</vt:lpstr>
      <vt:lpstr>Jan’s Teachings</vt:lpstr>
      <vt:lpstr>Beheading</vt:lpstr>
      <vt:lpstr>The End</vt:lpstr>
      <vt:lpstr>Today</vt:lpstr>
      <vt:lpstr>PowerPoint Presentation</vt:lpstr>
      <vt:lpstr>Radicalism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2020-10-08T22:01:48Z</dcterms:created>
  <dcterms:modified xsi:type="dcterms:W3CDTF">2020-10-08T22:06:13Z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0x01010019AF8C84AACCBD478175A8FD165CA268</vt:lpwstr>
  </property>
</Properties>
</file>