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4" r:id="rId6"/>
    <p:sldId id="259" r:id="rId7"/>
    <p:sldId id="260" r:id="rId8"/>
    <p:sldId id="263"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41A99-BCB3-47B3-BE84-9FF89A54A526}" v="3" dt="2020-12-17T14:02:37.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Klondike Gold Rush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86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a:t>
            </a:r>
          </a:p>
        </p:txBody>
      </p:sp>
      <p:sp>
        <p:nvSpPr>
          <p:cNvPr id="3" name="Content Placeholder 2"/>
          <p:cNvSpPr>
            <a:spLocks noGrp="1"/>
          </p:cNvSpPr>
          <p:nvPr>
            <p:ph idx="1"/>
          </p:nvPr>
        </p:nvSpPr>
        <p:spPr>
          <a:xfrm>
            <a:off x="1120000" y="1825625"/>
            <a:ext cx="4412120" cy="4351338"/>
          </a:xfrm>
        </p:spPr>
        <p:txBody>
          <a:bodyPr/>
          <a:lstStyle/>
          <a:p>
            <a:r>
              <a:rPr lang="en-US" dirty="0"/>
              <a:t>Gold was discovered in the Yukon territory in August of 1896.</a:t>
            </a:r>
          </a:p>
          <a:p>
            <a:r>
              <a:rPr lang="en-US" dirty="0"/>
              <a:t>The men returned to Seattle and news spread.</a:t>
            </a:r>
          </a:p>
          <a:p>
            <a:r>
              <a:rPr lang="en-US" dirty="0"/>
              <a:t>The city of Dawson City was founded and grew to nearly 30,000 people.</a:t>
            </a:r>
          </a:p>
        </p:txBody>
      </p:sp>
      <p:pic>
        <p:nvPicPr>
          <p:cNvPr id="4" name="Picture 3"/>
          <p:cNvPicPr>
            <a:picLocks noChangeAspect="1"/>
          </p:cNvPicPr>
          <p:nvPr/>
        </p:nvPicPr>
        <p:blipFill>
          <a:blip r:embed="rId2"/>
          <a:stretch>
            <a:fillRect/>
          </a:stretch>
        </p:blipFill>
        <p:spPr>
          <a:xfrm>
            <a:off x="5760318" y="365125"/>
            <a:ext cx="6139100" cy="6111875"/>
          </a:xfrm>
          <a:prstGeom prst="rect">
            <a:avLst/>
          </a:prstGeom>
        </p:spPr>
      </p:pic>
    </p:spTree>
    <p:extLst>
      <p:ext uri="{BB962C8B-B14F-4D97-AF65-F5344CB8AC3E}">
        <p14:creationId xmlns:p14="http://schemas.microsoft.com/office/powerpoint/2010/main" val="222446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Stampeders</a:t>
            </a:r>
          </a:p>
        </p:txBody>
      </p:sp>
      <p:sp>
        <p:nvSpPr>
          <p:cNvPr id="9"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D2FE13-F745-4F66-8E58-37E79DBF8557}"/>
              </a:ext>
            </a:extLst>
          </p:cNvPr>
          <p:cNvPicPr>
            <a:picLocks noChangeAspect="1"/>
          </p:cNvPicPr>
          <p:nvPr/>
        </p:nvPicPr>
        <p:blipFill rotWithShape="1">
          <a:blip r:embed="rId3"/>
          <a:srcRect l="7242" r="15599"/>
          <a:stretch/>
        </p:blipFill>
        <p:spPr>
          <a:xfrm>
            <a:off x="1131172" y="2268111"/>
            <a:ext cx="4187222" cy="3256059"/>
          </a:xfrm>
          <a:prstGeom prst="rect">
            <a:avLst/>
          </a:prstGeom>
        </p:spPr>
      </p:pic>
      <p:sp>
        <p:nvSpPr>
          <p:cNvPr id="3" name="Content Placeholder 2"/>
          <p:cNvSpPr>
            <a:spLocks noGrp="1"/>
          </p:cNvSpPr>
          <p:nvPr>
            <p:ph idx="1"/>
          </p:nvPr>
        </p:nvSpPr>
        <p:spPr>
          <a:xfrm>
            <a:off x="6096000" y="1948069"/>
            <a:ext cx="5257799" cy="4228893"/>
          </a:xfrm>
        </p:spPr>
        <p:txBody>
          <a:bodyPr>
            <a:normAutofit/>
          </a:bodyPr>
          <a:lstStyle/>
          <a:p>
            <a:r>
              <a:rPr lang="en-US" sz="2600"/>
              <a:t>The men (stampeders) were required to bring 1 ton of supplies through the pass so that they could survive the winter.</a:t>
            </a:r>
          </a:p>
          <a:p>
            <a:r>
              <a:rPr lang="en-US" sz="2600"/>
              <a:t>By the time all of their supplies were at their camp, the men would have had to have trekked some 4,000 km.</a:t>
            </a:r>
          </a:p>
          <a:p>
            <a:endParaRPr lang="en-US" sz="2600"/>
          </a:p>
          <a:p>
            <a:r>
              <a:rPr lang="en-US" sz="2600" err="1"/>
              <a:t>Chilkoot</a:t>
            </a:r>
            <a:r>
              <a:rPr lang="en-US" sz="2600"/>
              <a:t> Pass</a:t>
            </a:r>
          </a:p>
        </p:txBody>
      </p:sp>
    </p:spTree>
    <p:extLst>
      <p:ext uri="{BB962C8B-B14F-4D97-AF65-F5344CB8AC3E}">
        <p14:creationId xmlns:p14="http://schemas.microsoft.com/office/powerpoint/2010/main" val="308429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935480" y="171186"/>
            <a:ext cx="8321040" cy="6542648"/>
          </a:xfrm>
          <a:prstGeom prst="rect">
            <a:avLst/>
          </a:prstGeom>
        </p:spPr>
      </p:pic>
    </p:spTree>
    <p:extLst>
      <p:ext uri="{BB962C8B-B14F-4D97-AF65-F5344CB8AC3E}">
        <p14:creationId xmlns:p14="http://schemas.microsoft.com/office/powerpoint/2010/main" val="182873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C0E4-EB84-4954-8041-398C99A0A06E}"/>
              </a:ext>
            </a:extLst>
          </p:cNvPr>
          <p:cNvSpPr>
            <a:spLocks noGrp="1"/>
          </p:cNvSpPr>
          <p:nvPr>
            <p:ph type="title"/>
          </p:nvPr>
        </p:nvSpPr>
        <p:spPr>
          <a:xfrm>
            <a:off x="838200" y="365125"/>
            <a:ext cx="10515600" cy="1325563"/>
          </a:xfrm>
        </p:spPr>
        <p:txBody>
          <a:bodyPr>
            <a:normAutofit/>
          </a:bodyPr>
          <a:lstStyle/>
          <a:p>
            <a:r>
              <a:rPr lang="en-US" dirty="0"/>
              <a:t>Striking it Rich!</a:t>
            </a:r>
          </a:p>
        </p:txBody>
      </p:sp>
      <p:sp>
        <p:nvSpPr>
          <p:cNvPr id="3" name="Content Placeholder 2">
            <a:extLst>
              <a:ext uri="{FF2B5EF4-FFF2-40B4-BE49-F238E27FC236}">
                <a16:creationId xmlns:a16="http://schemas.microsoft.com/office/drawing/2014/main" id="{55382082-638E-4D7A-A001-D2089BD521CA}"/>
              </a:ext>
            </a:extLst>
          </p:cNvPr>
          <p:cNvSpPr>
            <a:spLocks noGrp="1"/>
          </p:cNvSpPr>
          <p:nvPr>
            <p:ph idx="1"/>
          </p:nvPr>
        </p:nvSpPr>
        <p:spPr>
          <a:xfrm>
            <a:off x="1120000" y="1825625"/>
            <a:ext cx="6358486" cy="4351338"/>
          </a:xfrm>
        </p:spPr>
        <p:txBody>
          <a:bodyPr>
            <a:normAutofit/>
          </a:bodyPr>
          <a:lstStyle/>
          <a:p>
            <a:r>
              <a:rPr lang="en-US" dirty="0"/>
              <a:t>Nearly $30 million (figure adjusted) in gold was discovered during the gold rush.  Divided equally amongst all that participated, the amount falls short of the time, money, and effort that they were forced to put in.</a:t>
            </a:r>
          </a:p>
        </p:txBody>
      </p:sp>
      <p:pic>
        <p:nvPicPr>
          <p:cNvPr id="4" name="Picture 3">
            <a:extLst>
              <a:ext uri="{FF2B5EF4-FFF2-40B4-BE49-F238E27FC236}">
                <a16:creationId xmlns:a16="http://schemas.microsoft.com/office/drawing/2014/main" id="{345BF7AB-10D4-407A-BAB8-1CF6190A927A}"/>
              </a:ext>
            </a:extLst>
          </p:cNvPr>
          <p:cNvPicPr>
            <a:picLocks noChangeAspect="1"/>
          </p:cNvPicPr>
          <p:nvPr/>
        </p:nvPicPr>
        <p:blipFill rotWithShape="1">
          <a:blip r:embed="rId3"/>
          <a:srcRect l="10656" r="16352" b="-2"/>
          <a:stretch/>
        </p:blipFill>
        <p:spPr>
          <a:xfrm>
            <a:off x="7922922" y="1924505"/>
            <a:ext cx="3354676" cy="3398611"/>
          </a:xfrm>
          <a:prstGeom prst="rect">
            <a:avLst/>
          </a:prstGeom>
        </p:spPr>
      </p:pic>
    </p:spTree>
    <p:extLst>
      <p:ext uri="{BB962C8B-B14F-4D97-AF65-F5344CB8AC3E}">
        <p14:creationId xmlns:p14="http://schemas.microsoft.com/office/powerpoint/2010/main" val="324699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2628" y="365125"/>
            <a:ext cx="6651171" cy="1325563"/>
          </a:xfrm>
        </p:spPr>
        <p:txBody>
          <a:bodyPr>
            <a:normAutofit/>
          </a:bodyPr>
          <a:lstStyle/>
          <a:p>
            <a:r>
              <a:rPr lang="en-US" dirty="0"/>
              <a:t>NWMP</a:t>
            </a:r>
          </a:p>
        </p:txBody>
      </p:sp>
      <p:sp>
        <p:nvSpPr>
          <p:cNvPr id="3" name="Content Placeholder 2"/>
          <p:cNvSpPr>
            <a:spLocks noGrp="1"/>
          </p:cNvSpPr>
          <p:nvPr>
            <p:ph idx="1"/>
          </p:nvPr>
        </p:nvSpPr>
        <p:spPr>
          <a:xfrm>
            <a:off x="4983480" y="1825625"/>
            <a:ext cx="6487886" cy="4351338"/>
          </a:xfrm>
        </p:spPr>
        <p:txBody>
          <a:bodyPr>
            <a:normAutofit/>
          </a:bodyPr>
          <a:lstStyle/>
          <a:p>
            <a:r>
              <a:rPr lang="en-US" sz="2000" dirty="0"/>
              <a:t>Created in 1873 after the Cypress Hills Massacre of Assiniboine people by American whiskey traders, the NWMP symbolized a real difference in the experience of the West between America and Canada.</a:t>
            </a:r>
          </a:p>
          <a:p>
            <a:r>
              <a:rPr lang="en-US" sz="2000" dirty="0"/>
              <a:t>In the American gateway, Skagway, Alaska, there was violence and gangsterism.  In Dawson City, on the Canadian side, there were no guns. </a:t>
            </a:r>
          </a:p>
          <a:p>
            <a:pPr lvl="1"/>
            <a:r>
              <a:rPr lang="en-US" sz="2000" dirty="0"/>
              <a:t>Still gambling and prostitution, but the law was established.</a:t>
            </a:r>
          </a:p>
          <a:p>
            <a:pPr lvl="1"/>
            <a:r>
              <a:rPr lang="en-US" sz="2000" dirty="0"/>
              <a:t>Stores were even closed on Sundays</a:t>
            </a:r>
          </a:p>
        </p:txBody>
      </p:sp>
      <p:pic>
        <p:nvPicPr>
          <p:cNvPr id="4" name="Picture 3">
            <a:extLst>
              <a:ext uri="{FF2B5EF4-FFF2-40B4-BE49-F238E27FC236}">
                <a16:creationId xmlns:a16="http://schemas.microsoft.com/office/drawing/2014/main" id="{5E4FCDA2-BF09-46D6-B776-675343E3DF56}"/>
              </a:ext>
            </a:extLst>
          </p:cNvPr>
          <p:cNvPicPr>
            <a:picLocks noChangeAspect="1"/>
          </p:cNvPicPr>
          <p:nvPr/>
        </p:nvPicPr>
        <p:blipFill rotWithShape="1">
          <a:blip r:embed="rId3"/>
          <a:srcRect l="20454" r="31254" b="-1"/>
          <a:stretch/>
        </p:blipFill>
        <p:spPr>
          <a:xfrm>
            <a:off x="20" y="10"/>
            <a:ext cx="4343380" cy="6857990"/>
          </a:xfrm>
          <a:prstGeom prst="rect">
            <a:avLst/>
          </a:prstGeom>
        </p:spPr>
      </p:pic>
    </p:spTree>
    <p:extLst>
      <p:ext uri="{BB962C8B-B14F-4D97-AF65-F5344CB8AC3E}">
        <p14:creationId xmlns:p14="http://schemas.microsoft.com/office/powerpoint/2010/main" val="179984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 Steele</a:t>
            </a:r>
          </a:p>
        </p:txBody>
      </p:sp>
      <p:pic>
        <p:nvPicPr>
          <p:cNvPr id="4" name="Content Placeholder 3"/>
          <p:cNvPicPr>
            <a:picLocks noGrp="1" noChangeAspect="1"/>
          </p:cNvPicPr>
          <p:nvPr>
            <p:ph idx="1"/>
          </p:nvPr>
        </p:nvPicPr>
        <p:blipFill>
          <a:blip r:embed="rId2"/>
          <a:stretch>
            <a:fillRect/>
          </a:stretch>
        </p:blipFill>
        <p:spPr>
          <a:xfrm>
            <a:off x="2835590" y="1825625"/>
            <a:ext cx="6803394" cy="4351338"/>
          </a:xfrm>
          <a:prstGeom prst="rect">
            <a:avLst/>
          </a:prstGeom>
        </p:spPr>
      </p:pic>
    </p:spTree>
    <p:extLst>
      <p:ext uri="{BB962C8B-B14F-4D97-AF65-F5344CB8AC3E}">
        <p14:creationId xmlns:p14="http://schemas.microsoft.com/office/powerpoint/2010/main" val="207013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B875-04C6-4755-9ED9-95C8618E8A52}"/>
              </a:ext>
            </a:extLst>
          </p:cNvPr>
          <p:cNvSpPr>
            <a:spLocks noGrp="1"/>
          </p:cNvSpPr>
          <p:nvPr>
            <p:ph type="title"/>
          </p:nvPr>
        </p:nvSpPr>
        <p:spPr/>
        <p:txBody>
          <a:bodyPr/>
          <a:lstStyle/>
          <a:p>
            <a:r>
              <a:rPr lang="en-US" dirty="0"/>
              <a:t>Positive or Negative</a:t>
            </a:r>
          </a:p>
        </p:txBody>
      </p:sp>
      <p:sp>
        <p:nvSpPr>
          <p:cNvPr id="3" name="Content Placeholder 2">
            <a:extLst>
              <a:ext uri="{FF2B5EF4-FFF2-40B4-BE49-F238E27FC236}">
                <a16:creationId xmlns:a16="http://schemas.microsoft.com/office/drawing/2014/main" id="{1B6F9410-F209-4D24-94A5-FB3B1D798B4E}"/>
              </a:ext>
            </a:extLst>
          </p:cNvPr>
          <p:cNvSpPr>
            <a:spLocks noGrp="1"/>
          </p:cNvSpPr>
          <p:nvPr>
            <p:ph idx="1"/>
          </p:nvPr>
        </p:nvSpPr>
        <p:spPr/>
        <p:txBody>
          <a:bodyPr/>
          <a:lstStyle/>
          <a:p>
            <a:r>
              <a:rPr lang="en-US" dirty="0"/>
              <a:t>Was the Klondike Gold Rush a positive or negative event for Canada and its people?</a:t>
            </a:r>
          </a:p>
          <a:p>
            <a:endParaRPr lang="en-US" dirty="0"/>
          </a:p>
        </p:txBody>
      </p:sp>
      <p:graphicFrame>
        <p:nvGraphicFramePr>
          <p:cNvPr id="6" name="Table 6">
            <a:extLst>
              <a:ext uri="{FF2B5EF4-FFF2-40B4-BE49-F238E27FC236}">
                <a16:creationId xmlns:a16="http://schemas.microsoft.com/office/drawing/2014/main" id="{08F87B8E-455E-4D32-AA43-A60C9F15FCC5}"/>
              </a:ext>
            </a:extLst>
          </p:cNvPr>
          <p:cNvGraphicFramePr>
            <a:graphicFrameLocks noGrp="1"/>
          </p:cNvGraphicFramePr>
          <p:nvPr>
            <p:extLst>
              <p:ext uri="{D42A27DB-BD31-4B8C-83A1-F6EECF244321}">
                <p14:modId xmlns:p14="http://schemas.microsoft.com/office/powerpoint/2010/main" val="3965293052"/>
              </p:ext>
            </p:extLst>
          </p:nvPr>
        </p:nvGraphicFramePr>
        <p:xfrm>
          <a:off x="1776818" y="3060700"/>
          <a:ext cx="8128000" cy="3200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57126540"/>
                    </a:ext>
                  </a:extLst>
                </a:gridCol>
                <a:gridCol w="4064000">
                  <a:extLst>
                    <a:ext uri="{9D8B030D-6E8A-4147-A177-3AD203B41FA5}">
                      <a16:colId xmlns:a16="http://schemas.microsoft.com/office/drawing/2014/main" val="3873265909"/>
                    </a:ext>
                  </a:extLst>
                </a:gridCol>
              </a:tblGrid>
              <a:tr h="356859">
                <a:tc>
                  <a:txBody>
                    <a:bodyPr/>
                    <a:lstStyle/>
                    <a:p>
                      <a:r>
                        <a:rPr lang="en-US" dirty="0"/>
                        <a:t>Pros </a:t>
                      </a:r>
                    </a:p>
                  </a:txBody>
                  <a:tcPr/>
                </a:tc>
                <a:tc>
                  <a:txBody>
                    <a:bodyPr/>
                    <a:lstStyle/>
                    <a:p>
                      <a:r>
                        <a:rPr lang="en-US" dirty="0"/>
                        <a:t>Cons</a:t>
                      </a:r>
                    </a:p>
                  </a:txBody>
                  <a:tcPr/>
                </a:tc>
                <a:extLst>
                  <a:ext uri="{0D108BD9-81ED-4DB2-BD59-A6C34878D82A}">
                    <a16:rowId xmlns:a16="http://schemas.microsoft.com/office/drawing/2014/main" val="387095725"/>
                  </a:ext>
                </a:extLst>
              </a:tr>
              <a:tr h="370840">
                <a:tc>
                  <a:txBody>
                    <a:bodyPr/>
                    <a:lstStyle/>
                    <a:p>
                      <a:r>
                        <a:rPr lang="en-US" dirty="0"/>
                        <a:t>The economy was poor and this created a lot of wealth and spending.</a:t>
                      </a:r>
                    </a:p>
                    <a:p>
                      <a:endParaRPr lang="en-US" dirty="0"/>
                    </a:p>
                    <a:p>
                      <a:r>
                        <a:rPr lang="en-US" dirty="0"/>
                        <a:t>Creation of Yukon Territory</a:t>
                      </a:r>
                    </a:p>
                    <a:p>
                      <a:endParaRPr lang="en-US" dirty="0"/>
                    </a:p>
                    <a:p>
                      <a:r>
                        <a:rPr lang="en-US" dirty="0"/>
                        <a:t>Creation of many memorable poems, songs, etc.</a:t>
                      </a:r>
                    </a:p>
                    <a:p>
                      <a:endParaRPr lang="en-US" dirty="0"/>
                    </a:p>
                    <a:p>
                      <a:r>
                        <a:rPr lang="en-US" dirty="0"/>
                        <a:t>Established a romantic impression of Canada’s north</a:t>
                      </a:r>
                    </a:p>
                  </a:txBody>
                  <a:tcPr/>
                </a:tc>
                <a:tc>
                  <a:txBody>
                    <a:bodyPr/>
                    <a:lstStyle/>
                    <a:p>
                      <a:r>
                        <a:rPr lang="en-US" dirty="0"/>
                        <a:t>Many indigenous tribes were forced off their land.</a:t>
                      </a:r>
                    </a:p>
                    <a:p>
                      <a:endParaRPr lang="en-US" dirty="0"/>
                    </a:p>
                    <a:p>
                      <a:r>
                        <a:rPr lang="en-US" dirty="0"/>
                        <a:t>Many prospectors </a:t>
                      </a:r>
                      <a:r>
                        <a:rPr lang="en-US" dirty="0" err="1"/>
                        <a:t>laboured</a:t>
                      </a:r>
                      <a:r>
                        <a:rPr lang="en-US" dirty="0"/>
                        <a:t> for years to find nothing.</a:t>
                      </a:r>
                    </a:p>
                    <a:p>
                      <a:endParaRPr lang="en-US" dirty="0"/>
                    </a:p>
                    <a:p>
                      <a:r>
                        <a:rPr lang="en-US" dirty="0"/>
                        <a:t>Many prospectors died in their attempt at striking it rich</a:t>
                      </a:r>
                    </a:p>
                  </a:txBody>
                  <a:tcPr/>
                </a:tc>
                <a:extLst>
                  <a:ext uri="{0D108BD9-81ED-4DB2-BD59-A6C34878D82A}">
                    <a16:rowId xmlns:a16="http://schemas.microsoft.com/office/drawing/2014/main" val="3370317928"/>
                  </a:ext>
                </a:extLst>
              </a:tr>
            </a:tbl>
          </a:graphicData>
        </a:graphic>
      </p:graphicFrame>
    </p:spTree>
    <p:extLst>
      <p:ext uri="{BB962C8B-B14F-4D97-AF65-F5344CB8AC3E}">
        <p14:creationId xmlns:p14="http://schemas.microsoft.com/office/powerpoint/2010/main" val="118750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Cremation of Sam McGee</a:t>
            </a:r>
          </a:p>
        </p:txBody>
      </p:sp>
      <p:sp>
        <p:nvSpPr>
          <p:cNvPr id="3" name="Content Placeholder 2"/>
          <p:cNvSpPr>
            <a:spLocks noGrp="1"/>
          </p:cNvSpPr>
          <p:nvPr>
            <p:ph idx="1"/>
          </p:nvPr>
        </p:nvSpPr>
        <p:spPr/>
        <p:txBody>
          <a:bodyPr/>
          <a:lstStyle/>
          <a:p>
            <a:r>
              <a:rPr lang="en-CA" dirty="0"/>
              <a:t>What is the message/theme Robert Service is trying to share with you? </a:t>
            </a:r>
            <a:r>
              <a:rPr lang="en-CA"/>
              <a:t>Be able to support your theme with evidence from the poem.</a:t>
            </a:r>
            <a:endParaRPr lang="en-US" dirty="0"/>
          </a:p>
        </p:txBody>
      </p:sp>
    </p:spTree>
    <p:extLst>
      <p:ext uri="{BB962C8B-B14F-4D97-AF65-F5344CB8AC3E}">
        <p14:creationId xmlns:p14="http://schemas.microsoft.com/office/powerpoint/2010/main" val="81348225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0</TotalTime>
  <Words>337</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Corbel</vt:lpstr>
      <vt:lpstr>Depth</vt:lpstr>
      <vt:lpstr>The Klondike Gold Rush</vt:lpstr>
      <vt:lpstr>Gold!!</vt:lpstr>
      <vt:lpstr>Stampeders</vt:lpstr>
      <vt:lpstr>PowerPoint Presentation</vt:lpstr>
      <vt:lpstr>Striking it Rich!</vt:lpstr>
      <vt:lpstr>NWMP</vt:lpstr>
      <vt:lpstr>Sam Steele</vt:lpstr>
      <vt:lpstr>Positive or Negative</vt:lpstr>
      <vt:lpstr>Cremation of Sam McGee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Klondike Gold Rush</dc:title>
  <dc:creator>Murray Neudorf</dc:creator>
  <cp:lastModifiedBy>Murray Neudorf</cp:lastModifiedBy>
  <cp:revision>1</cp:revision>
  <dcterms:created xsi:type="dcterms:W3CDTF">2020-12-17T14:02:40Z</dcterms:created>
  <dcterms:modified xsi:type="dcterms:W3CDTF">2020-12-17T14:03:20Z</dcterms:modified>
</cp:coreProperties>
</file>