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303" r:id="rId13"/>
    <p:sldId id="30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11" autoAdjust="0"/>
  </p:normalViewPr>
  <p:slideViewPr>
    <p:cSldViewPr snapToGrid="0" snapToObjects="1">
      <p:cViewPr varScale="1">
        <p:scale>
          <a:sx n="108" d="100"/>
          <a:sy n="108" d="100"/>
        </p:scale>
        <p:origin x="484" y="80"/>
      </p:cViewPr>
      <p:guideLst>
        <p:guide orient="horz" pos="2160"/>
        <p:guide pos="2880"/>
      </p:guideLst>
    </p:cSldViewPr>
  </p:slideViewPr>
  <p:outlineViewPr>
    <p:cViewPr>
      <p:scale>
        <a:sx n="33" d="100"/>
        <a:sy n="33" d="100"/>
      </p:scale>
      <p:origin x="0" y="269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A0839-0D7D-654D-A51F-A747B603B87A}" type="datetimeFigureOut">
              <a:rPr lang="en-US" smtClean="0"/>
              <a:pPr/>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638920-107F-7A47-AC3A-48622BD64F9A}" type="slidenum">
              <a:rPr lang="en-US" smtClean="0"/>
              <a:pPr/>
              <a:t>‹#›</a:t>
            </a:fld>
            <a:endParaRPr lang="en-US"/>
          </a:p>
        </p:txBody>
      </p:sp>
    </p:spTree>
    <p:extLst>
      <p:ext uri="{BB962C8B-B14F-4D97-AF65-F5344CB8AC3E}">
        <p14:creationId xmlns:p14="http://schemas.microsoft.com/office/powerpoint/2010/main" val="6895324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976EB6-60E7-6B41-B826-2DF3CCD8FEC5}" type="slidenum">
              <a:rPr lang="en-US"/>
              <a:pPr>
                <a:defRPr/>
              </a:pPr>
              <a:t>4</a:t>
            </a:fld>
            <a:endParaRPr lang="en-US"/>
          </a:p>
        </p:txBody>
      </p:sp>
      <p:sp>
        <p:nvSpPr>
          <p:cNvPr id="2693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931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94601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372AA0-B3E5-7B48-BD8B-4EA8B24AB857}" type="slidenum">
              <a:rPr lang="en-US"/>
              <a:pPr>
                <a:defRPr/>
              </a:pPr>
              <a:t>5</a:t>
            </a:fld>
            <a:endParaRPr lang="en-US"/>
          </a:p>
        </p:txBody>
      </p:sp>
      <p:sp>
        <p:nvSpPr>
          <p:cNvPr id="270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033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49841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6F9A03-9490-EB4E-A8F2-FC7C0110DAB6}" type="slidenum">
              <a:rPr lang="en-US"/>
              <a:pPr>
                <a:defRPr/>
              </a:pPr>
              <a:t>6</a:t>
            </a:fld>
            <a:endParaRPr lang="en-US"/>
          </a:p>
        </p:txBody>
      </p:sp>
      <p:sp>
        <p:nvSpPr>
          <p:cNvPr id="2713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136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16714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68CA5-1399-1743-8DD9-C2ECC0DB98D4}" type="slidenum">
              <a:rPr lang="en-US"/>
              <a:pPr/>
              <a:t>12</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5526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524000" y="381000"/>
            <a:ext cx="6096000" cy="6096000"/>
          </a:xfrm>
          <a:prstGeom prst="rect">
            <a:avLst/>
          </a:prstGeom>
        </p:spPr>
      </p:pic>
      <p:sp>
        <p:nvSpPr>
          <p:cNvPr id="5" name="Rectangle 4"/>
          <p:cNvSpPr/>
          <p:nvPr/>
        </p:nvSpPr>
        <p:spPr>
          <a:xfrm>
            <a:off x="2391666" y="2130425"/>
            <a:ext cx="4420459" cy="3508375"/>
          </a:xfrm>
          <a:prstGeom prst="rect">
            <a:avLst/>
          </a:prstGeom>
          <a:solidFill>
            <a:schemeClr val="bg1">
              <a:lumMod val="75000"/>
              <a:lumOff val="25000"/>
              <a:alpha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t>The Holocaust </a:t>
            </a:r>
            <a:endParaRPr lang="en-US" dirty="0"/>
          </a:p>
        </p:txBody>
      </p:sp>
      <p:sp>
        <p:nvSpPr>
          <p:cNvPr id="3" name="Subtitle 2"/>
          <p:cNvSpPr>
            <a:spLocks noGrp="1"/>
          </p:cNvSpPr>
          <p:nvPr>
            <p:ph type="subTitle" idx="1"/>
          </p:nvPr>
        </p:nvSpPr>
        <p:spPr/>
        <p:txBody>
          <a:bodyPr/>
          <a:lstStyle/>
          <a:p>
            <a:r>
              <a:rPr lang="en-US" dirty="0" smtClean="0"/>
              <a:t>History 20</a:t>
            </a:r>
          </a:p>
        </p:txBody>
      </p:sp>
    </p:spTree>
    <p:extLst>
      <p:ext uri="{BB962C8B-B14F-4D97-AF65-F5344CB8AC3E}">
        <p14:creationId xmlns:p14="http://schemas.microsoft.com/office/powerpoint/2010/main" val="416807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99978" y="635869"/>
            <a:ext cx="5888287" cy="4362265"/>
          </a:xfrm>
          <a:prstGeom prst="rect">
            <a:avLst/>
          </a:prstGeom>
        </p:spPr>
      </p:pic>
      <p:pic>
        <p:nvPicPr>
          <p:cNvPr id="5" name="Picture 4"/>
          <p:cNvPicPr>
            <a:picLocks noChangeAspect="1"/>
          </p:cNvPicPr>
          <p:nvPr/>
        </p:nvPicPr>
        <p:blipFill>
          <a:blip r:embed="rId3" cstate="print"/>
          <a:stretch>
            <a:fillRect/>
          </a:stretch>
        </p:blipFill>
        <p:spPr>
          <a:xfrm>
            <a:off x="6286500" y="1057895"/>
            <a:ext cx="2857500" cy="4775200"/>
          </a:xfrm>
          <a:prstGeom prst="rect">
            <a:avLst/>
          </a:prstGeom>
        </p:spPr>
      </p:pic>
    </p:spTree>
    <p:extLst>
      <p:ext uri="{BB962C8B-B14F-4D97-AF65-F5344CB8AC3E}">
        <p14:creationId xmlns:p14="http://schemas.microsoft.com/office/powerpoint/2010/main" val="2346966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a:t>
            </a:r>
            <a:endParaRPr lang="en-US" dirty="0"/>
          </a:p>
        </p:txBody>
      </p:sp>
      <p:sp>
        <p:nvSpPr>
          <p:cNvPr id="3" name="Content Placeholder 2"/>
          <p:cNvSpPr>
            <a:spLocks noGrp="1"/>
          </p:cNvSpPr>
          <p:nvPr>
            <p:ph idx="1"/>
          </p:nvPr>
        </p:nvSpPr>
        <p:spPr>
          <a:xfrm>
            <a:off x="457200" y="1600200"/>
            <a:ext cx="4804466" cy="4525963"/>
          </a:xfrm>
        </p:spPr>
        <p:txBody>
          <a:bodyPr>
            <a:normAutofit fontScale="92500" lnSpcReduction="10000"/>
          </a:bodyPr>
          <a:lstStyle/>
          <a:p>
            <a:r>
              <a:rPr lang="en-US" dirty="0" smtClean="0"/>
              <a:t>Hitler was able to flood people with enough propaganda and “science” that by the late 1930’s that people were willing to actively attack the Jews, while the rest of the people were willing to let it happen</a:t>
            </a:r>
            <a:endParaRPr lang="en-US" dirty="0"/>
          </a:p>
        </p:txBody>
      </p:sp>
      <p:pic>
        <p:nvPicPr>
          <p:cNvPr id="6" name="Picture 5"/>
          <p:cNvPicPr>
            <a:picLocks noChangeAspect="1"/>
          </p:cNvPicPr>
          <p:nvPr/>
        </p:nvPicPr>
        <p:blipFill>
          <a:blip r:embed="rId2" cstate="print"/>
          <a:stretch>
            <a:fillRect/>
          </a:stretch>
        </p:blipFill>
        <p:spPr>
          <a:xfrm>
            <a:off x="5855458" y="1833105"/>
            <a:ext cx="3059420" cy="4293058"/>
          </a:xfrm>
          <a:prstGeom prst="rect">
            <a:avLst/>
          </a:prstGeom>
        </p:spPr>
      </p:pic>
    </p:spTree>
    <p:extLst>
      <p:ext uri="{BB962C8B-B14F-4D97-AF65-F5344CB8AC3E}">
        <p14:creationId xmlns:p14="http://schemas.microsoft.com/office/powerpoint/2010/main" val="3973648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sz="6000" b="1" i="0"/>
              <a:t>Elie Wiesel</a:t>
            </a:r>
          </a:p>
        </p:txBody>
      </p:sp>
      <p:sp>
        <p:nvSpPr>
          <p:cNvPr id="4099" name="Rectangle 3"/>
          <p:cNvSpPr>
            <a:spLocks noGrp="1" noChangeArrowheads="1"/>
          </p:cNvSpPr>
          <p:nvPr>
            <p:ph type="body" sz="half" idx="1"/>
          </p:nvPr>
        </p:nvSpPr>
        <p:spPr/>
        <p:txBody>
          <a:bodyPr/>
          <a:lstStyle/>
          <a:p>
            <a:pPr algn="ctr">
              <a:buFontTx/>
              <a:buNone/>
            </a:pPr>
            <a:r>
              <a:rPr lang="ja-JP" altLang="en-US" sz="4200" dirty="0">
                <a:latin typeface="Arial"/>
              </a:rPr>
              <a:t>“</a:t>
            </a:r>
            <a:r>
              <a:rPr lang="en-US" sz="4200" i="1" dirty="0"/>
              <a:t>To remain silent and indifferent is the greatest sin of all.</a:t>
            </a:r>
            <a:r>
              <a:rPr lang="ja-JP" altLang="en-US" sz="4200" dirty="0">
                <a:latin typeface="Arial"/>
              </a:rPr>
              <a:t>”</a:t>
            </a:r>
            <a:r>
              <a:rPr lang="en-US" sz="4200" dirty="0"/>
              <a:t> - Wiesel</a:t>
            </a:r>
          </a:p>
        </p:txBody>
      </p:sp>
      <p:pic>
        <p:nvPicPr>
          <p:cNvPr id="2" name="Picture 1"/>
          <p:cNvPicPr>
            <a:picLocks noChangeAspect="1"/>
          </p:cNvPicPr>
          <p:nvPr/>
        </p:nvPicPr>
        <p:blipFill>
          <a:blip r:embed="rId3" cstate="print"/>
          <a:stretch>
            <a:fillRect/>
          </a:stretch>
        </p:blipFill>
        <p:spPr>
          <a:xfrm>
            <a:off x="5171589" y="1816328"/>
            <a:ext cx="3742901" cy="4863871"/>
          </a:xfrm>
          <a:prstGeom prst="rect">
            <a:avLst/>
          </a:prstGeom>
        </p:spPr>
      </p:pic>
    </p:spTree>
    <p:extLst>
      <p:ext uri="{BB962C8B-B14F-4D97-AF65-F5344CB8AC3E}">
        <p14:creationId xmlns:p14="http://schemas.microsoft.com/office/powerpoint/2010/main" val="1390935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742939" y="526337"/>
            <a:ext cx="7702971" cy="6008317"/>
          </a:xfrm>
          <a:prstGeom prst="rect">
            <a:avLst/>
          </a:prstGeom>
        </p:spPr>
      </p:pic>
    </p:spTree>
    <p:extLst>
      <p:ext uri="{BB962C8B-B14F-4D97-AF65-F5344CB8AC3E}">
        <p14:creationId xmlns:p14="http://schemas.microsoft.com/office/powerpoint/2010/main" val="254643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What is the Holocaust?</a:t>
            </a:r>
            <a:endParaRPr lang="en-US" i="1" dirty="0"/>
          </a:p>
        </p:txBody>
      </p:sp>
      <p:sp>
        <p:nvSpPr>
          <p:cNvPr id="3" name="Content Placeholder 2"/>
          <p:cNvSpPr>
            <a:spLocks noGrp="1"/>
          </p:cNvSpPr>
          <p:nvPr>
            <p:ph idx="1"/>
          </p:nvPr>
        </p:nvSpPr>
        <p:spPr/>
        <p:txBody>
          <a:bodyPr/>
          <a:lstStyle/>
          <a:p>
            <a:r>
              <a:rPr lang="en-US" dirty="0" smtClean="0"/>
              <a:t>Not one event, cause or person</a:t>
            </a:r>
          </a:p>
          <a:p>
            <a:r>
              <a:rPr lang="en-US" dirty="0" smtClean="0"/>
              <a:t>Rather, a collection of</a:t>
            </a:r>
          </a:p>
          <a:p>
            <a:pPr lvl="1"/>
            <a:r>
              <a:rPr lang="en-US" dirty="0" smtClean="0"/>
              <a:t>Fascism</a:t>
            </a:r>
          </a:p>
          <a:p>
            <a:pPr lvl="1"/>
            <a:r>
              <a:rPr lang="en-US" dirty="0" smtClean="0"/>
              <a:t>Irresponsible civic leadership</a:t>
            </a:r>
          </a:p>
          <a:p>
            <a:pPr lvl="1"/>
            <a:r>
              <a:rPr lang="en-US" dirty="0" smtClean="0"/>
              <a:t>Economic depression </a:t>
            </a:r>
          </a:p>
          <a:p>
            <a:r>
              <a:rPr lang="en-US" dirty="0" smtClean="0"/>
              <a:t>Basically, the systematic persecution and dedicated attempt to exterminate the Jews in Europe</a:t>
            </a:r>
          </a:p>
        </p:txBody>
      </p:sp>
    </p:spTree>
    <p:extLst>
      <p:ext uri="{BB962C8B-B14F-4D97-AF65-F5344CB8AC3E}">
        <p14:creationId xmlns:p14="http://schemas.microsoft.com/office/powerpoint/2010/main" val="269856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What is the Holocaust? </a:t>
            </a:r>
            <a:endParaRPr lang="en-US" i="1" dirty="0"/>
          </a:p>
        </p:txBody>
      </p:sp>
      <p:sp>
        <p:nvSpPr>
          <p:cNvPr id="3" name="Content Placeholder 2"/>
          <p:cNvSpPr>
            <a:spLocks noGrp="1"/>
          </p:cNvSpPr>
          <p:nvPr>
            <p:ph idx="1"/>
          </p:nvPr>
        </p:nvSpPr>
        <p:spPr>
          <a:xfrm>
            <a:off x="457200" y="1600201"/>
            <a:ext cx="8229600" cy="989592"/>
          </a:xfrm>
        </p:spPr>
        <p:txBody>
          <a:bodyPr>
            <a:normAutofit lnSpcReduction="10000"/>
          </a:bodyPr>
          <a:lstStyle/>
          <a:p>
            <a:r>
              <a:rPr lang="en-US" dirty="0" smtClean="0"/>
              <a:t>Ultimately, Hitler is responsible for the death of over </a:t>
            </a:r>
            <a:r>
              <a:rPr lang="en-US" b="1" dirty="0" smtClean="0"/>
              <a:t>6 million </a:t>
            </a:r>
            <a:r>
              <a:rPr lang="en-US" dirty="0" smtClean="0"/>
              <a:t>Jewish people</a:t>
            </a:r>
            <a:endParaRPr lang="en-US" dirty="0"/>
          </a:p>
        </p:txBody>
      </p:sp>
      <p:pic>
        <p:nvPicPr>
          <p:cNvPr id="4" name="Picture 3"/>
          <p:cNvPicPr>
            <a:picLocks noChangeAspect="1"/>
          </p:cNvPicPr>
          <p:nvPr/>
        </p:nvPicPr>
        <p:blipFill>
          <a:blip r:embed="rId2" cstate="print"/>
          <a:stretch>
            <a:fillRect/>
          </a:stretch>
        </p:blipFill>
        <p:spPr>
          <a:xfrm>
            <a:off x="2310770" y="2798399"/>
            <a:ext cx="4354576" cy="3568859"/>
          </a:xfrm>
          <a:prstGeom prst="rect">
            <a:avLst/>
          </a:prstGeom>
        </p:spPr>
      </p:pic>
    </p:spTree>
    <p:extLst>
      <p:ext uri="{BB962C8B-B14F-4D97-AF65-F5344CB8AC3E}">
        <p14:creationId xmlns:p14="http://schemas.microsoft.com/office/powerpoint/2010/main" val="3184464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a:xfrm>
            <a:off x="3886200" y="381000"/>
            <a:ext cx="5029200" cy="1143000"/>
          </a:xfrm>
        </p:spPr>
        <p:txBody>
          <a:bodyPr>
            <a:normAutofit fontScale="90000"/>
          </a:bodyPr>
          <a:lstStyle/>
          <a:p>
            <a:pPr eaLnBrk="1" hangingPunct="1">
              <a:defRPr/>
            </a:pPr>
            <a:r>
              <a:rPr lang="en-US" sz="4000" dirty="0" smtClean="0">
                <a:solidFill>
                  <a:schemeClr val="tx1"/>
                </a:solidFill>
                <a:cs typeface="+mj-cs"/>
              </a:rPr>
              <a:t>They were shot, starved, gassed and burned…</a:t>
            </a:r>
            <a:endParaRPr lang="en-US" sz="4000" dirty="0" smtClean="0">
              <a:solidFill>
                <a:srgbClr val="FF0000"/>
              </a:solidFill>
              <a:cs typeface="+mj-cs"/>
            </a:endParaRPr>
          </a:p>
        </p:txBody>
      </p:sp>
      <p:pic>
        <p:nvPicPr>
          <p:cNvPr id="176137" name="Picture 9" descr="holocaustpics 28"/>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52400" y="685800"/>
            <a:ext cx="3505200" cy="2644775"/>
          </a:xfrm>
          <a:ln w="38100">
            <a:solidFill>
              <a:schemeClr val="bg2"/>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176140" name="Picture 12" descr="holocaustpics 39"/>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3733800" y="2209800"/>
            <a:ext cx="5257800" cy="4297363"/>
          </a:xfrm>
          <a:ln w="38100">
            <a:solidFill>
              <a:schemeClr val="bg2"/>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10244" name="Picture 17" descr="burningpi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2400" y="4114800"/>
            <a:ext cx="3352800" cy="2444750"/>
          </a:xfrm>
          <a:prstGeom prst="rect">
            <a:avLst/>
          </a:prstGeom>
          <a:no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7976731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40"/>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76130"/>
                                        </p:tgtEl>
                                        <p:attrNameLst>
                                          <p:attrName>style.visibility</p:attrName>
                                        </p:attrNameLst>
                                      </p:cBhvr>
                                      <p:to>
                                        <p:strVal val="visible"/>
                                      </p:to>
                                    </p:set>
                                    <p:animEffect transition="in" filter="fade">
                                      <p:cBhvr>
                                        <p:cTn id="13" dur="2000"/>
                                        <p:tgtEl>
                                          <p:spTgt spid="176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85" name="Rectangle 13"/>
          <p:cNvSpPr>
            <a:spLocks noGrp="1" noRot="1" noChangeArrowheads="1"/>
          </p:cNvSpPr>
          <p:nvPr>
            <p:ph type="title" idx="4294967295"/>
          </p:nvPr>
        </p:nvSpPr>
        <p:spPr>
          <a:xfrm>
            <a:off x="228600" y="0"/>
            <a:ext cx="8229600" cy="1143000"/>
          </a:xfrm>
        </p:spPr>
        <p:txBody>
          <a:bodyPr/>
          <a:lstStyle/>
          <a:p>
            <a:pPr eaLnBrk="1" hangingPunct="1">
              <a:defRPr/>
            </a:pPr>
            <a:r>
              <a:rPr lang="en-US" dirty="0" smtClean="0">
                <a:cs typeface="+mj-cs"/>
              </a:rPr>
              <a:t>Defining the Holocaust</a:t>
            </a:r>
          </a:p>
        </p:txBody>
      </p:sp>
      <p:sp>
        <p:nvSpPr>
          <p:cNvPr id="79886" name="Rectangle 14"/>
          <p:cNvSpPr>
            <a:spLocks noGrp="1" noChangeArrowheads="1"/>
          </p:cNvSpPr>
          <p:nvPr>
            <p:ph type="body" sz="half" idx="4294967295"/>
          </p:nvPr>
        </p:nvSpPr>
        <p:spPr>
          <a:xfrm>
            <a:off x="0" y="1143000"/>
            <a:ext cx="4038600" cy="5410200"/>
          </a:xfrm>
        </p:spPr>
        <p:txBody>
          <a:bodyPr>
            <a:normAutofit/>
          </a:bodyPr>
          <a:lstStyle/>
          <a:p>
            <a:pPr eaLnBrk="1" hangingPunct="1">
              <a:lnSpc>
                <a:spcPct val="90000"/>
              </a:lnSpc>
              <a:defRPr/>
            </a:pPr>
            <a:r>
              <a:rPr lang="en-US" sz="2400" b="1" dirty="0" smtClean="0">
                <a:cs typeface="+mn-cs"/>
              </a:rPr>
              <a:t>HOLOCAUST </a:t>
            </a:r>
            <a:r>
              <a:rPr lang="en-US" sz="2400" dirty="0" smtClean="0">
                <a:cs typeface="+mn-cs"/>
              </a:rPr>
              <a:t>(Heb., </a:t>
            </a:r>
            <a:r>
              <a:rPr lang="en-US" sz="2400" i="1" dirty="0" err="1" smtClean="0">
                <a:cs typeface="+mn-cs"/>
              </a:rPr>
              <a:t>sho'ah</a:t>
            </a:r>
            <a:r>
              <a:rPr lang="en-US" sz="2400" i="1" dirty="0" smtClean="0">
                <a:cs typeface="+mn-cs"/>
              </a:rPr>
              <a:t>) </a:t>
            </a:r>
            <a:r>
              <a:rPr lang="en-US" sz="2400" dirty="0" smtClean="0">
                <a:cs typeface="+mn-cs"/>
              </a:rPr>
              <a:t>which originally meant a sacrifice totally burned by fire </a:t>
            </a:r>
            <a:endParaRPr lang="en-US" sz="2400" dirty="0"/>
          </a:p>
          <a:p>
            <a:pPr marL="0" indent="0" eaLnBrk="1" hangingPunct="1">
              <a:lnSpc>
                <a:spcPct val="90000"/>
              </a:lnSpc>
              <a:buNone/>
              <a:defRPr/>
            </a:pPr>
            <a:endParaRPr lang="en-US" sz="2400" dirty="0" smtClean="0">
              <a:cs typeface="+mn-cs"/>
            </a:endParaRPr>
          </a:p>
          <a:p>
            <a:pPr marL="0" indent="0" eaLnBrk="1" hangingPunct="1">
              <a:lnSpc>
                <a:spcPct val="90000"/>
              </a:lnSpc>
              <a:buNone/>
              <a:defRPr/>
            </a:pPr>
            <a:r>
              <a:rPr lang="en-US" sz="2400" dirty="0" smtClean="0"/>
              <a:t>CHANGES TO…</a:t>
            </a:r>
            <a:r>
              <a:rPr lang="en-US" sz="2000" dirty="0" smtClean="0">
                <a:cs typeface="+mn-cs"/>
              </a:rPr>
              <a:t/>
            </a:r>
            <a:br>
              <a:rPr lang="en-US" sz="2000" dirty="0" smtClean="0">
                <a:cs typeface="+mn-cs"/>
              </a:rPr>
            </a:br>
            <a:endParaRPr lang="en-US" sz="2000" dirty="0" smtClean="0">
              <a:cs typeface="+mn-cs"/>
            </a:endParaRPr>
          </a:p>
          <a:p>
            <a:pPr eaLnBrk="1" hangingPunct="1">
              <a:lnSpc>
                <a:spcPct val="90000"/>
              </a:lnSpc>
              <a:defRPr/>
            </a:pPr>
            <a:r>
              <a:rPr lang="en-US" sz="2400" dirty="0" smtClean="0">
                <a:cs typeface="+mn-cs"/>
              </a:rPr>
              <a:t>the annihilation of the Jews and other groups of people of Europe under the Nazi regime during World War II</a:t>
            </a:r>
            <a:br>
              <a:rPr lang="en-US" sz="2400" dirty="0" smtClean="0">
                <a:cs typeface="+mn-cs"/>
              </a:rPr>
            </a:br>
            <a:endParaRPr lang="en-US" sz="2400" dirty="0" smtClean="0">
              <a:cs typeface="+mn-cs"/>
            </a:endParaRPr>
          </a:p>
        </p:txBody>
      </p:sp>
      <p:pic>
        <p:nvPicPr>
          <p:cNvPr id="12291" name="Picture 21" descr="holocaustpics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219200"/>
            <a:ext cx="4667250" cy="5486400"/>
          </a:xfrm>
          <a:prstGeom prst="rect">
            <a:avLst/>
          </a:prstGeom>
          <a:noFill/>
          <a:ln w="38100">
            <a:solidFill>
              <a:schemeClr val="bg2"/>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75373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98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98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9886">
                                            <p:txEl>
                                              <p:pRg st="3" end="3"/>
                                            </p:txEl>
                                          </p:spTgt>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79885"/>
                                        </p:tgtEl>
                                        <p:attrNameLst>
                                          <p:attrName>style.visibility</p:attrName>
                                        </p:attrNameLst>
                                      </p:cBhvr>
                                      <p:to>
                                        <p:strVal val="visible"/>
                                      </p:to>
                                    </p:set>
                                    <p:animEffect transition="in" filter="dissolve">
                                      <p:cBhvr>
                                        <p:cTn id="17" dur="500"/>
                                        <p:tgtEl>
                                          <p:spTgt spid="79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5" grpId="0"/>
      <p:bldP spid="79886"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7" name="Rectangle 9"/>
          <p:cNvSpPr>
            <a:spLocks noGrp="1" noRot="1" noChangeArrowheads="1"/>
          </p:cNvSpPr>
          <p:nvPr>
            <p:ph type="title"/>
          </p:nvPr>
        </p:nvSpPr>
        <p:spPr/>
        <p:txBody>
          <a:bodyPr/>
          <a:lstStyle/>
          <a:p>
            <a:pPr eaLnBrk="1" hangingPunct="1">
              <a:defRPr/>
            </a:pPr>
            <a:r>
              <a:rPr lang="en-US" dirty="0" smtClean="0">
                <a:cs typeface="+mj-cs"/>
              </a:rPr>
              <a:t>Cold Hard Facts</a:t>
            </a:r>
          </a:p>
        </p:txBody>
      </p:sp>
      <p:sp>
        <p:nvSpPr>
          <p:cNvPr id="119820" name="Rectangle 12"/>
          <p:cNvSpPr>
            <a:spLocks noGrp="1" noChangeArrowheads="1"/>
          </p:cNvSpPr>
          <p:nvPr>
            <p:ph type="body" idx="1"/>
          </p:nvPr>
        </p:nvSpPr>
        <p:spPr/>
        <p:txBody>
          <a:bodyPr>
            <a:normAutofit fontScale="92500" lnSpcReduction="20000"/>
          </a:bodyPr>
          <a:lstStyle/>
          <a:p>
            <a:pPr eaLnBrk="1" hangingPunct="1">
              <a:lnSpc>
                <a:spcPct val="90000"/>
              </a:lnSpc>
              <a:buFont typeface="Wingdings" charset="0"/>
              <a:buNone/>
              <a:defRPr/>
            </a:pPr>
            <a:r>
              <a:rPr lang="en-US" sz="2800" b="1" u="sng" dirty="0" smtClean="0">
                <a:solidFill>
                  <a:srgbClr val="FFFFFF"/>
                </a:solidFill>
                <a:cs typeface="+mn-cs"/>
              </a:rPr>
              <a:t>Casualties of the Holocaust:</a:t>
            </a:r>
            <a:r>
              <a:rPr lang="en-US" sz="2800" dirty="0" smtClean="0">
                <a:solidFill>
                  <a:srgbClr val="FFFFFF"/>
                </a:solidFill>
                <a:cs typeface="+mn-cs"/>
              </a:rPr>
              <a:t> </a:t>
            </a:r>
          </a:p>
          <a:p>
            <a:pPr eaLnBrk="1" hangingPunct="1">
              <a:lnSpc>
                <a:spcPct val="90000"/>
              </a:lnSpc>
              <a:defRPr/>
            </a:pPr>
            <a:r>
              <a:rPr lang="en-US" sz="2800" dirty="0" smtClean="0">
                <a:solidFill>
                  <a:srgbClr val="FFFFFF"/>
                </a:solidFill>
                <a:cs typeface="+mn-cs"/>
              </a:rPr>
              <a:t>63% of Jewish population in Europe killed</a:t>
            </a:r>
            <a:br>
              <a:rPr lang="en-US" sz="2800" dirty="0" smtClean="0">
                <a:solidFill>
                  <a:srgbClr val="FFFFFF"/>
                </a:solidFill>
                <a:cs typeface="+mn-cs"/>
              </a:rPr>
            </a:br>
            <a:endParaRPr lang="en-US" sz="2800" dirty="0" smtClean="0">
              <a:solidFill>
                <a:srgbClr val="FFFFFF"/>
              </a:solidFill>
              <a:cs typeface="+mn-cs"/>
            </a:endParaRPr>
          </a:p>
          <a:p>
            <a:pPr eaLnBrk="1" hangingPunct="1">
              <a:lnSpc>
                <a:spcPct val="90000"/>
              </a:lnSpc>
              <a:defRPr/>
            </a:pPr>
            <a:r>
              <a:rPr lang="en-US" sz="2800" dirty="0" smtClean="0">
                <a:solidFill>
                  <a:srgbClr val="FFFFFF"/>
                </a:solidFill>
                <a:cs typeface="+mn-cs"/>
              </a:rPr>
              <a:t>91% of Jewish population in Poland killed</a:t>
            </a:r>
            <a:br>
              <a:rPr lang="en-US" sz="2800" dirty="0" smtClean="0">
                <a:solidFill>
                  <a:srgbClr val="FFFFFF"/>
                </a:solidFill>
                <a:cs typeface="+mn-cs"/>
              </a:rPr>
            </a:br>
            <a:endParaRPr lang="en-US" sz="2800" dirty="0" smtClean="0">
              <a:solidFill>
                <a:srgbClr val="FFFFFF"/>
              </a:solidFill>
              <a:cs typeface="+mn-cs"/>
            </a:endParaRPr>
          </a:p>
          <a:p>
            <a:pPr eaLnBrk="1" hangingPunct="1">
              <a:lnSpc>
                <a:spcPct val="90000"/>
              </a:lnSpc>
              <a:defRPr/>
            </a:pPr>
            <a:r>
              <a:rPr lang="en-US" sz="2800" dirty="0" smtClean="0">
                <a:solidFill>
                  <a:srgbClr val="FFFFFF"/>
                </a:solidFill>
                <a:cs typeface="+mn-cs"/>
              </a:rPr>
              <a:t>Auschwitz-</a:t>
            </a:r>
            <a:r>
              <a:rPr lang="en-US" sz="2800" dirty="0" err="1" smtClean="0">
                <a:solidFill>
                  <a:srgbClr val="FFFFFF"/>
                </a:solidFill>
                <a:cs typeface="+mn-cs"/>
              </a:rPr>
              <a:t>Birkenau</a:t>
            </a:r>
            <a:r>
              <a:rPr lang="en-US" sz="2800" dirty="0" smtClean="0">
                <a:solidFill>
                  <a:srgbClr val="FFFFFF"/>
                </a:solidFill>
                <a:cs typeface="+mn-cs"/>
              </a:rPr>
              <a:t> was liberated by Soviet troops on Jan. 27, 1945.  The Soviets found 836, 255 women</a:t>
            </a:r>
            <a:r>
              <a:rPr lang="en-CA" sz="2800" dirty="0" smtClean="0">
                <a:solidFill>
                  <a:srgbClr val="FFFFFF"/>
                </a:solidFill>
                <a:latin typeface="Arial"/>
              </a:rPr>
              <a:t>’</a:t>
            </a:r>
            <a:r>
              <a:rPr lang="en-US" sz="2800" dirty="0" smtClean="0">
                <a:solidFill>
                  <a:srgbClr val="FFFFFF"/>
                </a:solidFill>
                <a:cs typeface="+mn-cs"/>
              </a:rPr>
              <a:t>s dresses, 348, 000 men</a:t>
            </a:r>
            <a:r>
              <a:rPr lang="ja-JP" altLang="en-US" sz="2800" dirty="0" smtClean="0">
                <a:solidFill>
                  <a:srgbClr val="FFFFFF"/>
                </a:solidFill>
                <a:latin typeface="Arial"/>
                <a:cs typeface="+mn-cs"/>
              </a:rPr>
              <a:t>’</a:t>
            </a:r>
            <a:r>
              <a:rPr lang="en-US" sz="2800" dirty="0" smtClean="0">
                <a:solidFill>
                  <a:srgbClr val="FFFFFF"/>
                </a:solidFill>
                <a:cs typeface="+mn-cs"/>
              </a:rPr>
              <a:t>s suits, 38, 000 pairs of men</a:t>
            </a:r>
            <a:r>
              <a:rPr lang="en-CA" sz="2800" dirty="0" smtClean="0">
                <a:solidFill>
                  <a:srgbClr val="FFFFFF"/>
                </a:solidFill>
                <a:latin typeface="Arial"/>
              </a:rPr>
              <a:t>’</a:t>
            </a:r>
            <a:r>
              <a:rPr lang="en-US" sz="2800" dirty="0" smtClean="0">
                <a:solidFill>
                  <a:srgbClr val="FFFFFF"/>
                </a:solidFill>
                <a:cs typeface="+mn-cs"/>
              </a:rPr>
              <a:t>s shoes and 14, 000 pounds of human hair.  But only </a:t>
            </a:r>
            <a:r>
              <a:rPr lang="en-US" sz="2800" b="1" u="sng" dirty="0" smtClean="0">
                <a:solidFill>
                  <a:srgbClr val="FF0000"/>
                </a:solidFill>
                <a:cs typeface="+mn-cs"/>
              </a:rPr>
              <a:t>7</a:t>
            </a:r>
            <a:r>
              <a:rPr lang="en-US" sz="2800" b="1" u="sng" dirty="0" smtClean="0">
                <a:solidFill>
                  <a:srgbClr val="FF0000"/>
                </a:solidFill>
                <a:cs typeface="+mn-cs"/>
              </a:rPr>
              <a:t>, 650</a:t>
            </a:r>
            <a:r>
              <a:rPr lang="en-US" sz="2800" u="sng" dirty="0" smtClean="0">
                <a:solidFill>
                  <a:srgbClr val="FF0000"/>
                </a:solidFill>
                <a:cs typeface="+mn-cs"/>
              </a:rPr>
              <a:t> live </a:t>
            </a:r>
            <a:r>
              <a:rPr lang="en-US" sz="2800" u="sng" dirty="0" smtClean="0">
                <a:solidFill>
                  <a:srgbClr val="FF0000"/>
                </a:solidFill>
                <a:cs typeface="+mn-cs"/>
              </a:rPr>
              <a:t>prisoners</a:t>
            </a:r>
          </a:p>
          <a:p>
            <a:pPr eaLnBrk="1" hangingPunct="1">
              <a:lnSpc>
                <a:spcPct val="90000"/>
              </a:lnSpc>
              <a:defRPr/>
            </a:pPr>
            <a:endParaRPr lang="en-US" sz="2800" u="sng" dirty="0">
              <a:solidFill>
                <a:srgbClr val="FF0000"/>
              </a:solidFill>
            </a:endParaRPr>
          </a:p>
          <a:p>
            <a:pPr eaLnBrk="1" hangingPunct="1">
              <a:lnSpc>
                <a:spcPct val="90000"/>
              </a:lnSpc>
              <a:defRPr/>
            </a:pPr>
            <a:r>
              <a:rPr lang="en-US" sz="2800" u="sng" dirty="0" smtClean="0">
                <a:cs typeface="+mn-cs"/>
              </a:rPr>
              <a:t>Auschwitz had the capacity to kill 20,000 prisoners /day</a:t>
            </a:r>
            <a:endParaRPr lang="en-US" sz="2800" u="sng" dirty="0" smtClean="0">
              <a:cs typeface="+mn-cs"/>
            </a:endParaRPr>
          </a:p>
          <a:p>
            <a:pPr eaLnBrk="1" hangingPunct="1">
              <a:lnSpc>
                <a:spcPct val="90000"/>
              </a:lnSpc>
              <a:buFont typeface="Wingdings" charset="0"/>
              <a:buNone/>
              <a:defRPr/>
            </a:pPr>
            <a:endParaRPr lang="en-US" sz="2800" dirty="0" smtClean="0">
              <a:solidFill>
                <a:srgbClr val="FFFFFF"/>
              </a:solidFill>
              <a:cs typeface="+mn-cs"/>
            </a:endParaRPr>
          </a:p>
        </p:txBody>
      </p:sp>
    </p:spTree>
    <p:extLst>
      <p:ext uri="{BB962C8B-B14F-4D97-AF65-F5344CB8AC3E}">
        <p14:creationId xmlns:p14="http://schemas.microsoft.com/office/powerpoint/2010/main" val="1219781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9817"/>
                                        </p:tgtEl>
                                        <p:attrNameLst>
                                          <p:attrName>style.visibility</p:attrName>
                                        </p:attrNameLst>
                                      </p:cBhvr>
                                      <p:to>
                                        <p:strVal val="visible"/>
                                      </p:to>
                                    </p:set>
                                    <p:animEffect transition="in" filter="fade">
                                      <p:cBhvr>
                                        <p:cTn id="7" dur="2000"/>
                                        <p:tgtEl>
                                          <p:spTgt spid="119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820">
                                            <p:txEl>
                                              <p:pRg st="0" end="0"/>
                                            </p:txEl>
                                          </p:spTgt>
                                        </p:tgtEl>
                                        <p:attrNameLst>
                                          <p:attrName>style.visibility</p:attrName>
                                        </p:attrNameLst>
                                      </p:cBhvr>
                                      <p:to>
                                        <p:strVal val="visible"/>
                                      </p:to>
                                    </p:set>
                                    <p:animEffect transition="in" filter="fade">
                                      <p:cBhvr>
                                        <p:cTn id="12" dur="2000"/>
                                        <p:tgtEl>
                                          <p:spTgt spid="1198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9820">
                                            <p:txEl>
                                              <p:pRg st="1" end="1"/>
                                            </p:txEl>
                                          </p:spTgt>
                                        </p:tgtEl>
                                        <p:attrNameLst>
                                          <p:attrName>style.visibility</p:attrName>
                                        </p:attrNameLst>
                                      </p:cBhvr>
                                      <p:to>
                                        <p:strVal val="visible"/>
                                      </p:to>
                                    </p:set>
                                    <p:animEffect transition="in" filter="fade">
                                      <p:cBhvr>
                                        <p:cTn id="17" dur="2000"/>
                                        <p:tgtEl>
                                          <p:spTgt spid="11982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9820">
                                            <p:txEl>
                                              <p:pRg st="2" end="2"/>
                                            </p:txEl>
                                          </p:spTgt>
                                        </p:tgtEl>
                                        <p:attrNameLst>
                                          <p:attrName>style.visibility</p:attrName>
                                        </p:attrNameLst>
                                      </p:cBhvr>
                                      <p:to>
                                        <p:strVal val="visible"/>
                                      </p:to>
                                    </p:set>
                                    <p:animEffect transition="in" filter="fade">
                                      <p:cBhvr>
                                        <p:cTn id="22" dur="2000"/>
                                        <p:tgtEl>
                                          <p:spTgt spid="11982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9820">
                                            <p:txEl>
                                              <p:pRg st="3" end="3"/>
                                            </p:txEl>
                                          </p:spTgt>
                                        </p:tgtEl>
                                        <p:attrNameLst>
                                          <p:attrName>style.visibility</p:attrName>
                                        </p:attrNameLst>
                                      </p:cBhvr>
                                      <p:to>
                                        <p:strVal val="visible"/>
                                      </p:to>
                                    </p:set>
                                    <p:animEffect transition="in" filter="fade">
                                      <p:cBhvr>
                                        <p:cTn id="27" dur="2000"/>
                                        <p:tgtEl>
                                          <p:spTgt spid="11982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9820">
                                            <p:txEl>
                                              <p:pRg st="5" end="5"/>
                                            </p:txEl>
                                          </p:spTgt>
                                        </p:tgtEl>
                                        <p:attrNameLst>
                                          <p:attrName>style.visibility</p:attrName>
                                        </p:attrNameLst>
                                      </p:cBhvr>
                                      <p:to>
                                        <p:strVal val="visible"/>
                                      </p:to>
                                    </p:set>
                                    <p:animEffect transition="in" filter="fade">
                                      <p:cBhvr>
                                        <p:cTn id="32" dur="2000"/>
                                        <p:tgtEl>
                                          <p:spTgt spid="1198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7" grpId="0"/>
      <p:bldP spid="1198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Anti-Semitic Propaganda </a:t>
            </a:r>
            <a:endParaRPr lang="en-US" sz="36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80125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Legacy of Anti-Semitism </a:t>
            </a:r>
            <a:endParaRPr lang="en-US" dirty="0"/>
          </a:p>
        </p:txBody>
      </p:sp>
      <p:sp>
        <p:nvSpPr>
          <p:cNvPr id="5" name="Content Placeholder 4"/>
          <p:cNvSpPr>
            <a:spLocks noGrp="1"/>
          </p:cNvSpPr>
          <p:nvPr>
            <p:ph idx="1"/>
          </p:nvPr>
        </p:nvSpPr>
        <p:spPr>
          <a:xfrm>
            <a:off x="3925632" y="1600200"/>
            <a:ext cx="4761168" cy="4525963"/>
          </a:xfrm>
        </p:spPr>
        <p:txBody>
          <a:bodyPr>
            <a:normAutofit lnSpcReduction="10000"/>
          </a:bodyPr>
          <a:lstStyle/>
          <a:p>
            <a:r>
              <a:rPr lang="en-US" dirty="0" smtClean="0"/>
              <a:t>Europe had a history of Anti-Semitism, Hitler just added ‘fuel to the fire’</a:t>
            </a:r>
          </a:p>
          <a:p>
            <a:r>
              <a:rPr lang="en-US" dirty="0" smtClean="0"/>
              <a:t>He blamed the Jews for everything (scapegoats), “foreign invaders”, “money hoarders” </a:t>
            </a:r>
            <a:endParaRPr lang="en-US" dirty="0"/>
          </a:p>
        </p:txBody>
      </p:sp>
      <p:pic>
        <p:nvPicPr>
          <p:cNvPr id="6" name="Picture 5"/>
          <p:cNvPicPr>
            <a:picLocks noChangeAspect="1"/>
          </p:cNvPicPr>
          <p:nvPr/>
        </p:nvPicPr>
        <p:blipFill>
          <a:blip r:embed="rId2" cstate="print"/>
          <a:stretch>
            <a:fillRect/>
          </a:stretch>
        </p:blipFill>
        <p:spPr>
          <a:xfrm>
            <a:off x="622141" y="1600200"/>
            <a:ext cx="3233335" cy="3991771"/>
          </a:xfrm>
          <a:prstGeom prst="rect">
            <a:avLst/>
          </a:prstGeom>
        </p:spPr>
      </p:pic>
    </p:spTree>
    <p:extLst>
      <p:ext uri="{BB962C8B-B14F-4D97-AF65-F5344CB8AC3E}">
        <p14:creationId xmlns:p14="http://schemas.microsoft.com/office/powerpoint/2010/main" val="2005954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Aryan Ideology</a:t>
            </a:r>
            <a:endParaRPr lang="en-US" dirty="0"/>
          </a:p>
        </p:txBody>
      </p:sp>
      <p:sp>
        <p:nvSpPr>
          <p:cNvPr id="3" name="Content Placeholder 2"/>
          <p:cNvSpPr>
            <a:spLocks noGrp="1"/>
          </p:cNvSpPr>
          <p:nvPr>
            <p:ph idx="1"/>
          </p:nvPr>
        </p:nvSpPr>
        <p:spPr>
          <a:xfrm>
            <a:off x="457200" y="1600199"/>
            <a:ext cx="5249811" cy="4833041"/>
          </a:xfrm>
        </p:spPr>
        <p:txBody>
          <a:bodyPr/>
          <a:lstStyle/>
          <a:p>
            <a:r>
              <a:rPr lang="en-US" dirty="0" smtClean="0"/>
              <a:t>Belief in a “superior Aryan German race” </a:t>
            </a:r>
          </a:p>
          <a:p>
            <a:r>
              <a:rPr lang="en-US" dirty="0" smtClean="0"/>
              <a:t>An extension of </a:t>
            </a:r>
            <a:r>
              <a:rPr lang="en-US" dirty="0"/>
              <a:t>S</a:t>
            </a:r>
            <a:r>
              <a:rPr lang="en-US" dirty="0" smtClean="0"/>
              <a:t>ocial Darwinism</a:t>
            </a:r>
          </a:p>
          <a:p>
            <a:r>
              <a:rPr lang="en-US" dirty="0" smtClean="0"/>
              <a:t>Even backed up by science— “genetically inferior”  </a:t>
            </a:r>
            <a:endParaRPr lang="en-US" dirty="0"/>
          </a:p>
        </p:txBody>
      </p:sp>
      <p:pic>
        <p:nvPicPr>
          <p:cNvPr id="5" name="Picture 4"/>
          <p:cNvPicPr>
            <a:picLocks noChangeAspect="1"/>
          </p:cNvPicPr>
          <p:nvPr/>
        </p:nvPicPr>
        <p:blipFill>
          <a:blip r:embed="rId2" cstate="print"/>
          <a:stretch>
            <a:fillRect/>
          </a:stretch>
        </p:blipFill>
        <p:spPr>
          <a:xfrm>
            <a:off x="5372333" y="1732026"/>
            <a:ext cx="3509678" cy="3299097"/>
          </a:xfrm>
          <a:prstGeom prst="rect">
            <a:avLst/>
          </a:prstGeom>
        </p:spPr>
      </p:pic>
    </p:spTree>
    <p:extLst>
      <p:ext uri="{BB962C8B-B14F-4D97-AF65-F5344CB8AC3E}">
        <p14:creationId xmlns:p14="http://schemas.microsoft.com/office/powerpoint/2010/main" val="1576373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173</TotalTime>
  <Words>234</Words>
  <Application>Microsoft Office PowerPoint</Application>
  <PresentationFormat>On-screen Show (4:3)</PresentationFormat>
  <Paragraphs>40</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明朝</vt:lpstr>
      <vt:lpstr>Arial</vt:lpstr>
      <vt:lpstr>Calibri</vt:lpstr>
      <vt:lpstr>Rockwell</vt:lpstr>
      <vt:lpstr>Wingdings</vt:lpstr>
      <vt:lpstr>Black</vt:lpstr>
      <vt:lpstr>The Holocaust </vt:lpstr>
      <vt:lpstr>What is the Holocaust?</vt:lpstr>
      <vt:lpstr>What is the Holocaust? </vt:lpstr>
      <vt:lpstr>They were shot, starved, gassed and burned…</vt:lpstr>
      <vt:lpstr>Defining the Holocaust</vt:lpstr>
      <vt:lpstr>Cold Hard Facts</vt:lpstr>
      <vt:lpstr>Anti-Semitic Propaganda </vt:lpstr>
      <vt:lpstr>Legacy of Anti-Semitism </vt:lpstr>
      <vt:lpstr>Aryan Ideology</vt:lpstr>
      <vt:lpstr>PowerPoint Presentation</vt:lpstr>
      <vt:lpstr>Propaganda</vt:lpstr>
      <vt:lpstr>Elie Wiesel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dc:title>
  <dc:creator>Shaun Dyck</dc:creator>
  <cp:lastModifiedBy>Murray Neudorf</cp:lastModifiedBy>
  <cp:revision>15</cp:revision>
  <dcterms:created xsi:type="dcterms:W3CDTF">2011-06-16T01:14:23Z</dcterms:created>
  <dcterms:modified xsi:type="dcterms:W3CDTF">2017-01-19T01:31:00Z</dcterms:modified>
</cp:coreProperties>
</file>