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5" r:id="rId8"/>
    <p:sldId id="266" r:id="rId9"/>
    <p:sldId id="262" r:id="rId10"/>
    <p:sldId id="281" r:id="rId11"/>
    <p:sldId id="282" r:id="rId12"/>
    <p:sldId id="269" r:id="rId13"/>
    <p:sldId id="270" r:id="rId14"/>
    <p:sldId id="260" r:id="rId15"/>
    <p:sldId id="261" r:id="rId16"/>
    <p:sldId id="271" r:id="rId17"/>
    <p:sldId id="263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3" y="3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47F7-D6AE-43E3-99B5-BFE57446ACD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D2B-8C04-4E6C-8F19-87F1435B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8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47F7-D6AE-43E3-99B5-BFE57446ACD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D2B-8C04-4E6C-8F19-87F1435B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7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47F7-D6AE-43E3-99B5-BFE57446ACD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D2B-8C04-4E6C-8F19-87F1435B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9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47F7-D6AE-43E3-99B5-BFE57446ACD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D2B-8C04-4E6C-8F19-87F1435B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0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47F7-D6AE-43E3-99B5-BFE57446ACD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D2B-8C04-4E6C-8F19-87F1435B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4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47F7-D6AE-43E3-99B5-BFE57446ACD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D2B-8C04-4E6C-8F19-87F1435B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0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47F7-D6AE-43E3-99B5-BFE57446ACD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D2B-8C04-4E6C-8F19-87F1435B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47F7-D6AE-43E3-99B5-BFE57446ACD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D2B-8C04-4E6C-8F19-87F1435B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6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47F7-D6AE-43E3-99B5-BFE57446ACD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D2B-8C04-4E6C-8F19-87F1435B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8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47F7-D6AE-43E3-99B5-BFE57446ACD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D2B-8C04-4E6C-8F19-87F1435B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1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47F7-D6AE-43E3-99B5-BFE57446ACD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D2B-8C04-4E6C-8F19-87F1435B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8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47F7-D6AE-43E3-99B5-BFE57446ACD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AAD2B-8C04-4E6C-8F19-87F1435B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3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Hitler, the League of Nations and Appeasement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7831" y="750848"/>
            <a:ext cx="7708281" cy="536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5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4550" y="250708"/>
            <a:ext cx="5462899" cy="641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9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Kristallnacht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Pogrom (Russian) – refers to violent attacks against Jews</a:t>
            </a:r>
          </a:p>
          <a:p>
            <a:r>
              <a:rPr lang="en-US" sz="3200" dirty="0" smtClean="0"/>
              <a:t> Instigated after the shooting of the German diplomat in Paris (Ernst </a:t>
            </a:r>
            <a:r>
              <a:rPr lang="en-US" sz="3200" dirty="0" err="1" smtClean="0"/>
              <a:t>vom</a:t>
            </a:r>
            <a:r>
              <a:rPr lang="en-US" sz="3200" dirty="0" smtClean="0"/>
              <a:t> </a:t>
            </a:r>
            <a:r>
              <a:rPr lang="en-US" sz="3200" dirty="0" err="1" smtClean="0"/>
              <a:t>Rath</a:t>
            </a:r>
            <a:r>
              <a:rPr lang="en-US" sz="3200" dirty="0" smtClean="0"/>
              <a:t>) by a Jewish student</a:t>
            </a:r>
          </a:p>
          <a:p>
            <a:r>
              <a:rPr lang="en-US" sz="3200" dirty="0" smtClean="0"/>
              <a:t>Hitler and Goebbels instructed Stormtroopers and police to agitate the people and stir up violence.  It was meant to look spontaneous.</a:t>
            </a:r>
          </a:p>
          <a:p>
            <a:r>
              <a:rPr lang="en-US" sz="3200" dirty="0" smtClean="0"/>
              <a:t>More than 1,000 synagogues and 7,500 Jewish businesses were destroyed across Germany and Austria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4007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6744" y="1027906"/>
            <a:ext cx="8198512" cy="46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Treaty of Versailles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1935, Hitler announced that he would rearm Germany in violation of the Treaty of Versailles.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012" y="2940487"/>
            <a:ext cx="7399976" cy="363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54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Lebensraum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Hitler wanted to rearm Germany so that he could realize his dream of expanding the land of the German people.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53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8945" y="809469"/>
            <a:ext cx="7794109" cy="545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75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Appeasement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League of Nations, created after WW1, was supposed to stop a future world war through negotiation.</a:t>
            </a:r>
          </a:p>
          <a:p>
            <a:r>
              <a:rPr lang="en-US" sz="3600" dirty="0" smtClean="0"/>
              <a:t>It lacked the backing of the USA and had no military to enforce its actions.</a:t>
            </a:r>
          </a:p>
          <a:p>
            <a:r>
              <a:rPr lang="en-US" sz="3600" dirty="0" smtClean="0"/>
              <a:t>In 1931 Japan invaded Manchuria and then launched a full scale invasion of China.  The League condemned Japanese aggressions but was ignored.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0921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3643" y="652796"/>
            <a:ext cx="6984713" cy="523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50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00" y="365125"/>
            <a:ext cx="11282400" cy="1325563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Rearmament of the Rhineland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Hitler’s foreign policy consisted of him asking for seemingly small concessions and then threatening war if they were not met.</a:t>
            </a:r>
          </a:p>
          <a:p>
            <a:r>
              <a:rPr lang="en-US" sz="3600" dirty="0" smtClean="0"/>
              <a:t>In 1936 he rearmed the Rhineland in violation of the Treaty of Versailles.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972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Dictator, 1933-1939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After the fire in the Reichstag, Hitler and the Nazis were able to poll 43% of the vote and together with other Nationalist and Centre parties were able to pass the Enabling Act, giving Hitler dictatorial powers.</a:t>
            </a:r>
          </a:p>
          <a:p>
            <a:r>
              <a:rPr lang="en-US" sz="3600" dirty="0" smtClean="0"/>
              <a:t>Soon all non-Nazis parties, organizations, and unions ceased to exist.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68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4108" y="1027906"/>
            <a:ext cx="6663783" cy="43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41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Anschluss – ‘union’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1934 Austrian and German Nazis attempted a coup in Austria but it failed.</a:t>
            </a:r>
          </a:p>
          <a:p>
            <a:r>
              <a:rPr lang="en-US" sz="3600" dirty="0" smtClean="0"/>
              <a:t>In 1938 the Germany army walked into Austria unopposed and Hitler declared the annexation of Austria into Germany.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7854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5805" y="914400"/>
            <a:ext cx="7640390" cy="50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56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Munich Agreement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Germans living in the Sudetenland wanted to be brought into Germany</a:t>
            </a:r>
          </a:p>
          <a:p>
            <a:r>
              <a:rPr lang="en-US" sz="3600" dirty="0" smtClean="0"/>
              <a:t>Hitler threatened invasion</a:t>
            </a:r>
          </a:p>
          <a:p>
            <a:r>
              <a:rPr lang="en-US" sz="3600" dirty="0" smtClean="0"/>
              <a:t>British Prime Minister Neville Chamberlain met with Hitler and they signed  the Munich Agreement, giving Germany the Sudetenland but avoiding war.</a:t>
            </a:r>
          </a:p>
          <a:p>
            <a:r>
              <a:rPr lang="en-US" sz="3600" dirty="0" smtClean="0"/>
              <a:t>Chamberlain would return to Britain and declare he had achieved “peace in our time.”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5683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2170" y="476510"/>
            <a:ext cx="7827659" cy="58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03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2932" y="1462335"/>
            <a:ext cx="7266136" cy="406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78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Appeasement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1939 Hitler moved troops into Czechoslovakia, annexing the entire nation into the German Empire.</a:t>
            </a:r>
          </a:p>
          <a:p>
            <a:r>
              <a:rPr lang="en-US" sz="3600" dirty="0" smtClean="0"/>
              <a:t>Appeasement was quickly revealed to be a failure.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861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Policy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Hitler’s primary objectives:</a:t>
            </a:r>
          </a:p>
          <a:p>
            <a:pPr lvl="1"/>
            <a:r>
              <a:rPr lang="en-US" sz="3200" dirty="0" smtClean="0"/>
              <a:t>Economic development</a:t>
            </a:r>
          </a:p>
          <a:p>
            <a:pPr lvl="1"/>
            <a:r>
              <a:rPr lang="en-US" sz="3200" dirty="0" smtClean="0"/>
              <a:t>Lebensraum – living space for the German people</a:t>
            </a:r>
          </a:p>
          <a:p>
            <a:pPr lvl="1"/>
            <a:r>
              <a:rPr lang="en-US" sz="3200" dirty="0" smtClean="0"/>
              <a:t>Anti-Semitism</a:t>
            </a:r>
          </a:p>
          <a:p>
            <a:pPr lvl="1"/>
            <a:r>
              <a:rPr lang="en-US" sz="3200" dirty="0" smtClean="0"/>
              <a:t>Resist the Treaty of Versailles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09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Economic Development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new Nazis government saw a dramatic drop in unemployment</a:t>
            </a:r>
          </a:p>
          <a:p>
            <a:r>
              <a:rPr lang="en-US" sz="3200" dirty="0" smtClean="0"/>
              <a:t>Creation of the Autobahn system</a:t>
            </a:r>
          </a:p>
          <a:p>
            <a:r>
              <a:rPr lang="en-US" sz="3200" dirty="0" smtClean="0"/>
              <a:t>Establishment of companies like </a:t>
            </a:r>
            <a:r>
              <a:rPr lang="en-US" sz="3200" dirty="0" err="1" smtClean="0"/>
              <a:t>Volkswagan</a:t>
            </a:r>
            <a:endParaRPr lang="en-US" sz="3200" dirty="0" smtClean="0"/>
          </a:p>
          <a:p>
            <a:r>
              <a:rPr lang="en-US" sz="3200" dirty="0" smtClean="0"/>
              <a:t>Period between 1933 and 1939 are known as the ‘economic miracle’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34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Autobahn – myth or reality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2250" y="2124869"/>
            <a:ext cx="6667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0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6482" y="2202941"/>
            <a:ext cx="10739036" cy="346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5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9634" y="1514007"/>
            <a:ext cx="6267329" cy="4317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9895" y="1690688"/>
            <a:ext cx="3573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Statistics no longer included 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Work or concentration camp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94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KdF</a:t>
            </a:r>
            <a:r>
              <a:rPr lang="en-US" b="1" dirty="0" smtClean="0"/>
              <a:t> worked out that each worker had 3,740 hours per year free for leisure activities – which were organized by the state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721990"/>
              </p:ext>
            </p:extLst>
          </p:nvPr>
        </p:nvGraphicFramePr>
        <p:xfrm>
          <a:off x="838200" y="2098625"/>
          <a:ext cx="10515600" cy="3802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475374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people</a:t>
                      </a:r>
                      <a:r>
                        <a:rPr lang="en-US" baseline="0" dirty="0" smtClean="0"/>
                        <a:t> involved</a:t>
                      </a:r>
                      <a:endParaRPr lang="en-US" dirty="0"/>
                    </a:p>
                  </a:txBody>
                  <a:tcPr/>
                </a:tc>
              </a:tr>
              <a:tr h="475374">
                <a:tc>
                  <a:txBody>
                    <a:bodyPr/>
                    <a:lstStyle/>
                    <a:p>
                      <a:r>
                        <a:rPr lang="en-US" dirty="0" smtClean="0"/>
                        <a:t>Theatre performances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21,146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11,507,432</a:t>
                      </a:r>
                      <a:endParaRPr lang="en-US" dirty="0"/>
                    </a:p>
                  </a:txBody>
                  <a:tcPr/>
                </a:tc>
              </a:tr>
              <a:tr h="475374">
                <a:tc>
                  <a:txBody>
                    <a:bodyPr/>
                    <a:lstStyle/>
                    <a:p>
                      <a:r>
                        <a:rPr lang="en-US" dirty="0" smtClean="0"/>
                        <a:t>Concerts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705,623</a:t>
                      </a:r>
                      <a:endParaRPr lang="en-US" dirty="0"/>
                    </a:p>
                  </a:txBody>
                  <a:tcPr/>
                </a:tc>
              </a:tr>
              <a:tr h="475374">
                <a:tc>
                  <a:txBody>
                    <a:bodyPr/>
                    <a:lstStyle/>
                    <a:p>
                      <a:r>
                        <a:rPr lang="en-US" dirty="0" smtClean="0"/>
                        <a:t>Hikes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5,896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126,292</a:t>
                      </a:r>
                      <a:endParaRPr lang="en-US" dirty="0"/>
                    </a:p>
                  </a:txBody>
                  <a:tcPr/>
                </a:tc>
              </a:tr>
              <a:tr h="475374">
                <a:tc>
                  <a:txBody>
                    <a:bodyPr/>
                    <a:lstStyle/>
                    <a:p>
                      <a:r>
                        <a:rPr lang="en-US" dirty="0" smtClean="0"/>
                        <a:t>Sports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1,432,596</a:t>
                      </a:r>
                      <a:endParaRPr lang="en-US" dirty="0"/>
                    </a:p>
                  </a:txBody>
                  <a:tcPr/>
                </a:tc>
              </a:tr>
              <a:tr h="475374">
                <a:tc>
                  <a:txBody>
                    <a:bodyPr/>
                    <a:lstStyle/>
                    <a:p>
                      <a:r>
                        <a:rPr lang="en-US" dirty="0" smtClean="0"/>
                        <a:t>Museum</a:t>
                      </a:r>
                      <a:r>
                        <a:rPr lang="en-US" baseline="0" dirty="0" smtClean="0"/>
                        <a:t> tours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61,503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2,567,596</a:t>
                      </a:r>
                      <a:endParaRPr lang="en-US" dirty="0"/>
                    </a:p>
                  </a:txBody>
                  <a:tcPr/>
                </a:tc>
              </a:tr>
              <a:tr h="475374">
                <a:tc>
                  <a:txBody>
                    <a:bodyPr/>
                    <a:lstStyle/>
                    <a:p>
                      <a:r>
                        <a:rPr lang="en-US" dirty="0" smtClean="0"/>
                        <a:t>Week-end</a:t>
                      </a:r>
                      <a:r>
                        <a:rPr lang="en-US" baseline="0" dirty="0" smtClean="0"/>
                        <a:t> Trips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3,499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1,007,943</a:t>
                      </a:r>
                      <a:endParaRPr lang="en-US" dirty="0"/>
                    </a:p>
                  </a:txBody>
                  <a:tcPr/>
                </a:tc>
              </a:tr>
              <a:tr h="475374">
                <a:tc>
                  <a:txBody>
                    <a:bodyPr/>
                    <a:lstStyle/>
                    <a:p>
                      <a:r>
                        <a:rPr lang="en-US" dirty="0" smtClean="0"/>
                        <a:t>Courses/ Lectures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19,080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1,009,922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1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77"/>
            <a:ext cx="12456826" cy="818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Anti-Semitism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500" dirty="0" smtClean="0"/>
              <a:t>In Mein </a:t>
            </a:r>
            <a:r>
              <a:rPr lang="en-US" sz="3500" dirty="0" err="1" smtClean="0"/>
              <a:t>Kampf</a:t>
            </a:r>
            <a:r>
              <a:rPr lang="en-US" sz="3500" dirty="0" smtClean="0"/>
              <a:t>, Hitler outlined his belief that the Jews needed to be removed from German society</a:t>
            </a:r>
          </a:p>
          <a:p>
            <a:r>
              <a:rPr lang="en-US" sz="3500" dirty="0" smtClean="0"/>
              <a:t>Nuremberg Laws, 1935:</a:t>
            </a:r>
          </a:p>
          <a:p>
            <a:pPr lvl="1"/>
            <a:r>
              <a:rPr lang="en-US" sz="3000" dirty="0" err="1" smtClean="0"/>
              <a:t>Swaztika</a:t>
            </a:r>
            <a:r>
              <a:rPr lang="en-US" sz="3000" dirty="0" smtClean="0"/>
              <a:t> flag became official German flag</a:t>
            </a:r>
          </a:p>
          <a:p>
            <a:pPr lvl="1"/>
            <a:r>
              <a:rPr lang="en-US" sz="3000" dirty="0" smtClean="0"/>
              <a:t>Political and civil rights extended only to those classified as being of “German or related  blood”</a:t>
            </a:r>
          </a:p>
          <a:p>
            <a:pPr lvl="1"/>
            <a:r>
              <a:rPr lang="en-US" sz="3000" dirty="0" smtClean="0"/>
              <a:t>Marriage between Jews and Germans forbidden.  Existing marriages that violated the law were annulled.  Jews forbidden from employing female Germans under the age of 45.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64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604</Words>
  <Application>Microsoft Office PowerPoint</Application>
  <PresentationFormat>Widescreen</PresentationFormat>
  <Paragraphs>76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Hitler, the League of Nations and Appeasement</vt:lpstr>
      <vt:lpstr>Dictator, 1933-1939</vt:lpstr>
      <vt:lpstr>Policy</vt:lpstr>
      <vt:lpstr>Economic Development</vt:lpstr>
      <vt:lpstr>Autobahn – myth or reality</vt:lpstr>
      <vt:lpstr>PowerPoint Presentation</vt:lpstr>
      <vt:lpstr>PowerPoint Presentation</vt:lpstr>
      <vt:lpstr>The KdF worked out that each worker had 3,740 hours per year free for leisure activities – which were organized by the state</vt:lpstr>
      <vt:lpstr>Anti-Semitism</vt:lpstr>
      <vt:lpstr>PowerPoint Presentation</vt:lpstr>
      <vt:lpstr>PowerPoint Presentation</vt:lpstr>
      <vt:lpstr>Kristallnacht </vt:lpstr>
      <vt:lpstr>PowerPoint Presentation</vt:lpstr>
      <vt:lpstr>Treaty of Versailles</vt:lpstr>
      <vt:lpstr>Lebensraum </vt:lpstr>
      <vt:lpstr>PowerPoint Presentation</vt:lpstr>
      <vt:lpstr>Appeasement</vt:lpstr>
      <vt:lpstr>PowerPoint Presentation</vt:lpstr>
      <vt:lpstr>Rearmament of the Rhineland</vt:lpstr>
      <vt:lpstr>PowerPoint Presentation</vt:lpstr>
      <vt:lpstr>Anschluss – ‘union’</vt:lpstr>
      <vt:lpstr>PowerPoint Presentation</vt:lpstr>
      <vt:lpstr>Munich Agreement</vt:lpstr>
      <vt:lpstr>PowerPoint Presentation</vt:lpstr>
      <vt:lpstr>PowerPoint Presentation</vt:lpstr>
      <vt:lpstr>Appeasement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Hitler, the League of Nations and Appeasement</dc:title>
  <dc:creator>Murray Neudorf</dc:creator>
  <cp:lastModifiedBy>Murray Neudorf</cp:lastModifiedBy>
  <cp:revision>19</cp:revision>
  <dcterms:created xsi:type="dcterms:W3CDTF">2019-04-14T04:06:41Z</dcterms:created>
  <dcterms:modified xsi:type="dcterms:W3CDTF">2019-04-14T05:47:58Z</dcterms:modified>
</cp:coreProperties>
</file>