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5" r:id="rId6"/>
    <p:sldId id="266" r:id="rId7"/>
    <p:sldId id="273" r:id="rId8"/>
    <p:sldId id="274" r:id="rId9"/>
    <p:sldId id="275" r:id="rId10"/>
    <p:sldId id="276" r:id="rId11"/>
    <p:sldId id="278" r:id="rId12"/>
    <p:sldId id="262" r:id="rId13"/>
    <p:sldId id="263" r:id="rId14"/>
    <p:sldId id="261" r:id="rId15"/>
    <p:sldId id="264" r:id="rId16"/>
    <p:sldId id="267" r:id="rId17"/>
    <p:sldId id="268" r:id="rId18"/>
    <p:sldId id="269" r:id="rId19"/>
    <p:sldId id="270" r:id="rId20"/>
    <p:sldId id="271" r:id="rId21"/>
    <p:sldId id="272"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1BD25-0F85-42B9-9F16-2AA7E490BD5C}" v="7" dt="2022-09-02T22:17:25.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59" d="100"/>
          <a:sy n="59" d="100"/>
        </p:scale>
        <p:origin x="78" y="1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720E4E7-6710-4C67-BA01-0A0E91B9A090}"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13561431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0E4E7-6710-4C67-BA01-0A0E91B9A090}"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386011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0E4E7-6710-4C67-BA01-0A0E91B9A090}"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30265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20E4E7-6710-4C67-BA01-0A0E91B9A090}"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201161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720E4E7-6710-4C67-BA01-0A0E91B9A090}"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40169484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720E4E7-6710-4C67-BA01-0A0E91B9A090}" type="datetimeFigureOut">
              <a:rPr lang="en-US" smtClean="0"/>
              <a:t>9/2/2022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191705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20E4E7-6710-4C67-BA01-0A0E91B9A090}"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540BFF-15B8-46C2-9A75-3EA8AD2AF1E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622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20E4E7-6710-4C67-BA01-0A0E91B9A090}"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313966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0E4E7-6710-4C67-BA01-0A0E91B9A090}"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10512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20E4E7-6710-4C67-BA01-0A0E91B9A090}" type="datetimeFigureOut">
              <a:rPr lang="en-US" smtClean="0"/>
              <a:t>9/2/2022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424360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720E4E7-6710-4C67-BA01-0A0E91B9A090}" type="datetimeFigureOut">
              <a:rPr lang="en-US" smtClean="0"/>
              <a:t>9/2/2022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8540BFF-15B8-46C2-9A75-3EA8AD2AF1E2}" type="slidenum">
              <a:rPr lang="en-US" smtClean="0"/>
              <a:t>‹#›</a:t>
            </a:fld>
            <a:endParaRPr lang="en-US"/>
          </a:p>
        </p:txBody>
      </p:sp>
    </p:spTree>
    <p:extLst>
      <p:ext uri="{BB962C8B-B14F-4D97-AF65-F5344CB8AC3E}">
        <p14:creationId xmlns:p14="http://schemas.microsoft.com/office/powerpoint/2010/main" val="294550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720E4E7-6710-4C67-BA01-0A0E91B9A090}" type="datetimeFigureOut">
              <a:rPr lang="en-US" smtClean="0"/>
              <a:t>9/2/2022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8540BFF-15B8-46C2-9A75-3EA8AD2AF1E2}" type="slidenum">
              <a:rPr lang="en-US" smtClean="0"/>
              <a:t>‹#›</a:t>
            </a:fld>
            <a:endParaRPr lang="en-US"/>
          </a:p>
        </p:txBody>
      </p:sp>
    </p:spTree>
    <p:extLst>
      <p:ext uri="{BB962C8B-B14F-4D97-AF65-F5344CB8AC3E}">
        <p14:creationId xmlns:p14="http://schemas.microsoft.com/office/powerpoint/2010/main" val="1087747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FX2KTkgo2L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canadianencyclopedia.ca/en/article/turtle-island" TargetMode="External"/><Relationship Id="rId2" Type="http://schemas.openxmlformats.org/officeDocument/2006/relationships/hyperlink" Target="https://www.thecanadianencyclopedia.ca/en/article/turtl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70227"/>
            <a:ext cx="9144000" cy="1193138"/>
          </a:xfrm>
        </p:spPr>
        <p:txBody>
          <a:bodyPr>
            <a:normAutofit/>
          </a:bodyPr>
          <a:lstStyle/>
          <a:p>
            <a:r>
              <a:rPr lang="en-US" sz="4400" b="1"/>
              <a:t>Contact</a:t>
            </a:r>
          </a:p>
        </p:txBody>
      </p:sp>
      <p:sp>
        <p:nvSpPr>
          <p:cNvPr id="3" name="Subtitle 2"/>
          <p:cNvSpPr>
            <a:spLocks noGrp="1"/>
          </p:cNvSpPr>
          <p:nvPr>
            <p:ph type="subTitle" idx="1"/>
          </p:nvPr>
        </p:nvSpPr>
        <p:spPr>
          <a:xfrm>
            <a:off x="1524000" y="5636465"/>
            <a:ext cx="9144000" cy="646785"/>
          </a:xfrm>
        </p:spPr>
        <p:txBody>
          <a:bodyPr>
            <a:normAutofit/>
          </a:bodyPr>
          <a:lstStyle/>
          <a:p>
            <a:endParaRPr lang="en-US" dirty="0"/>
          </a:p>
        </p:txBody>
      </p:sp>
      <p:pic>
        <p:nvPicPr>
          <p:cNvPr id="1026" name="Picture 2" descr="Indigenous and European Contact in Australia - Kids | Britannica Kids |  Homework Help">
            <a:extLst>
              <a:ext uri="{FF2B5EF4-FFF2-40B4-BE49-F238E27FC236}">
                <a16:creationId xmlns:a16="http://schemas.microsoft.com/office/drawing/2014/main" id="{DF20C7B1-62E2-49AF-B452-B9B6E98807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45" r="2" b="15632"/>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0752-5324-4AE9-B118-E2D5B9A28D6C}"/>
              </a:ext>
            </a:extLst>
          </p:cNvPr>
          <p:cNvSpPr>
            <a:spLocks noGrp="1"/>
          </p:cNvSpPr>
          <p:nvPr>
            <p:ph type="title"/>
          </p:nvPr>
        </p:nvSpPr>
        <p:spPr>
          <a:xfrm>
            <a:off x="804672" y="964692"/>
            <a:ext cx="5894832" cy="1188720"/>
          </a:xfrm>
        </p:spPr>
        <p:txBody>
          <a:bodyPr>
            <a:normAutofit/>
          </a:bodyPr>
          <a:lstStyle/>
          <a:p>
            <a:r>
              <a:rPr lang="en-US" dirty="0"/>
              <a:t>Plains Indigenous Ceremonies</a:t>
            </a:r>
          </a:p>
        </p:txBody>
      </p:sp>
      <p:sp>
        <p:nvSpPr>
          <p:cNvPr id="3" name="Content Placeholder 2">
            <a:extLst>
              <a:ext uri="{FF2B5EF4-FFF2-40B4-BE49-F238E27FC236}">
                <a16:creationId xmlns:a16="http://schemas.microsoft.com/office/drawing/2014/main" id="{5E40919A-5D84-4987-88D3-6C7116C81BCB}"/>
              </a:ext>
            </a:extLst>
          </p:cNvPr>
          <p:cNvSpPr>
            <a:spLocks noGrp="1"/>
          </p:cNvSpPr>
          <p:nvPr>
            <p:ph idx="1"/>
          </p:nvPr>
        </p:nvSpPr>
        <p:spPr>
          <a:xfrm>
            <a:off x="459642" y="2346900"/>
            <a:ext cx="6583463" cy="4715378"/>
          </a:xfrm>
        </p:spPr>
        <p:txBody>
          <a:bodyPr>
            <a:normAutofit/>
          </a:bodyPr>
          <a:lstStyle/>
          <a:p>
            <a:r>
              <a:rPr lang="en-US" sz="2400" dirty="0"/>
              <a:t>Sun Dance</a:t>
            </a:r>
          </a:p>
          <a:p>
            <a:pPr lvl="1"/>
            <a:r>
              <a:rPr lang="en-US" sz="2400" dirty="0"/>
              <a:t>Conducted when bands met in the summer due to a request of the tribes or because of a vision.</a:t>
            </a:r>
          </a:p>
          <a:p>
            <a:pPr lvl="1"/>
            <a:r>
              <a:rPr lang="en-US" sz="2400" dirty="0"/>
              <a:t>Participants would dance around a sacred pole and pierce themselves as a flesh offering and to show their endurance.</a:t>
            </a:r>
          </a:p>
          <a:p>
            <a:pPr lvl="1"/>
            <a:r>
              <a:rPr lang="en-US" sz="2400" dirty="0"/>
              <a:t>Sun Dance was banned with the Indian Act of 1895.  This was rescinded in 1951.</a:t>
            </a:r>
            <a:br>
              <a:rPr lang="en-US" dirty="0"/>
            </a:br>
            <a:endParaRPr lang="en-US" dirty="0"/>
          </a:p>
        </p:txBody>
      </p:sp>
      <p:sp>
        <p:nvSpPr>
          <p:cNvPr id="9" name="Rectangle 8">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1F595CD-B0B6-484D-B307-7386393303DF}"/>
              </a:ext>
            </a:extLst>
          </p:cNvPr>
          <p:cNvPicPr>
            <a:picLocks noChangeAspect="1"/>
          </p:cNvPicPr>
          <p:nvPr/>
        </p:nvPicPr>
        <p:blipFill rotWithShape="1">
          <a:blip r:embed="rId2"/>
          <a:stretch/>
        </p:blipFill>
        <p:spPr>
          <a:xfrm>
            <a:off x="7386706" y="2416864"/>
            <a:ext cx="4158316" cy="2661322"/>
          </a:xfrm>
          <a:prstGeom prst="rect">
            <a:avLst/>
          </a:prstGeom>
        </p:spPr>
      </p:pic>
    </p:spTree>
    <p:extLst>
      <p:ext uri="{BB962C8B-B14F-4D97-AF65-F5344CB8AC3E}">
        <p14:creationId xmlns:p14="http://schemas.microsoft.com/office/powerpoint/2010/main" val="50378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0919A-5D84-4987-88D3-6C7116C81BCB}"/>
              </a:ext>
            </a:extLst>
          </p:cNvPr>
          <p:cNvSpPr>
            <a:spLocks noGrp="1"/>
          </p:cNvSpPr>
          <p:nvPr>
            <p:ph idx="1"/>
          </p:nvPr>
        </p:nvSpPr>
        <p:spPr>
          <a:xfrm>
            <a:off x="803243" y="2638044"/>
            <a:ext cx="5963317" cy="3263206"/>
          </a:xfrm>
        </p:spPr>
        <p:txBody>
          <a:bodyPr>
            <a:normAutofit/>
          </a:bodyPr>
          <a:lstStyle/>
          <a:p>
            <a:r>
              <a:rPr lang="en-US" sz="2400" dirty="0"/>
              <a:t>Smudging</a:t>
            </a:r>
          </a:p>
          <a:p>
            <a:pPr lvl="1"/>
            <a:r>
              <a:rPr lang="en-US" sz="2400" dirty="0"/>
              <a:t>Used for medicinal purposes and spiritual ceremonies, often as an act of prayer.</a:t>
            </a:r>
          </a:p>
          <a:p>
            <a:pPr lvl="1"/>
            <a:r>
              <a:rPr lang="en-US" sz="2400" dirty="0"/>
              <a:t>Usually sweetgrass or tobacco is used.</a:t>
            </a:r>
            <a:br>
              <a:rPr lang="en-US" dirty="0"/>
            </a:br>
            <a:endParaRPr lang="en-US" dirty="0"/>
          </a:p>
        </p:txBody>
      </p:sp>
      <p:sp>
        <p:nvSpPr>
          <p:cNvPr id="1031" name="Rectangle 1030">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mudging">
            <a:extLst>
              <a:ext uri="{FF2B5EF4-FFF2-40B4-BE49-F238E27FC236}">
                <a16:creationId xmlns:a16="http://schemas.microsoft.com/office/drawing/2014/main" id="{6083879D-91E1-4B04-8C8B-E66A8F9EDE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5890" y="2322112"/>
            <a:ext cx="3328416" cy="222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8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Pre-Contact</a:t>
            </a:r>
          </a:p>
        </p:txBody>
      </p:sp>
      <p:sp>
        <p:nvSpPr>
          <p:cNvPr id="3" name="Content Placeholder 2"/>
          <p:cNvSpPr>
            <a:spLocks noGrp="1"/>
          </p:cNvSpPr>
          <p:nvPr>
            <p:ph idx="1"/>
          </p:nvPr>
        </p:nvSpPr>
        <p:spPr/>
        <p:txBody>
          <a:bodyPr>
            <a:normAutofit lnSpcReduction="10000"/>
          </a:bodyPr>
          <a:lstStyle/>
          <a:p>
            <a:r>
              <a:rPr lang="en-US" sz="2400" dirty="0"/>
              <a:t>Population ~90 million  (population of Europe 1300 A.D. ~75 million)</a:t>
            </a:r>
          </a:p>
          <a:p>
            <a:r>
              <a:rPr lang="en-US" sz="2400" dirty="0"/>
              <a:t>No written language</a:t>
            </a:r>
          </a:p>
          <a:p>
            <a:r>
              <a:rPr lang="en-US" sz="2400" dirty="0"/>
              <a:t>Dominated by small tribes</a:t>
            </a:r>
          </a:p>
          <a:p>
            <a:r>
              <a:rPr lang="en-US" sz="2400" dirty="0"/>
              <a:t>Dramatic shifts in climate forced change</a:t>
            </a:r>
          </a:p>
          <a:p>
            <a:pPr lvl="1"/>
            <a:r>
              <a:rPr lang="en-US" sz="2400" dirty="0"/>
              <a:t>Evidence of corn fields as far north as carrot river</a:t>
            </a:r>
          </a:p>
          <a:p>
            <a:pPr lvl="1"/>
            <a:r>
              <a:rPr lang="en-US" sz="2400" dirty="0"/>
              <a:t>Horses, camels </a:t>
            </a:r>
          </a:p>
          <a:p>
            <a:endParaRPr lang="en-US" dirty="0"/>
          </a:p>
        </p:txBody>
      </p:sp>
    </p:spTree>
    <p:extLst>
      <p:ext uri="{BB962C8B-B14F-4D97-AF65-F5344CB8AC3E}">
        <p14:creationId xmlns:p14="http://schemas.microsoft.com/office/powerpoint/2010/main" val="3261180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4196" y="1027906"/>
            <a:ext cx="10703608" cy="5210629"/>
          </a:xfrm>
          <a:prstGeom prst="rect">
            <a:avLst/>
          </a:prstGeom>
        </p:spPr>
      </p:pic>
    </p:spTree>
    <p:extLst>
      <p:ext uri="{BB962C8B-B14F-4D97-AF65-F5344CB8AC3E}">
        <p14:creationId xmlns:p14="http://schemas.microsoft.com/office/powerpoint/2010/main" val="389294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97512"/>
            <a:ext cx="7729728" cy="1188720"/>
          </a:xfrm>
        </p:spPr>
        <p:txBody>
          <a:bodyPr/>
          <a:lstStyle/>
          <a:p>
            <a:r>
              <a:rPr lang="en-US" dirty="0"/>
              <a:t>Crow Creek bone bed</a:t>
            </a:r>
          </a:p>
        </p:txBody>
      </p:sp>
      <p:pic>
        <p:nvPicPr>
          <p:cNvPr id="4" name="Content Placeholder 3"/>
          <p:cNvPicPr>
            <a:picLocks noGrp="1" noChangeAspect="1"/>
          </p:cNvPicPr>
          <p:nvPr>
            <p:ph idx="1"/>
          </p:nvPr>
        </p:nvPicPr>
        <p:blipFill>
          <a:blip r:embed="rId2"/>
          <a:stretch>
            <a:fillRect/>
          </a:stretch>
        </p:blipFill>
        <p:spPr>
          <a:xfrm>
            <a:off x="4990229" y="2305504"/>
            <a:ext cx="6243828" cy="4154984"/>
          </a:xfrm>
          <a:prstGeom prst="rect">
            <a:avLst/>
          </a:prstGeom>
        </p:spPr>
      </p:pic>
      <p:sp>
        <p:nvSpPr>
          <p:cNvPr id="5" name="TextBox 4"/>
          <p:cNvSpPr txBox="1"/>
          <p:nvPr/>
        </p:nvSpPr>
        <p:spPr>
          <a:xfrm>
            <a:off x="957943" y="1837985"/>
            <a:ext cx="363038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Around 1300 A.D. cooler weather forced the migration of many</a:t>
            </a:r>
          </a:p>
          <a:p>
            <a:pPr marL="285750" indent="-285750">
              <a:buFont typeface="Arial" panose="020B0604020202020204" pitchFamily="34" charset="0"/>
              <a:buChar char="•"/>
            </a:pPr>
            <a:r>
              <a:rPr lang="en-US" sz="2400" dirty="0"/>
              <a:t>Malnutrition and disease</a:t>
            </a:r>
          </a:p>
          <a:p>
            <a:pPr marL="742950" lvl="1" indent="-285750">
              <a:buFont typeface="Arial" panose="020B0604020202020204" pitchFamily="34" charset="0"/>
              <a:buChar char="•"/>
            </a:pPr>
            <a:r>
              <a:rPr lang="en-US" sz="2400" dirty="0"/>
              <a:t>Evidence of TB</a:t>
            </a:r>
          </a:p>
          <a:p>
            <a:pPr marL="285750" indent="-285750">
              <a:buFont typeface="Arial" panose="020B0604020202020204" pitchFamily="34" charset="0"/>
              <a:buChar char="•"/>
            </a:pPr>
            <a:r>
              <a:rPr lang="en-US" sz="2400" dirty="0"/>
              <a:t> South Dakota evidence of a tribe killing and mutilating over 500 people and then building new settlement on top of the old.</a:t>
            </a:r>
          </a:p>
        </p:txBody>
      </p:sp>
    </p:spTree>
    <p:extLst>
      <p:ext uri="{BB962C8B-B14F-4D97-AF65-F5344CB8AC3E}">
        <p14:creationId xmlns:p14="http://schemas.microsoft.com/office/powerpoint/2010/main" val="368498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lstStyle/>
          <a:p>
            <a:r>
              <a:rPr lang="en-US" sz="2400" dirty="0"/>
              <a:t>Norsemen are likely the first Europeans to set foot in Canada.</a:t>
            </a:r>
          </a:p>
          <a:p>
            <a:r>
              <a:rPr lang="en-US" sz="2400" dirty="0"/>
              <a:t>Leif Ericsson landed a series of expeditions around 1000 A.D.</a:t>
            </a:r>
          </a:p>
          <a:p>
            <a:r>
              <a:rPr lang="en-US" sz="2400" dirty="0"/>
              <a:t>Why didn’t these Norse communities survive?</a:t>
            </a:r>
          </a:p>
          <a:p>
            <a:r>
              <a:rPr lang="en-US" sz="2400" dirty="0"/>
              <a:t>L’Anse aux Meadows </a:t>
            </a:r>
            <a:r>
              <a:rPr lang="en-US" sz="2400" dirty="0">
                <a:hlinkClick r:id="rId2"/>
              </a:rPr>
              <a:t>https://www.youtube.com/watch?v=FX2KTkgo2Lk</a:t>
            </a:r>
            <a:endParaRPr lang="en-US" sz="2400" dirty="0"/>
          </a:p>
          <a:p>
            <a:pPr marL="0" indent="0">
              <a:buNone/>
            </a:pPr>
            <a:endParaRPr lang="en-US" dirty="0"/>
          </a:p>
        </p:txBody>
      </p:sp>
    </p:spTree>
    <p:extLst>
      <p:ext uri="{BB962C8B-B14F-4D97-AF65-F5344CB8AC3E}">
        <p14:creationId xmlns:p14="http://schemas.microsoft.com/office/powerpoint/2010/main" val="397772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62080" y="682171"/>
            <a:ext cx="9867839" cy="5668963"/>
          </a:xfrm>
          <a:prstGeom prst="rect">
            <a:avLst/>
          </a:prstGeom>
        </p:spPr>
      </p:pic>
    </p:spTree>
    <p:extLst>
      <p:ext uri="{BB962C8B-B14F-4D97-AF65-F5344CB8AC3E}">
        <p14:creationId xmlns:p14="http://schemas.microsoft.com/office/powerpoint/2010/main" val="233770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a:t>
            </a:r>
          </a:p>
        </p:txBody>
      </p:sp>
      <p:sp>
        <p:nvSpPr>
          <p:cNvPr id="3" name="Content Placeholder 2"/>
          <p:cNvSpPr>
            <a:spLocks noGrp="1"/>
          </p:cNvSpPr>
          <p:nvPr>
            <p:ph idx="1"/>
          </p:nvPr>
        </p:nvSpPr>
        <p:spPr/>
        <p:txBody>
          <a:bodyPr>
            <a:normAutofit/>
          </a:bodyPr>
          <a:lstStyle/>
          <a:p>
            <a:r>
              <a:rPr lang="en-US" sz="2400" dirty="0"/>
              <a:t>John Cabot in 1497 is the first known voyage to mainland North America.</a:t>
            </a:r>
          </a:p>
          <a:p>
            <a:pPr lvl="1"/>
            <a:r>
              <a:rPr lang="en-US" sz="2400" dirty="0"/>
              <a:t>Discovered cod</a:t>
            </a:r>
          </a:p>
          <a:p>
            <a:r>
              <a:rPr lang="en-US" sz="2400" dirty="0"/>
              <a:t>Beginning in 1534, Jacques Cartier explored the Sr. Lawrence river system including </a:t>
            </a:r>
            <a:r>
              <a:rPr lang="en-US" sz="2400" dirty="0" err="1"/>
              <a:t>Stadacona</a:t>
            </a:r>
            <a:r>
              <a:rPr lang="en-US" sz="2400" dirty="0"/>
              <a:t> (Quebec) and </a:t>
            </a:r>
            <a:r>
              <a:rPr lang="en-US" sz="2400" dirty="0" err="1"/>
              <a:t>Hochelaga</a:t>
            </a:r>
            <a:r>
              <a:rPr lang="en-US" sz="2400" dirty="0"/>
              <a:t> (</a:t>
            </a:r>
            <a:r>
              <a:rPr lang="en-US" sz="2400" dirty="0" err="1"/>
              <a:t>Montrael</a:t>
            </a:r>
            <a:r>
              <a:rPr lang="en-US" sz="2400" dirty="0"/>
              <a:t>).</a:t>
            </a:r>
          </a:p>
        </p:txBody>
      </p:sp>
    </p:spTree>
    <p:extLst>
      <p:ext uri="{BB962C8B-B14F-4D97-AF65-F5344CB8AC3E}">
        <p14:creationId xmlns:p14="http://schemas.microsoft.com/office/powerpoint/2010/main" val="416028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49337" y="365125"/>
            <a:ext cx="4422549" cy="6234196"/>
          </a:xfrm>
          <a:prstGeom prst="rect">
            <a:avLst/>
          </a:prstGeom>
        </p:spPr>
      </p:pic>
      <p:pic>
        <p:nvPicPr>
          <p:cNvPr id="5" name="Picture 4"/>
          <p:cNvPicPr>
            <a:picLocks noChangeAspect="1"/>
          </p:cNvPicPr>
          <p:nvPr/>
        </p:nvPicPr>
        <p:blipFill>
          <a:blip r:embed="rId3"/>
          <a:stretch>
            <a:fillRect/>
          </a:stretch>
        </p:blipFill>
        <p:spPr>
          <a:xfrm>
            <a:off x="6710589" y="927610"/>
            <a:ext cx="3812268" cy="5109225"/>
          </a:xfrm>
          <a:prstGeom prst="rect">
            <a:avLst/>
          </a:prstGeom>
        </p:spPr>
      </p:pic>
    </p:spTree>
    <p:extLst>
      <p:ext uri="{BB962C8B-B14F-4D97-AF65-F5344CB8AC3E}">
        <p14:creationId xmlns:p14="http://schemas.microsoft.com/office/powerpoint/2010/main" val="222877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Northwest Passage</a:t>
            </a:r>
          </a:p>
        </p:txBody>
      </p:sp>
      <p:sp>
        <p:nvSpPr>
          <p:cNvPr id="3" name="Content Placeholder 2"/>
          <p:cNvSpPr>
            <a:spLocks noGrp="1"/>
          </p:cNvSpPr>
          <p:nvPr>
            <p:ph idx="1"/>
          </p:nvPr>
        </p:nvSpPr>
        <p:spPr/>
        <p:txBody>
          <a:bodyPr>
            <a:normAutofit/>
          </a:bodyPr>
          <a:lstStyle/>
          <a:p>
            <a:r>
              <a:rPr lang="en-US" sz="2400" dirty="0"/>
              <a:t>Quest to find a route to Asia through the northern part of Canada.</a:t>
            </a:r>
          </a:p>
          <a:p>
            <a:r>
              <a:rPr lang="en-US" sz="2400" dirty="0"/>
              <a:t>Martin Frobisher, William Baffin, and Henry Hudson searched for the Northwest Passage.</a:t>
            </a:r>
          </a:p>
          <a:p>
            <a:r>
              <a:rPr lang="en-US" sz="2400" dirty="0"/>
              <a:t>Claimed the Hudson’s Bay region for England.</a:t>
            </a:r>
          </a:p>
        </p:txBody>
      </p:sp>
    </p:spTree>
    <p:extLst>
      <p:ext uri="{BB962C8B-B14F-4D97-AF65-F5344CB8AC3E}">
        <p14:creationId xmlns:p14="http://schemas.microsoft.com/office/powerpoint/2010/main" val="338312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idx="1"/>
          </p:nvPr>
        </p:nvSpPr>
        <p:spPr>
          <a:xfrm>
            <a:off x="1549201" y="2628617"/>
            <a:ext cx="9093598" cy="3696768"/>
          </a:xfrm>
        </p:spPr>
        <p:txBody>
          <a:bodyPr>
            <a:normAutofit/>
          </a:bodyPr>
          <a:lstStyle/>
          <a:p>
            <a:pPr marL="0" indent="0">
              <a:buNone/>
            </a:pPr>
            <a:r>
              <a:rPr lang="en-US" sz="2400" dirty="0"/>
              <a:t>Contact – meeting of European (Old World) and American (New World) cultures</a:t>
            </a:r>
          </a:p>
          <a:p>
            <a:pPr marL="0" indent="0">
              <a:buNone/>
            </a:pPr>
            <a:r>
              <a:rPr lang="en-US" sz="2400" dirty="0"/>
              <a:t>Indigenous – </a:t>
            </a:r>
            <a:r>
              <a:rPr lang="en-CA" sz="2400" dirty="0"/>
              <a:t>original peoples of Canada</a:t>
            </a:r>
            <a:endParaRPr lang="en-US" sz="2400" dirty="0"/>
          </a:p>
          <a:p>
            <a:pPr marL="0" indent="0">
              <a:buNone/>
            </a:pPr>
            <a:r>
              <a:rPr lang="en-US" sz="2400" dirty="0"/>
              <a:t>First Nation – indigenous peoples of the Canadian shield and plains regions</a:t>
            </a:r>
          </a:p>
          <a:p>
            <a:pPr marL="0" indent="0">
              <a:buNone/>
            </a:pPr>
            <a:r>
              <a:rPr lang="en-US" sz="2400" dirty="0"/>
              <a:t>Metis – ancestors with both First Nations and European relatives</a:t>
            </a:r>
          </a:p>
          <a:p>
            <a:pPr marL="0" indent="0">
              <a:buNone/>
            </a:pPr>
            <a:r>
              <a:rPr lang="en-US" sz="2400" dirty="0"/>
              <a:t>Inuit – indigenous peoples of Canada’s northern regions</a:t>
            </a:r>
          </a:p>
          <a:p>
            <a:pPr marL="0" indent="0">
              <a:buNone/>
            </a:pPr>
            <a:endParaRPr lang="en-US" dirty="0"/>
          </a:p>
        </p:txBody>
      </p:sp>
    </p:spTree>
    <p:extLst>
      <p:ext uri="{BB962C8B-B14F-4D97-AF65-F5344CB8AC3E}">
        <p14:creationId xmlns:p14="http://schemas.microsoft.com/office/powerpoint/2010/main" val="155568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55434" y="580572"/>
            <a:ext cx="7481131" cy="5948249"/>
          </a:xfrm>
          <a:prstGeom prst="rect">
            <a:avLst/>
          </a:prstGeom>
        </p:spPr>
      </p:pic>
    </p:spTree>
    <p:extLst>
      <p:ext uri="{BB962C8B-B14F-4D97-AF65-F5344CB8AC3E}">
        <p14:creationId xmlns:p14="http://schemas.microsoft.com/office/powerpoint/2010/main" val="195548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Relativism</a:t>
            </a:r>
          </a:p>
        </p:txBody>
      </p:sp>
      <p:sp>
        <p:nvSpPr>
          <p:cNvPr id="3" name="Content Placeholder 2"/>
          <p:cNvSpPr>
            <a:spLocks noGrp="1"/>
          </p:cNvSpPr>
          <p:nvPr>
            <p:ph idx="1"/>
          </p:nvPr>
        </p:nvSpPr>
        <p:spPr>
          <a:xfrm>
            <a:off x="2231136" y="2638044"/>
            <a:ext cx="7729728" cy="3681113"/>
          </a:xfrm>
        </p:spPr>
        <p:txBody>
          <a:bodyPr>
            <a:noAutofit/>
          </a:bodyPr>
          <a:lstStyle/>
          <a:p>
            <a:r>
              <a:rPr lang="en-US" sz="2400" b="1" dirty="0">
                <a:latin typeface="+mj-lt"/>
              </a:rPr>
              <a:t>Ethnocentrism</a:t>
            </a:r>
            <a:r>
              <a:rPr lang="en-US" sz="2400" dirty="0">
                <a:latin typeface="+mj-lt"/>
              </a:rPr>
              <a:t> - </a:t>
            </a:r>
            <a:r>
              <a:rPr lang="en-US" sz="2400" b="0" i="0" dirty="0">
                <a:solidFill>
                  <a:srgbClr val="303336"/>
                </a:solidFill>
                <a:effectLst/>
                <a:latin typeface="+mj-lt"/>
              </a:rPr>
              <a:t>the attitude that one's own group, ethnicity, or nationality is superior to others</a:t>
            </a:r>
          </a:p>
          <a:p>
            <a:endParaRPr lang="en-US" sz="2400" b="0" i="0" dirty="0">
              <a:solidFill>
                <a:srgbClr val="303336"/>
              </a:solidFill>
              <a:effectLst/>
              <a:latin typeface="+mj-lt"/>
            </a:endParaRPr>
          </a:p>
          <a:p>
            <a:r>
              <a:rPr lang="en-US" sz="2400" b="1" dirty="0">
                <a:solidFill>
                  <a:srgbClr val="303336"/>
                </a:solidFill>
                <a:latin typeface="+mj-lt"/>
              </a:rPr>
              <a:t>Cultural relativism </a:t>
            </a:r>
            <a:r>
              <a:rPr lang="en-US" sz="2400" dirty="0">
                <a:solidFill>
                  <a:srgbClr val="303336"/>
                </a:solidFill>
                <a:latin typeface="+mj-lt"/>
              </a:rPr>
              <a:t>- </a:t>
            </a:r>
            <a:r>
              <a:rPr lang="en-US" sz="2400" b="0" i="0" dirty="0">
                <a:solidFill>
                  <a:srgbClr val="000000"/>
                </a:solidFill>
                <a:effectLst/>
                <a:latin typeface="+mj-lt"/>
              </a:rPr>
              <a:t>Cultural Relativism is the claim that ethical practices differ among cultures, and what is considered right in one culture may be considered wrong in another. The implication of cultural relativism is that no one society is superior to another, they are merely different.</a:t>
            </a:r>
          </a:p>
        </p:txBody>
      </p:sp>
    </p:spTree>
    <p:extLst>
      <p:ext uri="{BB962C8B-B14F-4D97-AF65-F5344CB8AC3E}">
        <p14:creationId xmlns:p14="http://schemas.microsoft.com/office/powerpoint/2010/main" val="377108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CA18-20F0-48EC-8617-F8180C5D21E1}"/>
              </a:ext>
            </a:extLst>
          </p:cNvPr>
          <p:cNvSpPr>
            <a:spLocks noGrp="1"/>
          </p:cNvSpPr>
          <p:nvPr>
            <p:ph type="title"/>
          </p:nvPr>
        </p:nvSpPr>
        <p:spPr>
          <a:xfrm>
            <a:off x="804672" y="964692"/>
            <a:ext cx="5894832" cy="1188720"/>
          </a:xfrm>
        </p:spPr>
        <p:txBody>
          <a:bodyPr>
            <a:normAutofit/>
          </a:bodyPr>
          <a:lstStyle/>
          <a:p>
            <a:r>
              <a:rPr lang="en-US" dirty="0"/>
              <a:t>Viking Customs and Rituals</a:t>
            </a:r>
          </a:p>
        </p:txBody>
      </p:sp>
      <p:sp>
        <p:nvSpPr>
          <p:cNvPr id="3" name="Content Placeholder 2">
            <a:extLst>
              <a:ext uri="{FF2B5EF4-FFF2-40B4-BE49-F238E27FC236}">
                <a16:creationId xmlns:a16="http://schemas.microsoft.com/office/drawing/2014/main" id="{9594A532-81B2-4793-9D38-F4A9B4B0EF0F}"/>
              </a:ext>
            </a:extLst>
          </p:cNvPr>
          <p:cNvSpPr>
            <a:spLocks noGrp="1"/>
          </p:cNvSpPr>
          <p:nvPr>
            <p:ph idx="1"/>
          </p:nvPr>
        </p:nvSpPr>
        <p:spPr>
          <a:xfrm>
            <a:off x="803243" y="2638044"/>
            <a:ext cx="5963317" cy="3263206"/>
          </a:xfrm>
        </p:spPr>
        <p:txBody>
          <a:bodyPr>
            <a:normAutofit lnSpcReduction="10000"/>
          </a:bodyPr>
          <a:lstStyle/>
          <a:p>
            <a:r>
              <a:rPr lang="en-US" sz="2600" dirty="0"/>
              <a:t>Blot Sacrifice</a:t>
            </a:r>
          </a:p>
          <a:p>
            <a:r>
              <a:rPr lang="en-US" sz="2600" dirty="0"/>
              <a:t>Human Sacrifice</a:t>
            </a:r>
          </a:p>
          <a:p>
            <a:r>
              <a:rPr lang="en-US" sz="2600" dirty="0"/>
              <a:t>Berserkers</a:t>
            </a:r>
          </a:p>
          <a:p>
            <a:r>
              <a:rPr lang="en-US" sz="2600" dirty="0"/>
              <a:t>Tooth Modification</a:t>
            </a:r>
          </a:p>
          <a:p>
            <a:r>
              <a:rPr lang="en-US" sz="2600" dirty="0"/>
              <a:t>The Blood Eagle</a:t>
            </a:r>
          </a:p>
          <a:p>
            <a:endParaRPr lang="en-US" sz="2400" dirty="0"/>
          </a:p>
          <a:p>
            <a:pPr marL="0" indent="0">
              <a:buNone/>
            </a:pPr>
            <a:r>
              <a:rPr lang="en-US" sz="1700" dirty="0"/>
              <a:t>https://listverse.com/2018/08/06/10-interesting-viking-rituals/</a:t>
            </a:r>
          </a:p>
        </p:txBody>
      </p:sp>
      <p:sp>
        <p:nvSpPr>
          <p:cNvPr id="2055" name="Rectangle 2054">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ectangle 2056">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765FEB7-05E0-4BA2-B51A-DF8D17022D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6706" y="2362818"/>
            <a:ext cx="3986784" cy="262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2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Pre-Contact</a:t>
            </a:r>
          </a:p>
        </p:txBody>
      </p:sp>
      <p:pic>
        <p:nvPicPr>
          <p:cNvPr id="4" name="Content Placeholder 3"/>
          <p:cNvPicPr>
            <a:picLocks noGrp="1" noChangeAspect="1"/>
          </p:cNvPicPr>
          <p:nvPr>
            <p:ph idx="1"/>
          </p:nvPr>
        </p:nvPicPr>
        <p:blipFill>
          <a:blip r:embed="rId2"/>
          <a:stretch>
            <a:fillRect/>
          </a:stretch>
        </p:blipFill>
        <p:spPr>
          <a:xfrm>
            <a:off x="5351356" y="91911"/>
            <a:ext cx="5289283" cy="6674177"/>
          </a:xfrm>
          <a:prstGeom prst="rect">
            <a:avLst/>
          </a:prstGeom>
        </p:spPr>
      </p:pic>
    </p:spTree>
    <p:extLst>
      <p:ext uri="{BB962C8B-B14F-4D97-AF65-F5344CB8AC3E}">
        <p14:creationId xmlns:p14="http://schemas.microsoft.com/office/powerpoint/2010/main" val="332015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Pre-Contact</a:t>
            </a:r>
          </a:p>
        </p:txBody>
      </p:sp>
      <p:sp>
        <p:nvSpPr>
          <p:cNvPr id="3" name="Content Placeholder 2"/>
          <p:cNvSpPr>
            <a:spLocks noGrp="1"/>
          </p:cNvSpPr>
          <p:nvPr>
            <p:ph idx="1"/>
          </p:nvPr>
        </p:nvSpPr>
        <p:spPr>
          <a:xfrm>
            <a:off x="1324529" y="2411801"/>
            <a:ext cx="9542942" cy="3734476"/>
          </a:xfrm>
        </p:spPr>
        <p:txBody>
          <a:bodyPr>
            <a:normAutofit/>
          </a:bodyPr>
          <a:lstStyle/>
          <a:p>
            <a:r>
              <a:rPr lang="en-US" sz="2400" dirty="0"/>
              <a:t>Canadian Indigenous peoples had a long and rich history prior to contact.</a:t>
            </a:r>
          </a:p>
          <a:p>
            <a:r>
              <a:rPr lang="en-US" sz="2400" dirty="0"/>
              <a:t>Tribes were diverse depending on the region of Canada they inhabited.</a:t>
            </a:r>
          </a:p>
          <a:p>
            <a:r>
              <a:rPr lang="en-US" sz="2400" dirty="0"/>
              <a:t>Eastern Canada – hunters and farmers</a:t>
            </a:r>
          </a:p>
          <a:p>
            <a:r>
              <a:rPr lang="en-US" sz="2400" dirty="0"/>
              <a:t>Plains – Nomadic hunters</a:t>
            </a:r>
          </a:p>
          <a:p>
            <a:r>
              <a:rPr lang="en-US" sz="2400" dirty="0"/>
              <a:t>West Coast – fishing</a:t>
            </a:r>
          </a:p>
          <a:p>
            <a:r>
              <a:rPr lang="en-US" sz="2400" dirty="0"/>
              <a:t>North – Fishing and trapping </a:t>
            </a:r>
          </a:p>
        </p:txBody>
      </p:sp>
    </p:spTree>
    <p:extLst>
      <p:ext uri="{BB962C8B-B14F-4D97-AF65-F5344CB8AC3E}">
        <p14:creationId xmlns:p14="http://schemas.microsoft.com/office/powerpoint/2010/main" val="122111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1382" y="365125"/>
            <a:ext cx="8329235" cy="6246926"/>
          </a:xfrm>
        </p:spPr>
      </p:pic>
    </p:spTree>
    <p:extLst>
      <p:ext uri="{BB962C8B-B14F-4D97-AF65-F5344CB8AC3E}">
        <p14:creationId xmlns:p14="http://schemas.microsoft.com/office/powerpoint/2010/main" val="158050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1262" y="328613"/>
            <a:ext cx="8429475" cy="6322106"/>
          </a:xfrm>
        </p:spPr>
      </p:pic>
    </p:spTree>
    <p:extLst>
      <p:ext uri="{BB962C8B-B14F-4D97-AF65-F5344CB8AC3E}">
        <p14:creationId xmlns:p14="http://schemas.microsoft.com/office/powerpoint/2010/main" val="93820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E45D-1436-4631-BF04-76375C3BBA9E}"/>
              </a:ext>
            </a:extLst>
          </p:cNvPr>
          <p:cNvSpPr>
            <a:spLocks noGrp="1"/>
          </p:cNvSpPr>
          <p:nvPr>
            <p:ph type="title"/>
          </p:nvPr>
        </p:nvSpPr>
        <p:spPr/>
        <p:txBody>
          <a:bodyPr/>
          <a:lstStyle/>
          <a:p>
            <a:r>
              <a:rPr lang="en-US" dirty="0"/>
              <a:t>Religious Practices</a:t>
            </a:r>
          </a:p>
        </p:txBody>
      </p:sp>
      <p:sp>
        <p:nvSpPr>
          <p:cNvPr id="3" name="Content Placeholder 2">
            <a:extLst>
              <a:ext uri="{FF2B5EF4-FFF2-40B4-BE49-F238E27FC236}">
                <a16:creationId xmlns:a16="http://schemas.microsoft.com/office/drawing/2014/main" id="{7FD6BACA-1B07-4CFE-BAC1-261B8011EC9A}"/>
              </a:ext>
            </a:extLst>
          </p:cNvPr>
          <p:cNvSpPr>
            <a:spLocks noGrp="1"/>
          </p:cNvSpPr>
          <p:nvPr>
            <p:ph idx="1"/>
          </p:nvPr>
        </p:nvSpPr>
        <p:spPr/>
        <p:txBody>
          <a:bodyPr>
            <a:normAutofit/>
          </a:bodyPr>
          <a:lstStyle/>
          <a:p>
            <a:r>
              <a:rPr lang="en-US" sz="2400" b="0" i="0" dirty="0">
                <a:solidFill>
                  <a:srgbClr val="393939"/>
                </a:solidFill>
                <a:effectLst/>
                <a:latin typeface="Avenir"/>
              </a:rPr>
              <a:t>Spiritual beliefs varied widely amongst indigenous populations. However, there are commonalities among Indigenous spiritual traditions:</a:t>
            </a:r>
          </a:p>
          <a:p>
            <a:pPr lvl="1"/>
            <a:r>
              <a:rPr lang="en-US" sz="2200" b="0" i="0" dirty="0">
                <a:solidFill>
                  <a:srgbClr val="393939"/>
                </a:solidFill>
                <a:effectLst/>
                <a:latin typeface="Avenir"/>
              </a:rPr>
              <a:t>presence of creation stories</a:t>
            </a:r>
            <a:endParaRPr lang="en-US" sz="2200" dirty="0">
              <a:solidFill>
                <a:srgbClr val="393939"/>
              </a:solidFill>
              <a:latin typeface="Avenir"/>
            </a:endParaRPr>
          </a:p>
          <a:p>
            <a:pPr lvl="1"/>
            <a:r>
              <a:rPr lang="en-US" sz="2200" b="0" i="0" dirty="0">
                <a:solidFill>
                  <a:srgbClr val="393939"/>
                </a:solidFill>
                <a:effectLst/>
                <a:latin typeface="Avenir"/>
              </a:rPr>
              <a:t>the role </a:t>
            </a:r>
            <a:r>
              <a:rPr lang="en-US" sz="2200" b="0" i="0" dirty="0">
                <a:effectLst/>
                <a:latin typeface="Avenir"/>
              </a:rPr>
              <a:t>of </a:t>
            </a:r>
            <a:r>
              <a:rPr lang="en-US" sz="2200" b="0" i="0" strike="noStrike" dirty="0">
                <a:effectLst/>
                <a:latin typeface="Avenir"/>
              </a:rPr>
              <a:t>tricksters (coyote, raven, etc.)</a:t>
            </a:r>
          </a:p>
          <a:p>
            <a:pPr lvl="1"/>
            <a:r>
              <a:rPr lang="en-US" sz="2200" dirty="0">
                <a:latin typeface="Avenir"/>
              </a:rPr>
              <a:t>ceremonies</a:t>
            </a:r>
            <a:endParaRPr lang="en-US" sz="2200" dirty="0"/>
          </a:p>
        </p:txBody>
      </p:sp>
    </p:spTree>
    <p:extLst>
      <p:ext uri="{BB962C8B-B14F-4D97-AF65-F5344CB8AC3E}">
        <p14:creationId xmlns:p14="http://schemas.microsoft.com/office/powerpoint/2010/main" val="227773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72A8A-7258-42F8-8C70-A92CE0DC040D}"/>
              </a:ext>
            </a:extLst>
          </p:cNvPr>
          <p:cNvSpPr>
            <a:spLocks noGrp="1"/>
          </p:cNvSpPr>
          <p:nvPr>
            <p:ph type="title"/>
          </p:nvPr>
        </p:nvSpPr>
        <p:spPr/>
        <p:txBody>
          <a:bodyPr/>
          <a:lstStyle/>
          <a:p>
            <a:r>
              <a:rPr lang="en-US" dirty="0"/>
              <a:t>Creation</a:t>
            </a:r>
          </a:p>
        </p:txBody>
      </p:sp>
      <p:sp>
        <p:nvSpPr>
          <p:cNvPr id="3" name="Content Placeholder 2">
            <a:extLst>
              <a:ext uri="{FF2B5EF4-FFF2-40B4-BE49-F238E27FC236}">
                <a16:creationId xmlns:a16="http://schemas.microsoft.com/office/drawing/2014/main" id="{8F6901EB-924E-4B18-9495-A44E491D4A6F}"/>
              </a:ext>
            </a:extLst>
          </p:cNvPr>
          <p:cNvSpPr>
            <a:spLocks noGrp="1"/>
          </p:cNvSpPr>
          <p:nvPr>
            <p:ph idx="1"/>
          </p:nvPr>
        </p:nvSpPr>
        <p:spPr>
          <a:xfrm>
            <a:off x="1525634" y="2422689"/>
            <a:ext cx="9140732" cy="4024349"/>
          </a:xfrm>
        </p:spPr>
        <p:txBody>
          <a:bodyPr>
            <a:noAutofit/>
          </a:bodyPr>
          <a:lstStyle/>
          <a:p>
            <a:r>
              <a:rPr lang="en-US" sz="2400" b="0" i="0" dirty="0">
                <a:solidFill>
                  <a:srgbClr val="393939"/>
                </a:solidFill>
                <a:effectLst/>
                <a:latin typeface="Avenir"/>
              </a:rPr>
              <a:t>Creation stories describe the origins of the cosmos.</a:t>
            </a:r>
          </a:p>
          <a:p>
            <a:r>
              <a:rPr lang="en-US" sz="2400" b="0" i="0" dirty="0">
                <a:solidFill>
                  <a:srgbClr val="393939"/>
                </a:solidFill>
                <a:effectLst/>
                <a:latin typeface="Avenir"/>
              </a:rPr>
              <a:t>Among these tales is what scholars often refer to as the “Earth Diver myth.” This is a story where a Great Spirit or cultural hero dives, or orders animals to dive, into the primeval water to bring back mud, out of which the Earth is fashioned. </a:t>
            </a:r>
          </a:p>
          <a:p>
            <a:r>
              <a:rPr lang="en-US" sz="2400" b="0" i="0" dirty="0">
                <a:solidFill>
                  <a:srgbClr val="393939"/>
                </a:solidFill>
                <a:effectLst/>
                <a:latin typeface="Avenir"/>
              </a:rPr>
              <a:t>In some versions of the story, Earth is formed on the back of a</a:t>
            </a:r>
            <a:r>
              <a:rPr lang="en-US" sz="2400" b="0" i="0" dirty="0">
                <a:effectLst/>
                <a:latin typeface="Avenir"/>
              </a:rPr>
              <a:t> </a:t>
            </a:r>
            <a:r>
              <a:rPr lang="en-US" sz="2400" b="0" i="0" u="none" strike="noStrike" dirty="0">
                <a:effectLst/>
                <a:latin typeface="Avenir"/>
                <a:hlinkClick r:id="rId2">
                  <a:extLst>
                    <a:ext uri="{A12FA001-AC4F-418D-AE19-62706E023703}">
                      <ahyp:hlinkClr xmlns:ahyp="http://schemas.microsoft.com/office/drawing/2018/hyperlinkcolor" val="tx"/>
                    </a:ext>
                  </a:extLst>
                </a:hlinkClick>
              </a:rPr>
              <a:t>turtle</a:t>
            </a:r>
            <a:r>
              <a:rPr lang="en-US" sz="2400" b="0" i="0" dirty="0">
                <a:effectLst/>
                <a:latin typeface="Avenir"/>
              </a:rPr>
              <a:t>; </a:t>
            </a:r>
            <a:r>
              <a:rPr lang="en-US" sz="2400" b="0" i="0" u="none" strike="noStrike" dirty="0">
                <a:effectLst/>
                <a:latin typeface="Avenir"/>
                <a:hlinkClick r:id="rId3">
                  <a:extLst>
                    <a:ext uri="{A12FA001-AC4F-418D-AE19-62706E023703}">
                      <ahyp:hlinkClr xmlns:ahyp="http://schemas.microsoft.com/office/drawing/2018/hyperlinkcolor" val="tx"/>
                    </a:ext>
                  </a:extLst>
                </a:hlinkClick>
              </a:rPr>
              <a:t>Turtle Island</a:t>
            </a:r>
            <a:r>
              <a:rPr lang="en-US" sz="2400" b="0" i="0" dirty="0">
                <a:effectLst/>
                <a:latin typeface="Avenir"/>
              </a:rPr>
              <a:t> is </a:t>
            </a:r>
            <a:r>
              <a:rPr lang="en-US" sz="2400" b="0" i="0" dirty="0">
                <a:solidFill>
                  <a:srgbClr val="393939"/>
                </a:solidFill>
                <a:effectLst/>
                <a:latin typeface="Avenir"/>
              </a:rPr>
              <a:t>a popular name used by certain Indigenous peoples for the land of North America.</a:t>
            </a:r>
            <a:endParaRPr lang="en-US" sz="2400" dirty="0"/>
          </a:p>
        </p:txBody>
      </p:sp>
    </p:spTree>
    <p:extLst>
      <p:ext uri="{BB962C8B-B14F-4D97-AF65-F5344CB8AC3E}">
        <p14:creationId xmlns:p14="http://schemas.microsoft.com/office/powerpoint/2010/main" val="210297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F2BD4D02-B025-49F8-A8C0-29F40BE6FAAD}"/>
              </a:ext>
            </a:extLst>
          </p:cNvPr>
          <p:cNvPicPr>
            <a:picLocks noGrp="1" noChangeAspect="1"/>
          </p:cNvPicPr>
          <p:nvPr>
            <p:ph idx="1"/>
          </p:nvPr>
        </p:nvPicPr>
        <p:blipFill>
          <a:blip r:embed="rId2"/>
          <a:stretch>
            <a:fillRect/>
          </a:stretch>
        </p:blipFill>
        <p:spPr>
          <a:xfrm>
            <a:off x="3944175" y="643466"/>
            <a:ext cx="4303649" cy="5571067"/>
          </a:xfrm>
          <a:prstGeom prst="rect">
            <a:avLst/>
          </a:prstGeom>
        </p:spPr>
      </p:pic>
    </p:spTree>
    <p:extLst>
      <p:ext uri="{BB962C8B-B14F-4D97-AF65-F5344CB8AC3E}">
        <p14:creationId xmlns:p14="http://schemas.microsoft.com/office/powerpoint/2010/main" val="217510296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95</TotalTime>
  <Words>630</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Avenir</vt:lpstr>
      <vt:lpstr>Gill Sans MT</vt:lpstr>
      <vt:lpstr>Parcel</vt:lpstr>
      <vt:lpstr>Contact</vt:lpstr>
      <vt:lpstr>Terms</vt:lpstr>
      <vt:lpstr>Pre-Contact</vt:lpstr>
      <vt:lpstr>Pre-Contact</vt:lpstr>
      <vt:lpstr>PowerPoint Presentation</vt:lpstr>
      <vt:lpstr>PowerPoint Presentation</vt:lpstr>
      <vt:lpstr>Religious Practices</vt:lpstr>
      <vt:lpstr>Creation</vt:lpstr>
      <vt:lpstr>PowerPoint Presentation</vt:lpstr>
      <vt:lpstr>Plains Indigenous Ceremonies</vt:lpstr>
      <vt:lpstr>PowerPoint Presentation</vt:lpstr>
      <vt:lpstr>Pre-Contact</vt:lpstr>
      <vt:lpstr>PowerPoint Presentation</vt:lpstr>
      <vt:lpstr>Crow Creek bone bed</vt:lpstr>
      <vt:lpstr>Contact</vt:lpstr>
      <vt:lpstr>PowerPoint Presentation</vt:lpstr>
      <vt:lpstr>Exploration</vt:lpstr>
      <vt:lpstr>PowerPoint Presentation</vt:lpstr>
      <vt:lpstr>Northwest Passage</vt:lpstr>
      <vt:lpstr>PowerPoint Presentation</vt:lpstr>
      <vt:lpstr>Cultural Relativism</vt:lpstr>
      <vt:lpstr>Viking Customs and Rituals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dc:title>
  <dc:creator>Murray Neudorf</dc:creator>
  <cp:lastModifiedBy>Murray Neudorf</cp:lastModifiedBy>
  <cp:revision>10</cp:revision>
  <dcterms:created xsi:type="dcterms:W3CDTF">2020-11-17T02:26:47Z</dcterms:created>
  <dcterms:modified xsi:type="dcterms:W3CDTF">2022-09-02T22:18:19Z</dcterms:modified>
</cp:coreProperties>
</file>