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85" r:id="rId4"/>
    <p:sldId id="286" r:id="rId5"/>
    <p:sldId id="287" r:id="rId6"/>
    <p:sldId id="288" r:id="rId7"/>
    <p:sldId id="284" r:id="rId8"/>
    <p:sldId id="289" r:id="rId9"/>
    <p:sldId id="277" r:id="rId10"/>
    <p:sldId id="278" r:id="rId11"/>
    <p:sldId id="290" r:id="rId12"/>
    <p:sldId id="279" r:id="rId13"/>
    <p:sldId id="291" r:id="rId14"/>
    <p:sldId id="280" r:id="rId15"/>
    <p:sldId id="295" r:id="rId16"/>
    <p:sldId id="292" r:id="rId17"/>
    <p:sldId id="281" r:id="rId18"/>
    <p:sldId id="293" r:id="rId19"/>
    <p:sldId id="282" r:id="rId20"/>
    <p:sldId id="294" r:id="rId21"/>
    <p:sldId id="283" r:id="rId22"/>
    <p:sldId id="300" r:id="rId23"/>
    <p:sldId id="302" r:id="rId24"/>
    <p:sldId id="301" r:id="rId25"/>
    <p:sldId id="297" r:id="rId26"/>
    <p:sldId id="298" r:id="rId27"/>
    <p:sldId id="296" r:id="rId28"/>
    <p:sldId id="308" r:id="rId29"/>
    <p:sldId id="299" r:id="rId30"/>
    <p:sldId id="309" r:id="rId31"/>
    <p:sldId id="303" r:id="rId32"/>
    <p:sldId id="311" r:id="rId33"/>
    <p:sldId id="304" r:id="rId34"/>
    <p:sldId id="312" r:id="rId35"/>
    <p:sldId id="305" r:id="rId36"/>
    <p:sldId id="313" r:id="rId37"/>
    <p:sldId id="306" r:id="rId38"/>
    <p:sldId id="314" r:id="rId39"/>
    <p:sldId id="315" r:id="rId40"/>
    <p:sldId id="307" r:id="rId41"/>
    <p:sldId id="316" r:id="rId42"/>
    <p:sldId id="317" r:id="rId43"/>
    <p:sldId id="318"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p:cViewPr varScale="1">
        <p:scale>
          <a:sx n="32" d="100"/>
          <a:sy n="32" d="100"/>
        </p:scale>
        <p:origin x="24"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A101-D7C3-4F8D-94F0-A4B2BD8D2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D8587F-D9D5-4321-9E9E-2501617F9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4AF060-5154-43F5-A3A9-E9382C4CB0AB}"/>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8D8316C3-3736-446A-85CE-6CDF4E839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CEC67-8347-4922-AA14-3C9C48715084}"/>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32855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AEA8-B214-42B4-94B7-B7323CD3F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7FC79-6A33-47C2-BE19-CC129EE10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231ED-6443-4E31-93FB-7176A398CAFA}"/>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DB9EFFB9-84AC-487B-8E68-89B23CC5F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BB413-192D-4037-A062-6B616663637B}"/>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174022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0D3DD-DE9C-4015-AA79-0A9BB14625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7ABD7E-D83E-496C-ABE1-E1FB8545AA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BEA01-DD84-4E8A-95EF-75CE377D969E}"/>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998FF8FB-12D5-42CF-847C-B6968FF02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EB37-D7A8-4357-AEC0-4CB7A6AE9C77}"/>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134307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F8FD-CFB2-4B92-B958-FFE85363C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B2AD9-DC48-4C7A-B8CA-7543D6A7A4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809F-7B7B-46AC-8662-2912DCFC97E1}"/>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92C83254-9049-4EBE-B67E-479D95185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DAED4-42A5-4F6E-8DC5-798C250BC2F2}"/>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80495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5B7E-CF79-4168-87B9-0B67054CCA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012EA-9E84-4D27-B08B-439A1731B5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EBB37-E8BD-49FB-9EBA-E91E68579701}"/>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D2A72DCF-2B6C-4437-BE81-5B9A9D5AF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2BFCA-73B3-4FE3-9662-88F6E4570664}"/>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6176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412C-CF47-4824-972A-8C6B57A72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7BEC2-9B91-4B9F-B374-7D4190B1F1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43F6B-B8B8-4DD9-B1FD-6B5783E3A4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5DF49A-0A16-4A30-A528-05EED4E13188}"/>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6" name="Footer Placeholder 5">
            <a:extLst>
              <a:ext uri="{FF2B5EF4-FFF2-40B4-BE49-F238E27FC236}">
                <a16:creationId xmlns:a16="http://schemas.microsoft.com/office/drawing/2014/main" id="{F024E46A-65DE-48E7-A105-9E49E33C8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52849-D24F-4013-A4BF-AA0DCE5100B1}"/>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164355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B38F-0056-467A-9A3D-CF6378606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4773C3-FDB9-4789-9EF6-A30598F60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C1B87-BEDF-4992-837D-4BD4C67DC3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020925-40DE-459B-96F0-18146204E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68E07-1AD5-4CC1-A245-C52256D459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45C008-36CA-4D00-9216-7FFC050FB601}"/>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8" name="Footer Placeholder 7">
            <a:extLst>
              <a:ext uri="{FF2B5EF4-FFF2-40B4-BE49-F238E27FC236}">
                <a16:creationId xmlns:a16="http://schemas.microsoft.com/office/drawing/2014/main" id="{73EF3986-9058-4626-A3D8-C5AC37C757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7990C6-54A5-423F-968F-6C508B887F72}"/>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3069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AFF3-6C32-408D-BE2A-6D22375E0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84477A-41CA-4EF4-BCA8-00B73395B5AB}"/>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4" name="Footer Placeholder 3">
            <a:extLst>
              <a:ext uri="{FF2B5EF4-FFF2-40B4-BE49-F238E27FC236}">
                <a16:creationId xmlns:a16="http://schemas.microsoft.com/office/drawing/2014/main" id="{CE6AD28C-A129-43A9-8848-C37D75603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F3D8E7-F330-4662-9B2D-7974B7D16046}"/>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85639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CC1C1-34E8-4BFA-A4D9-D66388B333C4}"/>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3" name="Footer Placeholder 2">
            <a:extLst>
              <a:ext uri="{FF2B5EF4-FFF2-40B4-BE49-F238E27FC236}">
                <a16:creationId xmlns:a16="http://schemas.microsoft.com/office/drawing/2014/main" id="{28DBA271-D4C9-47BB-965F-EFE34595F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D7875-3322-4382-B288-E2017EDB9975}"/>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384673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7CF4-E611-4861-B452-7F3333537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F204F3-1125-4064-A1B0-E77876B4F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D8080-F8B6-4B15-982A-C9663CE62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2FC10-23D7-41C2-8E4E-FA19473155FF}"/>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6" name="Footer Placeholder 5">
            <a:extLst>
              <a:ext uri="{FF2B5EF4-FFF2-40B4-BE49-F238E27FC236}">
                <a16:creationId xmlns:a16="http://schemas.microsoft.com/office/drawing/2014/main" id="{8C61E2A8-05A0-46B8-9CE8-4B81510DA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3A532-BB6F-4AFF-BEEF-4EF3D8307EA4}"/>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78649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3013-1593-4556-A77F-B78A90BD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773B5-819E-4FFC-A598-45DF9CEA2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DD7317-5A3F-49B4-AD73-C479C5F82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283B8-76A0-4205-B67A-5E85BC0130F0}"/>
              </a:ext>
            </a:extLst>
          </p:cNvPr>
          <p:cNvSpPr>
            <a:spLocks noGrp="1"/>
          </p:cNvSpPr>
          <p:nvPr>
            <p:ph type="dt" sz="half" idx="10"/>
          </p:nvPr>
        </p:nvSpPr>
        <p:spPr/>
        <p:txBody>
          <a:bodyPr/>
          <a:lstStyle/>
          <a:p>
            <a:fld id="{97FFF795-85B6-4EB2-8466-2AFF6098BE5A}" type="datetimeFigureOut">
              <a:rPr lang="en-US" smtClean="0"/>
              <a:t>2/8/2022</a:t>
            </a:fld>
            <a:endParaRPr lang="en-US"/>
          </a:p>
        </p:txBody>
      </p:sp>
      <p:sp>
        <p:nvSpPr>
          <p:cNvPr id="6" name="Footer Placeholder 5">
            <a:extLst>
              <a:ext uri="{FF2B5EF4-FFF2-40B4-BE49-F238E27FC236}">
                <a16:creationId xmlns:a16="http://schemas.microsoft.com/office/drawing/2014/main" id="{FFEF6A5A-47D9-4EE2-8027-C9253F460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0E00A-E7C3-4A85-8E3D-6B63DFEB0D5B}"/>
              </a:ext>
            </a:extLst>
          </p:cNvPr>
          <p:cNvSpPr>
            <a:spLocks noGrp="1"/>
          </p:cNvSpPr>
          <p:nvPr>
            <p:ph type="sldNum" sz="quarter" idx="12"/>
          </p:nvPr>
        </p:nvSpPr>
        <p:spPr/>
        <p:txBody>
          <a:bodyPr/>
          <a:lstStyle/>
          <a:p>
            <a:fld id="{A5195465-DE40-4746-9D4E-FB939AE17669}" type="slidenum">
              <a:rPr lang="en-US" smtClean="0"/>
              <a:t>‹#›</a:t>
            </a:fld>
            <a:endParaRPr lang="en-US"/>
          </a:p>
        </p:txBody>
      </p:sp>
    </p:spTree>
    <p:extLst>
      <p:ext uri="{BB962C8B-B14F-4D97-AF65-F5344CB8AC3E}">
        <p14:creationId xmlns:p14="http://schemas.microsoft.com/office/powerpoint/2010/main" val="359259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6FAB9-7D8E-4B9D-B899-19A8D3231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1954B-4ECD-4E0D-A16D-4811A255F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7A2BC-0294-4F71-BA01-F09A074F7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FF795-85B6-4EB2-8466-2AFF6098BE5A}" type="datetimeFigureOut">
              <a:rPr lang="en-US" smtClean="0"/>
              <a:t>2/8/2022</a:t>
            </a:fld>
            <a:endParaRPr lang="en-US"/>
          </a:p>
        </p:txBody>
      </p:sp>
      <p:sp>
        <p:nvSpPr>
          <p:cNvPr id="5" name="Footer Placeholder 4">
            <a:extLst>
              <a:ext uri="{FF2B5EF4-FFF2-40B4-BE49-F238E27FC236}">
                <a16:creationId xmlns:a16="http://schemas.microsoft.com/office/drawing/2014/main" id="{A48A6928-27BC-445D-B597-0075D4DFB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4773F-0FF0-41DC-A826-2ACA6A25A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95465-DE40-4746-9D4E-FB939AE17669}" type="slidenum">
              <a:rPr lang="en-US" smtClean="0"/>
              <a:t>‹#›</a:t>
            </a:fld>
            <a:endParaRPr lang="en-US"/>
          </a:p>
        </p:txBody>
      </p:sp>
    </p:spTree>
    <p:extLst>
      <p:ext uri="{BB962C8B-B14F-4D97-AF65-F5344CB8AC3E}">
        <p14:creationId xmlns:p14="http://schemas.microsoft.com/office/powerpoint/2010/main" val="3294219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38409AE6-2E02-4E36-AFBF-EB56DF56777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201922"/>
            <a:ext cx="12192000" cy="6858000"/>
          </a:xfrm>
          <a:prstGeom prst="rect">
            <a:avLst/>
          </a:prstGeom>
        </p:spPr>
      </p:pic>
      <p:sp>
        <p:nvSpPr>
          <p:cNvPr id="2" name="Title 1">
            <a:extLst>
              <a:ext uri="{FF2B5EF4-FFF2-40B4-BE49-F238E27FC236}">
                <a16:creationId xmlns:a16="http://schemas.microsoft.com/office/drawing/2014/main" id="{B341DF02-71B4-4E14-A963-1E2704FC44E6}"/>
              </a:ext>
            </a:extLst>
          </p:cNvPr>
          <p:cNvSpPr>
            <a:spLocks noGrp="1"/>
          </p:cNvSpPr>
          <p:nvPr>
            <p:ph type="ctrTitle"/>
          </p:nvPr>
        </p:nvSpPr>
        <p:spPr>
          <a:xfrm>
            <a:off x="1524000" y="-201922"/>
            <a:ext cx="9144000" cy="2900518"/>
          </a:xfrm>
        </p:spPr>
        <p:txBody>
          <a:bodyPr>
            <a:normAutofit/>
          </a:bodyPr>
          <a:lstStyle/>
          <a:p>
            <a:r>
              <a:rPr lang="en-US" dirty="0">
                <a:solidFill>
                  <a:srgbClr val="FFFFFF"/>
                </a:solidFill>
              </a:rPr>
              <a:t>French Revolution</a:t>
            </a:r>
          </a:p>
        </p:txBody>
      </p:sp>
      <p:sp>
        <p:nvSpPr>
          <p:cNvPr id="3" name="Subtitle 2">
            <a:extLst>
              <a:ext uri="{FF2B5EF4-FFF2-40B4-BE49-F238E27FC236}">
                <a16:creationId xmlns:a16="http://schemas.microsoft.com/office/drawing/2014/main" id="{21ED11C4-1554-4E90-A575-DD531FCE409A}"/>
              </a:ext>
            </a:extLst>
          </p:cNvPr>
          <p:cNvSpPr>
            <a:spLocks noGrp="1"/>
          </p:cNvSpPr>
          <p:nvPr>
            <p:ph type="subTitle" idx="1"/>
          </p:nvPr>
        </p:nvSpPr>
        <p:spPr>
          <a:xfrm>
            <a:off x="1524000" y="2582852"/>
            <a:ext cx="9144000" cy="1098395"/>
          </a:xfrm>
        </p:spPr>
        <p:txBody>
          <a:bodyPr>
            <a:normAutofit/>
          </a:bodyPr>
          <a:lstStyle/>
          <a:p>
            <a:r>
              <a:rPr lang="en-US" dirty="0">
                <a:solidFill>
                  <a:srgbClr val="FFFFFF"/>
                </a:solidFill>
              </a:rPr>
              <a:t>1789-1799</a:t>
            </a:r>
          </a:p>
        </p:txBody>
      </p:sp>
    </p:spTree>
    <p:extLst>
      <p:ext uri="{BB962C8B-B14F-4D97-AF65-F5344CB8AC3E}">
        <p14:creationId xmlns:p14="http://schemas.microsoft.com/office/powerpoint/2010/main" val="14607727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Rise of the Third Estate</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The non-aristocratic members of the Third Estate now represented 98 percent of the population.</a:t>
            </a:r>
          </a:p>
          <a:p>
            <a:pPr marL="285750" indent="-285750">
              <a:buFont typeface="Arial" panose="020B0604020202020204" pitchFamily="34" charset="0"/>
              <a:buChar char="•"/>
            </a:pPr>
            <a:r>
              <a:rPr lang="en-US" sz="3200" dirty="0"/>
              <a:t>Each of the 3 estates had one vote, so the clergy and the nobles could outvote the 3</a:t>
            </a:r>
            <a:r>
              <a:rPr lang="en-US" sz="3200" baseline="30000" dirty="0"/>
              <a:t>rd</a:t>
            </a:r>
            <a:r>
              <a:rPr lang="en-US" sz="3200" dirty="0"/>
              <a:t> estate.</a:t>
            </a:r>
          </a:p>
          <a:p>
            <a:pPr marL="285750" indent="-285750">
              <a:buFont typeface="Arial" panose="020B0604020202020204" pitchFamily="34" charset="0"/>
              <a:buChar char="•"/>
            </a:pPr>
            <a:r>
              <a:rPr lang="en-US" sz="3200" dirty="0"/>
              <a:t>The 3</a:t>
            </a:r>
            <a:r>
              <a:rPr lang="en-US" sz="3200" baseline="30000" dirty="0"/>
              <a:t>rd</a:t>
            </a:r>
            <a:r>
              <a:rPr lang="en-US" sz="3200" dirty="0"/>
              <a:t> estate called for equal representation.</a:t>
            </a:r>
          </a:p>
          <a:p>
            <a:pPr marL="285750" indent="-285750">
              <a:buFont typeface="Arial" panose="020B0604020202020204" pitchFamily="34" charset="0"/>
              <a:buChar char="•"/>
            </a:pPr>
            <a:r>
              <a:rPr lang="en-US" sz="3200" dirty="0"/>
              <a:t>The first 2 estates rejected this idea.</a:t>
            </a:r>
          </a:p>
        </p:txBody>
      </p:sp>
    </p:spTree>
    <p:extLst>
      <p:ext uri="{BB962C8B-B14F-4D97-AF65-F5344CB8AC3E}">
        <p14:creationId xmlns:p14="http://schemas.microsoft.com/office/powerpoint/2010/main" val="1358471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93A2-A473-4491-B0D3-E7199673BC4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A301D97-7C6A-42AC-8F2A-5BD8EA2058A7}"/>
              </a:ext>
            </a:extLst>
          </p:cNvPr>
          <p:cNvPicPr>
            <a:picLocks noGrp="1" noChangeAspect="1"/>
          </p:cNvPicPr>
          <p:nvPr>
            <p:ph idx="1"/>
          </p:nvPr>
        </p:nvPicPr>
        <p:blipFill>
          <a:blip r:embed="rId2"/>
          <a:stretch>
            <a:fillRect/>
          </a:stretch>
        </p:blipFill>
        <p:spPr>
          <a:xfrm>
            <a:off x="-7501" y="315912"/>
            <a:ext cx="12199501" cy="6176963"/>
          </a:xfrm>
          <a:prstGeom prst="rect">
            <a:avLst/>
          </a:prstGeom>
        </p:spPr>
      </p:pic>
    </p:spTree>
    <p:extLst>
      <p:ext uri="{BB962C8B-B14F-4D97-AF65-F5344CB8AC3E}">
        <p14:creationId xmlns:p14="http://schemas.microsoft.com/office/powerpoint/2010/main" val="141757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The Tennis Court Oath</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By the time the Estates-General met at Versailles, the debate over the voting process had erupted.</a:t>
            </a:r>
          </a:p>
          <a:p>
            <a:pPr marL="285750" indent="-285750">
              <a:buFont typeface="Arial" panose="020B0604020202020204" pitchFamily="34" charset="0"/>
              <a:buChar char="•"/>
            </a:pPr>
            <a:r>
              <a:rPr lang="en-US" sz="3200" dirty="0"/>
              <a:t>With talks stalled, the 3</a:t>
            </a:r>
            <a:r>
              <a:rPr lang="en-US" sz="3200" baseline="30000" dirty="0"/>
              <a:t>rd</a:t>
            </a:r>
            <a:r>
              <a:rPr lang="en-US" sz="3200" dirty="0"/>
              <a:t> Estate met alone at a Tennis Court and adopted the title of National Assembly and vowed to create a new constitution.</a:t>
            </a:r>
          </a:p>
          <a:p>
            <a:pPr marL="285750" indent="-285750">
              <a:buFont typeface="Arial" panose="020B0604020202020204" pitchFamily="34" charset="0"/>
              <a:buChar char="•"/>
            </a:pPr>
            <a:r>
              <a:rPr lang="en-US" sz="3200" dirty="0"/>
              <a:t>King Louis XVI was forced to accept the National Assembly’s demands.</a:t>
            </a:r>
          </a:p>
        </p:txBody>
      </p:sp>
    </p:spTree>
    <p:extLst>
      <p:ext uri="{BB962C8B-B14F-4D97-AF65-F5344CB8AC3E}">
        <p14:creationId xmlns:p14="http://schemas.microsoft.com/office/powerpoint/2010/main" val="215391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D31E-AC40-4942-8E9C-10847990CB8D}"/>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8523F0D3-DF14-4E22-BD42-55DFC9FC24E9}"/>
              </a:ext>
            </a:extLst>
          </p:cNvPr>
          <p:cNvPicPr>
            <a:picLocks noGrp="1" noChangeAspect="1"/>
          </p:cNvPicPr>
          <p:nvPr>
            <p:ph idx="1"/>
          </p:nvPr>
        </p:nvPicPr>
        <p:blipFill>
          <a:blip r:embed="rId2"/>
          <a:stretch>
            <a:fillRect/>
          </a:stretch>
        </p:blipFill>
        <p:spPr>
          <a:xfrm>
            <a:off x="1428287" y="0"/>
            <a:ext cx="9335425" cy="6992558"/>
          </a:xfrm>
          <a:prstGeom prst="rect">
            <a:avLst/>
          </a:prstGeom>
        </p:spPr>
      </p:pic>
    </p:spTree>
    <p:extLst>
      <p:ext uri="{BB962C8B-B14F-4D97-AF65-F5344CB8AC3E}">
        <p14:creationId xmlns:p14="http://schemas.microsoft.com/office/powerpoint/2010/main" val="26561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The Storming of the Bastille</a:t>
            </a:r>
          </a:p>
        </p:txBody>
      </p:sp>
      <p:sp>
        <p:nvSpPr>
          <p:cNvPr id="8" name="TextBox 7">
            <a:extLst>
              <a:ext uri="{FF2B5EF4-FFF2-40B4-BE49-F238E27FC236}">
                <a16:creationId xmlns:a16="http://schemas.microsoft.com/office/drawing/2014/main" id="{1E9C5AD3-8241-46C6-8024-7FD6E72D5D0F}"/>
              </a:ext>
            </a:extLst>
          </p:cNvPr>
          <p:cNvSpPr txBox="1"/>
          <p:nvPr/>
        </p:nvSpPr>
        <p:spPr>
          <a:xfrm>
            <a:off x="1197429" y="1690688"/>
            <a:ext cx="9797142" cy="5632311"/>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people of Paris grew fearful of the political uncertainty.</a:t>
            </a:r>
          </a:p>
          <a:p>
            <a:pPr marL="285750" indent="-285750">
              <a:buFont typeface="Arial" panose="020B0604020202020204" pitchFamily="34" charset="0"/>
              <a:buChar char="•"/>
            </a:pPr>
            <a:r>
              <a:rPr lang="en-US" sz="4000" dirty="0"/>
              <a:t>Rioters stormed the Bastille, a fortress prison, to secure weapons.</a:t>
            </a:r>
          </a:p>
          <a:p>
            <a:pPr marL="285750" indent="-285750">
              <a:buFont typeface="Arial" panose="020B0604020202020204" pitchFamily="34" charset="0"/>
              <a:buChar char="•"/>
            </a:pPr>
            <a:r>
              <a:rPr lang="en-US" sz="4000" dirty="0"/>
              <a:t>The National Assembly had the ability to denounce the violence but chose to support it.</a:t>
            </a:r>
          </a:p>
          <a:p>
            <a:pPr marL="285750" indent="-285750">
              <a:buFont typeface="Arial" panose="020B0604020202020204" pitchFamily="34" charset="0"/>
              <a:buChar char="•"/>
            </a:pPr>
            <a:r>
              <a:rPr lang="en-US" sz="4000" dirty="0"/>
              <a:t>Many see this as the start of the French Revolution.</a:t>
            </a:r>
          </a:p>
        </p:txBody>
      </p:sp>
    </p:spTree>
    <p:extLst>
      <p:ext uri="{BB962C8B-B14F-4D97-AF65-F5344CB8AC3E}">
        <p14:creationId xmlns:p14="http://schemas.microsoft.com/office/powerpoint/2010/main" val="1951616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F286-8921-4E49-AF6E-39F163C779A0}"/>
              </a:ext>
            </a:extLst>
          </p:cNvPr>
          <p:cNvSpPr>
            <a:spLocks noGrp="1"/>
          </p:cNvSpPr>
          <p:nvPr>
            <p:ph type="title"/>
          </p:nvPr>
        </p:nvSpPr>
        <p:spPr>
          <a:xfrm>
            <a:off x="6289158" y="803325"/>
            <a:ext cx="5259707" cy="1325563"/>
          </a:xfrm>
        </p:spPr>
        <p:txBody>
          <a:bodyPr>
            <a:normAutofit/>
          </a:bodyPr>
          <a:lstStyle/>
          <a:p>
            <a:r>
              <a:rPr lang="en-US" sz="5400" b="1" dirty="0"/>
              <a:t>The Fish Women</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Content Placeholder 3">
            <a:extLst>
              <a:ext uri="{FF2B5EF4-FFF2-40B4-BE49-F238E27FC236}">
                <a16:creationId xmlns:a16="http://schemas.microsoft.com/office/drawing/2014/main" id="{6392C699-2C9D-4D35-BE0D-D21294BEFD93}"/>
              </a:ext>
            </a:extLst>
          </p:cNvPr>
          <p:cNvPicPr>
            <a:picLocks noChangeAspect="1"/>
          </p:cNvPicPr>
          <p:nvPr/>
        </p:nvPicPr>
        <p:blipFill rotWithShape="1">
          <a:blip r:embed="rId2"/>
          <a:srcRect l="8133" r="28232"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8" name="Content Placeholder 7">
            <a:extLst>
              <a:ext uri="{FF2B5EF4-FFF2-40B4-BE49-F238E27FC236}">
                <a16:creationId xmlns:a16="http://schemas.microsoft.com/office/drawing/2014/main" id="{501BFB09-7C1B-40A9-8F6B-8E1858963A97}"/>
              </a:ext>
            </a:extLst>
          </p:cNvPr>
          <p:cNvSpPr>
            <a:spLocks noGrp="1"/>
          </p:cNvSpPr>
          <p:nvPr>
            <p:ph idx="1"/>
          </p:nvPr>
        </p:nvSpPr>
        <p:spPr>
          <a:xfrm>
            <a:off x="5710230" y="2128888"/>
            <a:ext cx="6136816" cy="3375920"/>
          </a:xfrm>
        </p:spPr>
        <p:txBody>
          <a:bodyPr anchor="t">
            <a:noAutofit/>
          </a:bodyPr>
          <a:lstStyle/>
          <a:p>
            <a:r>
              <a:rPr lang="en-US" sz="4000" dirty="0"/>
              <a:t>The women of Paris who worked at the docks, stormed Versailles to king the queen.</a:t>
            </a:r>
          </a:p>
          <a:p>
            <a:r>
              <a:rPr lang="en-US" sz="4000" dirty="0"/>
              <a:t>The king and queen were saved but were forced to move to Paris.</a:t>
            </a:r>
          </a:p>
        </p:txBody>
      </p:sp>
    </p:spTree>
    <p:extLst>
      <p:ext uri="{BB962C8B-B14F-4D97-AF65-F5344CB8AC3E}">
        <p14:creationId xmlns:p14="http://schemas.microsoft.com/office/powerpoint/2010/main" val="404318885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18EB-3193-4C87-AE22-C12D2A25FB0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C874F4C-99EB-440D-80D0-EA2981D5FF52}"/>
              </a:ext>
            </a:extLst>
          </p:cNvPr>
          <p:cNvPicPr>
            <a:picLocks noGrp="1" noChangeAspect="1"/>
          </p:cNvPicPr>
          <p:nvPr>
            <p:ph idx="1"/>
          </p:nvPr>
        </p:nvPicPr>
        <p:blipFill>
          <a:blip r:embed="rId2"/>
          <a:stretch>
            <a:fillRect/>
          </a:stretch>
        </p:blipFill>
        <p:spPr>
          <a:xfrm>
            <a:off x="2249455" y="365125"/>
            <a:ext cx="7693089" cy="5740228"/>
          </a:xfrm>
          <a:prstGeom prst="rect">
            <a:avLst/>
          </a:prstGeom>
        </p:spPr>
      </p:pic>
    </p:spTree>
    <p:extLst>
      <p:ext uri="{BB962C8B-B14F-4D97-AF65-F5344CB8AC3E}">
        <p14:creationId xmlns:p14="http://schemas.microsoft.com/office/powerpoint/2010/main" val="3157900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fontScale="90000"/>
          </a:bodyPr>
          <a:lstStyle/>
          <a:p>
            <a:r>
              <a:rPr lang="en-US" sz="5400" dirty="0"/>
              <a:t>Declaration of the Rights of Man and of the Citizen</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National Assembly adopted the Declaration of the Rights of Man and of the Citizen, a statement of democratic principles grounded in the ideas of the Enlightenment.</a:t>
            </a:r>
          </a:p>
          <a:p>
            <a:pPr marL="285750" indent="-285750">
              <a:buFont typeface="Arial" panose="020B0604020202020204" pitchFamily="34" charset="0"/>
              <a:buChar char="•"/>
            </a:pPr>
            <a:r>
              <a:rPr lang="en-US" sz="4000" dirty="0"/>
              <a:t>It was based on the principles of:</a:t>
            </a:r>
          </a:p>
          <a:p>
            <a:pPr marL="742950" lvl="1" indent="-285750">
              <a:buFont typeface="Arial" panose="020B0604020202020204" pitchFamily="34" charset="0"/>
              <a:buChar char="•"/>
            </a:pPr>
            <a:r>
              <a:rPr lang="en-US" sz="4000" dirty="0"/>
              <a:t>Equal opportunity</a:t>
            </a:r>
          </a:p>
          <a:p>
            <a:pPr marL="742950" lvl="1" indent="-285750">
              <a:buFont typeface="Arial" panose="020B0604020202020204" pitchFamily="34" charset="0"/>
              <a:buChar char="•"/>
            </a:pPr>
            <a:r>
              <a:rPr lang="en-US" sz="4000" dirty="0"/>
              <a:t>Equal representation</a:t>
            </a:r>
          </a:p>
          <a:p>
            <a:pPr marL="742950" lvl="1" indent="-285750">
              <a:buFont typeface="Arial" panose="020B0604020202020204" pitchFamily="34" charset="0"/>
              <a:buChar char="•"/>
            </a:pPr>
            <a:r>
              <a:rPr lang="en-US" sz="4000" dirty="0"/>
              <a:t>Freedom of speech</a:t>
            </a:r>
          </a:p>
        </p:txBody>
      </p:sp>
    </p:spTree>
    <p:extLst>
      <p:ext uri="{BB962C8B-B14F-4D97-AF65-F5344CB8AC3E}">
        <p14:creationId xmlns:p14="http://schemas.microsoft.com/office/powerpoint/2010/main" val="138509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FFAB-4621-497B-A82E-589BD06F43F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AD3C41-1EA9-41DC-B5A4-5565CBC4912F}"/>
              </a:ext>
            </a:extLst>
          </p:cNvPr>
          <p:cNvPicPr>
            <a:picLocks noGrp="1" noChangeAspect="1"/>
          </p:cNvPicPr>
          <p:nvPr>
            <p:ph idx="1"/>
          </p:nvPr>
        </p:nvPicPr>
        <p:blipFill>
          <a:blip r:embed="rId2"/>
          <a:stretch>
            <a:fillRect/>
          </a:stretch>
        </p:blipFill>
        <p:spPr>
          <a:xfrm>
            <a:off x="3638693" y="285612"/>
            <a:ext cx="4914614" cy="6248228"/>
          </a:xfrm>
          <a:prstGeom prst="rect">
            <a:avLst/>
          </a:prstGeom>
        </p:spPr>
      </p:pic>
    </p:spTree>
    <p:extLst>
      <p:ext uri="{BB962C8B-B14F-4D97-AF65-F5344CB8AC3E}">
        <p14:creationId xmlns:p14="http://schemas.microsoft.com/office/powerpoint/2010/main" val="2902845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New Constitution</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It took the National Assembly months to create a new constitution.</a:t>
            </a:r>
          </a:p>
          <a:p>
            <a:pPr marL="285750" indent="-285750">
              <a:buFont typeface="Arial" panose="020B0604020202020204" pitchFamily="34" charset="0"/>
              <a:buChar char="•"/>
            </a:pPr>
            <a:r>
              <a:rPr lang="en-US" sz="4000" dirty="0"/>
              <a:t>The new constitution was quite moderate, which didn’t sit well with radicals like Maximilien Robespierre and Georges Danton who wanted to remove the King.</a:t>
            </a:r>
          </a:p>
        </p:txBody>
      </p:sp>
    </p:spTree>
    <p:extLst>
      <p:ext uri="{BB962C8B-B14F-4D97-AF65-F5344CB8AC3E}">
        <p14:creationId xmlns:p14="http://schemas.microsoft.com/office/powerpoint/2010/main" val="373471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rotWithShape="1">
          <a:blip r:embed="rId2">
            <a:alphaModFix amt="40000"/>
            <a:extLst>
              <a:ext uri="{28A0092B-C50C-407E-A947-70E740481C1C}">
                <a14:useLocalDpi xmlns:a14="http://schemas.microsoft.com/office/drawing/2010/main" val="0"/>
              </a:ext>
            </a:extLst>
          </a:blip>
          <a:srcRect l="12143" r="10846"/>
          <a:stretch/>
        </p:blipFill>
        <p:spPr>
          <a:xfrm>
            <a:off x="20" y="10"/>
            <a:ext cx="8450297" cy="6857990"/>
          </a:xfrm>
          <a:prstGeom prst="rect">
            <a:avLst/>
          </a:prstGeo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The Sun King</a:t>
            </a:r>
          </a:p>
        </p:txBody>
      </p:sp>
      <p:sp>
        <p:nvSpPr>
          <p:cNvPr id="8" name="TextBox 7">
            <a:extLst>
              <a:ext uri="{FF2B5EF4-FFF2-40B4-BE49-F238E27FC236}">
                <a16:creationId xmlns:a16="http://schemas.microsoft.com/office/drawing/2014/main" id="{1E9C5AD3-8241-46C6-8024-7FD6E72D5D0F}"/>
              </a:ext>
            </a:extLst>
          </p:cNvPr>
          <p:cNvSpPr txBox="1"/>
          <p:nvPr/>
        </p:nvSpPr>
        <p:spPr>
          <a:xfrm>
            <a:off x="838200" y="2219785"/>
            <a:ext cx="4619621" cy="395717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solidFill>
                  <a:srgbClr val="FFFFFF"/>
                </a:solidFill>
              </a:rPr>
              <a:t>King Louis XIV ruled France for 54 years.</a:t>
            </a:r>
          </a:p>
          <a:p>
            <a:pPr marL="285750" indent="-228600">
              <a:lnSpc>
                <a:spcPct val="90000"/>
              </a:lnSpc>
              <a:spcAft>
                <a:spcPts val="600"/>
              </a:spcAft>
              <a:buFont typeface="Arial" panose="020B0604020202020204" pitchFamily="34" charset="0"/>
              <a:buChar char="•"/>
            </a:pPr>
            <a:r>
              <a:rPr lang="en-US" sz="2000">
                <a:solidFill>
                  <a:srgbClr val="FFFFFF"/>
                </a:solidFill>
              </a:rPr>
              <a:t>He reorganized the army and consolidated absolute power.</a:t>
            </a:r>
          </a:p>
          <a:p>
            <a:pPr marL="285750" indent="-228600">
              <a:lnSpc>
                <a:spcPct val="90000"/>
              </a:lnSpc>
              <a:spcAft>
                <a:spcPts val="600"/>
              </a:spcAft>
              <a:buFont typeface="Arial" panose="020B0604020202020204" pitchFamily="34" charset="0"/>
              <a:buChar char="•"/>
            </a:pPr>
            <a:r>
              <a:rPr lang="en-US" sz="2000">
                <a:solidFill>
                  <a:srgbClr val="FFFFFF"/>
                </a:solidFill>
              </a:rPr>
              <a:t>Louis also built to the palace at Versailles.  It took 27 years to build and was placed on a 20,000 acre property.</a:t>
            </a:r>
          </a:p>
        </p:txBody>
      </p:sp>
      <p:pic>
        <p:nvPicPr>
          <p:cNvPr id="3" name="Picture 2" descr="A person sitting on a throne&#10;&#10;Description automatically generated with medium confidence">
            <a:extLst>
              <a:ext uri="{FF2B5EF4-FFF2-40B4-BE49-F238E27FC236}">
                <a16:creationId xmlns:a16="http://schemas.microsoft.com/office/drawing/2014/main" id="{040E69BC-1093-4083-98EA-139C1CD7243D}"/>
              </a:ext>
            </a:extLst>
          </p:cNvPr>
          <p:cNvPicPr>
            <a:picLocks noChangeAspect="1"/>
          </p:cNvPicPr>
          <p:nvPr/>
        </p:nvPicPr>
        <p:blipFill rotWithShape="1">
          <a:blip r:embed="rId3"/>
          <a:srcRect t="14444" b="487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8044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9118-3B5C-4327-BDBA-1A32F1E5796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9AB04CF-0C88-4691-846C-3141545DF852}"/>
              </a:ext>
            </a:extLst>
          </p:cNvPr>
          <p:cNvPicPr>
            <a:picLocks noGrp="1" noChangeAspect="1"/>
          </p:cNvPicPr>
          <p:nvPr>
            <p:ph idx="1"/>
          </p:nvPr>
        </p:nvPicPr>
        <p:blipFill>
          <a:blip r:embed="rId2"/>
          <a:stretch>
            <a:fillRect/>
          </a:stretch>
        </p:blipFill>
        <p:spPr>
          <a:xfrm>
            <a:off x="1457740" y="738287"/>
            <a:ext cx="4149172" cy="5258270"/>
          </a:xfrm>
          <a:prstGeom prst="rect">
            <a:avLst/>
          </a:prstGeom>
        </p:spPr>
      </p:pic>
      <p:pic>
        <p:nvPicPr>
          <p:cNvPr id="5" name="Picture 4">
            <a:extLst>
              <a:ext uri="{FF2B5EF4-FFF2-40B4-BE49-F238E27FC236}">
                <a16:creationId xmlns:a16="http://schemas.microsoft.com/office/drawing/2014/main" id="{732ABE9C-6F0A-4BEA-AF61-6334A81EE5AC}"/>
              </a:ext>
            </a:extLst>
          </p:cNvPr>
          <p:cNvPicPr>
            <a:picLocks noChangeAspect="1"/>
          </p:cNvPicPr>
          <p:nvPr/>
        </p:nvPicPr>
        <p:blipFill>
          <a:blip r:embed="rId3"/>
          <a:stretch>
            <a:fillRect/>
          </a:stretch>
        </p:blipFill>
        <p:spPr>
          <a:xfrm>
            <a:off x="6585087" y="861442"/>
            <a:ext cx="4149173" cy="5135115"/>
          </a:xfrm>
          <a:prstGeom prst="rect">
            <a:avLst/>
          </a:prstGeom>
        </p:spPr>
      </p:pic>
    </p:spTree>
    <p:extLst>
      <p:ext uri="{BB962C8B-B14F-4D97-AF65-F5344CB8AC3E}">
        <p14:creationId xmlns:p14="http://schemas.microsoft.com/office/powerpoint/2010/main" val="2099655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Revolution Turns Radical</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In 1792, the Legislative Assembly (new name for National Assembly) declared war on Austria and Prussia which wanted to bring back the monarchy.</a:t>
            </a:r>
          </a:p>
          <a:p>
            <a:pPr marL="285750" indent="-285750">
              <a:buFont typeface="Arial" panose="020B0604020202020204" pitchFamily="34" charset="0"/>
              <a:buChar char="•"/>
            </a:pPr>
            <a:r>
              <a:rPr lang="en-US" sz="4000" dirty="0"/>
              <a:t>The radical Jacobins stormed the royal residence and arrested the king.</a:t>
            </a:r>
          </a:p>
        </p:txBody>
      </p:sp>
    </p:spTree>
    <p:extLst>
      <p:ext uri="{BB962C8B-B14F-4D97-AF65-F5344CB8AC3E}">
        <p14:creationId xmlns:p14="http://schemas.microsoft.com/office/powerpoint/2010/main" val="3981280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a:xfrm>
            <a:off x="4882243" y="3147217"/>
            <a:ext cx="2427514" cy="1325563"/>
          </a:xfrm>
        </p:spPr>
        <p:txBody>
          <a:bodyPr>
            <a:normAutofit/>
          </a:bodyPr>
          <a:lstStyle/>
          <a:p>
            <a:r>
              <a:rPr lang="en-US" sz="5400" dirty="0"/>
              <a:t>Part 2</a:t>
            </a:r>
          </a:p>
        </p:txBody>
      </p:sp>
    </p:spTree>
    <p:extLst>
      <p:ext uri="{BB962C8B-B14F-4D97-AF65-F5344CB8AC3E}">
        <p14:creationId xmlns:p14="http://schemas.microsoft.com/office/powerpoint/2010/main" val="1372299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Radicals</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Following a wave of violence, the Legislative Assembly was replaced by the National Convention, which was led by the Jacobins.</a:t>
            </a:r>
          </a:p>
          <a:p>
            <a:pPr marL="285750" indent="-285750">
              <a:buFont typeface="Arial" panose="020B0604020202020204" pitchFamily="34" charset="0"/>
              <a:buChar char="•"/>
            </a:pPr>
            <a:r>
              <a:rPr lang="en-US" sz="4000" dirty="0"/>
              <a:t>The Convention declared an end to the monarchy and the beginning of the French Republic.</a:t>
            </a:r>
          </a:p>
        </p:txBody>
      </p:sp>
    </p:spTree>
    <p:extLst>
      <p:ext uri="{BB962C8B-B14F-4D97-AF65-F5344CB8AC3E}">
        <p14:creationId xmlns:p14="http://schemas.microsoft.com/office/powerpoint/2010/main" val="234286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Death of the King</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t>King Louis was put on trial for treason.</a:t>
            </a:r>
          </a:p>
          <a:p>
            <a:pPr marL="285750" indent="-285750">
              <a:buFont typeface="Arial" panose="020B0604020202020204" pitchFamily="34" charset="0"/>
              <a:buChar char="•"/>
            </a:pPr>
            <a:r>
              <a:rPr lang="en-US" sz="4000" dirty="0"/>
              <a:t>He was found guilty and sent to the guillotine.</a:t>
            </a:r>
          </a:p>
          <a:p>
            <a:pPr marL="285750" indent="-285750">
              <a:buFont typeface="Arial" panose="020B0604020202020204" pitchFamily="34" charset="0"/>
              <a:buChar char="•"/>
            </a:pPr>
            <a:r>
              <a:rPr lang="en-US" sz="4000" dirty="0"/>
              <a:t>Marie Antoinette followed him to the guillotine 9 months later.</a:t>
            </a:r>
          </a:p>
        </p:txBody>
      </p:sp>
    </p:spTree>
    <p:extLst>
      <p:ext uri="{BB962C8B-B14F-4D97-AF65-F5344CB8AC3E}">
        <p14:creationId xmlns:p14="http://schemas.microsoft.com/office/powerpoint/2010/main" val="4255095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19CC-A0A2-48F4-9A8E-7FA38B604CA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2564E64-0CDD-4E30-A900-937836922587}"/>
              </a:ext>
            </a:extLst>
          </p:cNvPr>
          <p:cNvPicPr>
            <a:picLocks noGrp="1" noChangeAspect="1"/>
          </p:cNvPicPr>
          <p:nvPr>
            <p:ph idx="1"/>
          </p:nvPr>
        </p:nvPicPr>
        <p:blipFill>
          <a:blip r:embed="rId2"/>
          <a:stretch>
            <a:fillRect/>
          </a:stretch>
        </p:blipFill>
        <p:spPr>
          <a:xfrm>
            <a:off x="1561459" y="490617"/>
            <a:ext cx="9069082" cy="5876766"/>
          </a:xfrm>
          <a:prstGeom prst="rect">
            <a:avLst/>
          </a:prstGeom>
        </p:spPr>
      </p:pic>
    </p:spTree>
    <p:extLst>
      <p:ext uri="{BB962C8B-B14F-4D97-AF65-F5344CB8AC3E}">
        <p14:creationId xmlns:p14="http://schemas.microsoft.com/office/powerpoint/2010/main" val="3092170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4" name="Title 3">
            <a:extLst>
              <a:ext uri="{FF2B5EF4-FFF2-40B4-BE49-F238E27FC236}">
                <a16:creationId xmlns:a16="http://schemas.microsoft.com/office/drawing/2014/main" id="{339EDEB4-D6CD-4A25-A865-88FB8CCEEA1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EDE7C71-1409-4E4E-ACFC-92E8FB258ED6}"/>
              </a:ext>
            </a:extLst>
          </p:cNvPr>
          <p:cNvPicPr>
            <a:picLocks noChangeAspect="1"/>
          </p:cNvPicPr>
          <p:nvPr/>
        </p:nvPicPr>
        <p:blipFill>
          <a:blip r:embed="rId3"/>
          <a:stretch>
            <a:fillRect/>
          </a:stretch>
        </p:blipFill>
        <p:spPr>
          <a:xfrm>
            <a:off x="1649895" y="365125"/>
            <a:ext cx="9508849" cy="6585758"/>
          </a:xfrm>
          <a:prstGeom prst="rect">
            <a:avLst/>
          </a:prstGeom>
        </p:spPr>
      </p:pic>
    </p:spTree>
    <p:extLst>
      <p:ext uri="{BB962C8B-B14F-4D97-AF65-F5344CB8AC3E}">
        <p14:creationId xmlns:p14="http://schemas.microsoft.com/office/powerpoint/2010/main" val="3075775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Committee of Public Safety</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Committee of Public Safety was selected from amongst the Convention.</a:t>
            </a:r>
          </a:p>
          <a:p>
            <a:pPr marL="285750" indent="-285750">
              <a:buFont typeface="Arial" panose="020B0604020202020204" pitchFamily="34" charset="0"/>
              <a:buChar char="•"/>
            </a:pPr>
            <a:r>
              <a:rPr lang="en-US" sz="4000" dirty="0"/>
              <a:t>It was given near dictatorial power.</a:t>
            </a:r>
          </a:p>
          <a:p>
            <a:pPr marL="285750" indent="-285750">
              <a:buFont typeface="Arial" panose="020B0604020202020204" pitchFamily="34" charset="0"/>
              <a:buChar char="•"/>
            </a:pPr>
            <a:r>
              <a:rPr lang="en-US" sz="4000" dirty="0"/>
              <a:t>Most believed the Committee was an unfortunate, but necessary, temporary reaction to foreign and civil unrest.</a:t>
            </a:r>
          </a:p>
        </p:txBody>
      </p:sp>
    </p:spTree>
    <p:extLst>
      <p:ext uri="{BB962C8B-B14F-4D97-AF65-F5344CB8AC3E}">
        <p14:creationId xmlns:p14="http://schemas.microsoft.com/office/powerpoint/2010/main" val="689360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FFCF-B519-4CE0-B75C-B4BB3231FF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856749-7952-4E12-B826-2DD3F9FA19CC}"/>
              </a:ext>
            </a:extLst>
          </p:cNvPr>
          <p:cNvSpPr>
            <a:spLocks noGrp="1"/>
          </p:cNvSpPr>
          <p:nvPr>
            <p:ph idx="1"/>
          </p:nvPr>
        </p:nvSpPr>
        <p:spPr/>
        <p:txBody>
          <a:bodyPr/>
          <a:lstStyle/>
          <a:p>
            <a:endParaRPr lang="en-US"/>
          </a:p>
        </p:txBody>
      </p:sp>
      <p:pic>
        <p:nvPicPr>
          <p:cNvPr id="1026" name="Picture 2" descr="The Committee of Public Safety">
            <a:extLst>
              <a:ext uri="{FF2B5EF4-FFF2-40B4-BE49-F238E27FC236}">
                <a16:creationId xmlns:a16="http://schemas.microsoft.com/office/drawing/2014/main" id="{F33CE277-D949-49A5-A8A1-5CDD0C484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0"/>
            <a:ext cx="9391650" cy="665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15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Jacobins</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Jacobins led a complete restructuring of French society including the establishment of a new calendar and the removal of the church.</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362795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3BE1A45-7455-4C24-AA10-FE6962067036}"/>
              </a:ext>
            </a:extLst>
          </p:cNvPr>
          <p:cNvPicPr>
            <a:picLocks noGrp="1" noChangeAspect="1"/>
          </p:cNvPicPr>
          <p:nvPr>
            <p:ph idx="1"/>
          </p:nvPr>
        </p:nvPicPr>
        <p:blipFill rotWithShape="1">
          <a:blip r:embed="rId2"/>
          <a:srcRect t="11594" b="9154"/>
          <a:stretch/>
        </p:blipFill>
        <p:spPr>
          <a:xfrm>
            <a:off x="457200" y="457200"/>
            <a:ext cx="11277600" cy="5943600"/>
          </a:xfrm>
          <a:prstGeom prst="rect">
            <a:avLst/>
          </a:prstGeom>
        </p:spPr>
      </p:pic>
    </p:spTree>
    <p:extLst>
      <p:ext uri="{BB962C8B-B14F-4D97-AF65-F5344CB8AC3E}">
        <p14:creationId xmlns:p14="http://schemas.microsoft.com/office/powerpoint/2010/main" val="5637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9ED1-95AF-4DA7-8591-C9FA78B284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C46200-100D-495D-81B3-A6B945A46522}"/>
              </a:ext>
            </a:extLst>
          </p:cNvPr>
          <p:cNvSpPr>
            <a:spLocks noGrp="1"/>
          </p:cNvSpPr>
          <p:nvPr>
            <p:ph idx="1"/>
          </p:nvPr>
        </p:nvSpPr>
        <p:spPr/>
        <p:txBody>
          <a:bodyPr/>
          <a:lstStyle/>
          <a:p>
            <a:endParaRPr lang="en-US"/>
          </a:p>
        </p:txBody>
      </p:sp>
      <p:pic>
        <p:nvPicPr>
          <p:cNvPr id="2050" name="Picture 2" descr="The French revolutionary calendar : r/OverSimplified">
            <a:extLst>
              <a:ext uri="{FF2B5EF4-FFF2-40B4-BE49-F238E27FC236}">
                <a16:creationId xmlns:a16="http://schemas.microsoft.com/office/drawing/2014/main" id="{ECAD9269-BCC7-4C57-B809-BBAC8420B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965" y="365125"/>
            <a:ext cx="8452069"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955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The Reign of Terror</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Reign of Terror was a 10 month period in which suspected enemies of the revolution were guillotined by the thousands.</a:t>
            </a:r>
          </a:p>
          <a:p>
            <a:pPr marL="285750" indent="-285750">
              <a:buFont typeface="Arial" panose="020B0604020202020204" pitchFamily="34" charset="0"/>
              <a:buChar char="•"/>
            </a:pPr>
            <a:r>
              <a:rPr lang="en-US" sz="4000" dirty="0"/>
              <a:t>Many killings were made under the orders of Robespierre and the Committee of Public Safety.</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1160603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40A2-23A4-4989-8F15-5271F6DE169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B02CDC8-5135-40FD-B6A9-3CD96E861384}"/>
              </a:ext>
            </a:extLst>
          </p:cNvPr>
          <p:cNvSpPr>
            <a:spLocks noGrp="1"/>
          </p:cNvSpPr>
          <p:nvPr>
            <p:ph idx="1"/>
          </p:nvPr>
        </p:nvSpPr>
        <p:spPr/>
        <p:txBody>
          <a:bodyPr/>
          <a:lstStyle/>
          <a:p>
            <a:endParaRPr lang="en-US"/>
          </a:p>
        </p:txBody>
      </p:sp>
      <p:pic>
        <p:nvPicPr>
          <p:cNvPr id="5122" name="Picture 2" descr="The Reign of Terror | OUPblog">
            <a:extLst>
              <a:ext uri="{FF2B5EF4-FFF2-40B4-BE49-F238E27FC236}">
                <a16:creationId xmlns:a16="http://schemas.microsoft.com/office/drawing/2014/main" id="{75AE26AE-7419-4BEF-A0BE-DCC236EDD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61337"/>
            <a:ext cx="7200900" cy="673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04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The Reign of Terror</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t>One of the most repressive laws passed by the Committee was that anyone who, “by their conduct, relations, words, or writing show themselves to be supporters of tyranny and federal enemies of freedom” were suspected of treason.</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222859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96207-3FAB-4EE6-BED3-3F7452B1F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DEAA54-3CC3-46AA-9574-FF9246AD8C77}"/>
              </a:ext>
            </a:extLst>
          </p:cNvPr>
          <p:cNvSpPr>
            <a:spLocks noGrp="1"/>
          </p:cNvSpPr>
          <p:nvPr>
            <p:ph idx="1"/>
          </p:nvPr>
        </p:nvSpPr>
        <p:spPr/>
        <p:txBody>
          <a:bodyPr/>
          <a:lstStyle/>
          <a:p>
            <a:endParaRPr lang="en-US"/>
          </a:p>
        </p:txBody>
      </p:sp>
      <p:pic>
        <p:nvPicPr>
          <p:cNvPr id="6146" name="Picture 2" descr="Reign of Terror | History, Significance, &amp;amp; Facts | Britannica">
            <a:extLst>
              <a:ext uri="{FF2B5EF4-FFF2-40B4-BE49-F238E27FC236}">
                <a16:creationId xmlns:a16="http://schemas.microsoft.com/office/drawing/2014/main" id="{F1315EDA-FC55-4889-AE6B-2AB822E48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0"/>
            <a:ext cx="9788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72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Age of Reason</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t>Robespierre argued that “any institution which does not suppose the people good and the magistrate corruptible, is evil.”</a:t>
            </a:r>
          </a:p>
          <a:p>
            <a:pPr marL="285750" indent="-285750">
              <a:buFont typeface="Arial" panose="020B0604020202020204" pitchFamily="34" charset="0"/>
              <a:buChar char="•"/>
            </a:pPr>
            <a:r>
              <a:rPr lang="en-US" sz="4000" dirty="0"/>
              <a:t>This led to all suspected priests subject to the death penalty.  Churches were closed and private worship was banned.</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3772356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1C26-A164-4591-AB5C-F6FF1BCF8B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4E07E2-E2BA-402A-8E51-05793BE1545C}"/>
              </a:ext>
            </a:extLst>
          </p:cNvPr>
          <p:cNvSpPr>
            <a:spLocks noGrp="1"/>
          </p:cNvSpPr>
          <p:nvPr>
            <p:ph idx="1"/>
          </p:nvPr>
        </p:nvSpPr>
        <p:spPr/>
        <p:txBody>
          <a:bodyPr/>
          <a:lstStyle/>
          <a:p>
            <a:endParaRPr lang="en-US"/>
          </a:p>
        </p:txBody>
      </p:sp>
      <p:pic>
        <p:nvPicPr>
          <p:cNvPr id="7170" name="Picture 2" descr="The Terror - History of the French Revolution">
            <a:extLst>
              <a:ext uri="{FF2B5EF4-FFF2-40B4-BE49-F238E27FC236}">
                <a16:creationId xmlns:a16="http://schemas.microsoft.com/office/drawing/2014/main" id="{A618D154-70C2-46CE-AC07-D47CB9CC7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244" y="365125"/>
            <a:ext cx="9645512" cy="612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42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Nearing the End</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t>A climax was reached with the celebration of the goddess of Reason and the creation of the Cult of the Supreme Being which became the official religion of the Revolution.</a:t>
            </a:r>
          </a:p>
          <a:p>
            <a:pPr marL="285750" indent="-285750">
              <a:buFont typeface="Arial" panose="020B0604020202020204" pitchFamily="34" charset="0"/>
              <a:buChar char="•"/>
            </a:pPr>
            <a:r>
              <a:rPr lang="en-US" sz="4000" dirty="0"/>
              <a:t>Robespierre, as the leader of this religion, began to lose his credibility. </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3859410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0A5D-02B2-4869-9F5C-FD90E78B23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2D50D6-863D-4535-9636-D329931B6200}"/>
              </a:ext>
            </a:extLst>
          </p:cNvPr>
          <p:cNvSpPr>
            <a:spLocks noGrp="1"/>
          </p:cNvSpPr>
          <p:nvPr>
            <p:ph idx="1"/>
          </p:nvPr>
        </p:nvSpPr>
        <p:spPr/>
        <p:txBody>
          <a:bodyPr/>
          <a:lstStyle/>
          <a:p>
            <a:endParaRPr lang="en-US"/>
          </a:p>
        </p:txBody>
      </p:sp>
      <p:pic>
        <p:nvPicPr>
          <p:cNvPr id="8194" name="Picture 2" descr="Cult of the Supreme Being - Wikipedia">
            <a:extLst>
              <a:ext uri="{FF2B5EF4-FFF2-40B4-BE49-F238E27FC236}">
                <a16:creationId xmlns:a16="http://schemas.microsoft.com/office/drawing/2014/main" id="{56E47864-9DCB-4CCB-8A51-977583C98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996" y="367057"/>
            <a:ext cx="10188007" cy="61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83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2CD9-B4D5-42DC-8700-D6BBDE07BF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EA2048-CA5B-4CE5-8052-E10016AD551A}"/>
              </a:ext>
            </a:extLst>
          </p:cNvPr>
          <p:cNvSpPr>
            <a:spLocks noGrp="1"/>
          </p:cNvSpPr>
          <p:nvPr>
            <p:ph idx="1"/>
          </p:nvPr>
        </p:nvSpPr>
        <p:spPr/>
        <p:txBody>
          <a:bodyPr/>
          <a:lstStyle/>
          <a:p>
            <a:endParaRPr lang="en-US"/>
          </a:p>
        </p:txBody>
      </p:sp>
      <p:pic>
        <p:nvPicPr>
          <p:cNvPr id="9218" name="Picture 2" descr="Cult of supreme being – mylifeasvalblog">
            <a:extLst>
              <a:ext uri="{FF2B5EF4-FFF2-40B4-BE49-F238E27FC236}">
                <a16:creationId xmlns:a16="http://schemas.microsoft.com/office/drawing/2014/main" id="{56C214C9-0C2C-4EA5-8E55-A08E0D74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63" y="194158"/>
            <a:ext cx="9674273" cy="629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28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Content Placeholder 3">
            <a:extLst>
              <a:ext uri="{FF2B5EF4-FFF2-40B4-BE49-F238E27FC236}">
                <a16:creationId xmlns:a16="http://schemas.microsoft.com/office/drawing/2014/main" id="{E0E9FC7B-8304-4F7E-BF34-8DFB435413A4}"/>
              </a:ext>
            </a:extLst>
          </p:cNvPr>
          <p:cNvPicPr>
            <a:picLocks noGrp="1" noChangeAspect="1"/>
          </p:cNvPicPr>
          <p:nvPr>
            <p:ph idx="1"/>
          </p:nvPr>
        </p:nvPicPr>
        <p:blipFill>
          <a:blip r:embed="rId2"/>
          <a:stretch>
            <a:fillRect/>
          </a:stretch>
        </p:blipFill>
        <p:spPr>
          <a:xfrm>
            <a:off x="625613" y="39279"/>
            <a:ext cx="10940774" cy="6818721"/>
          </a:xfrm>
          <a:prstGeom prst="rect">
            <a:avLst/>
          </a:prstGeom>
        </p:spPr>
      </p:pic>
    </p:spTree>
    <p:extLst>
      <p:ext uri="{BB962C8B-B14F-4D97-AF65-F5344CB8AC3E}">
        <p14:creationId xmlns:p14="http://schemas.microsoft.com/office/powerpoint/2010/main" val="617476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Fall of Robespierre</a:t>
            </a:r>
          </a:p>
        </p:txBody>
      </p:sp>
      <p:sp>
        <p:nvSpPr>
          <p:cNvPr id="8" name="TextBox 7">
            <a:extLst>
              <a:ext uri="{FF2B5EF4-FFF2-40B4-BE49-F238E27FC236}">
                <a16:creationId xmlns:a16="http://schemas.microsoft.com/office/drawing/2014/main" id="{1E9C5AD3-8241-46C6-8024-7FD6E72D5D0F}"/>
              </a:ext>
            </a:extLst>
          </p:cNvPr>
          <p:cNvSpPr txBox="1"/>
          <p:nvPr/>
        </p:nvSpPr>
        <p:spPr>
          <a:xfrm>
            <a:off x="1197429" y="1531412"/>
            <a:ext cx="9797142" cy="6247864"/>
          </a:xfrm>
          <a:prstGeom prst="rect">
            <a:avLst/>
          </a:prstGeom>
          <a:noFill/>
        </p:spPr>
        <p:txBody>
          <a:bodyPr wrap="square" rtlCol="0">
            <a:spAutoFit/>
          </a:bodyPr>
          <a:lstStyle/>
          <a:p>
            <a:pPr marL="285750" indent="-285750">
              <a:buFont typeface="Arial" panose="020B0604020202020204" pitchFamily="34" charset="0"/>
              <a:buChar char="•"/>
            </a:pPr>
            <a:r>
              <a:rPr lang="en-US" sz="4000" dirty="0"/>
              <a:t>People began to see that Robespierre was going to far.</a:t>
            </a:r>
          </a:p>
          <a:p>
            <a:pPr marL="285750" indent="-285750">
              <a:buFont typeface="Arial" panose="020B0604020202020204" pitchFamily="34" charset="0"/>
              <a:buChar char="•"/>
            </a:pPr>
            <a:r>
              <a:rPr lang="en-US" sz="4000" dirty="0"/>
              <a:t>It all fell apart when Robespierre brought a list of names to the Convention of people he believed should be executed; however, he refused to announce the names.</a:t>
            </a:r>
          </a:p>
          <a:p>
            <a:pPr marL="285750" indent="-285750">
              <a:buFont typeface="Arial" panose="020B0604020202020204" pitchFamily="34" charset="0"/>
              <a:buChar char="•"/>
            </a:pPr>
            <a:r>
              <a:rPr lang="en-US" sz="4000" dirty="0"/>
              <a:t>Before the names could be read, the Convention arrested Robespierre and he was sent to the guillotine. </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207089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1C1D-622F-41C6-9AF3-6C05C0BEEC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7593F4-B8B3-4D22-84B8-1970A24F397B}"/>
              </a:ext>
            </a:extLst>
          </p:cNvPr>
          <p:cNvSpPr>
            <a:spLocks noGrp="1"/>
          </p:cNvSpPr>
          <p:nvPr>
            <p:ph idx="1"/>
          </p:nvPr>
        </p:nvSpPr>
        <p:spPr/>
        <p:txBody>
          <a:bodyPr/>
          <a:lstStyle/>
          <a:p>
            <a:endParaRPr lang="en-US"/>
          </a:p>
        </p:txBody>
      </p:sp>
      <p:pic>
        <p:nvPicPr>
          <p:cNvPr id="10242" name="Picture 2" descr="The fall of Robespierre">
            <a:extLst>
              <a:ext uri="{FF2B5EF4-FFF2-40B4-BE49-F238E27FC236}">
                <a16:creationId xmlns:a16="http://schemas.microsoft.com/office/drawing/2014/main" id="{6DCDB666-42F6-473E-A423-13D5D05B9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460" y="365125"/>
            <a:ext cx="8532937" cy="590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075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The Directory</a:t>
            </a:r>
          </a:p>
        </p:txBody>
      </p:sp>
      <p:sp>
        <p:nvSpPr>
          <p:cNvPr id="8" name="TextBox 7">
            <a:extLst>
              <a:ext uri="{FF2B5EF4-FFF2-40B4-BE49-F238E27FC236}">
                <a16:creationId xmlns:a16="http://schemas.microsoft.com/office/drawing/2014/main" id="{1E9C5AD3-8241-46C6-8024-7FD6E72D5D0F}"/>
              </a:ext>
            </a:extLst>
          </p:cNvPr>
          <p:cNvSpPr txBox="1"/>
          <p:nvPr/>
        </p:nvSpPr>
        <p:spPr>
          <a:xfrm>
            <a:off x="1197429" y="1531412"/>
            <a:ext cx="9797142" cy="6247864"/>
          </a:xfrm>
          <a:prstGeom prst="rect">
            <a:avLst/>
          </a:prstGeom>
          <a:noFill/>
        </p:spPr>
        <p:txBody>
          <a:bodyPr wrap="square" rtlCol="0">
            <a:spAutoFit/>
          </a:bodyPr>
          <a:lstStyle/>
          <a:p>
            <a:pPr marL="285750" indent="-285750">
              <a:buFont typeface="Arial" panose="020B0604020202020204" pitchFamily="34" charset="0"/>
              <a:buChar char="•"/>
            </a:pPr>
            <a:r>
              <a:rPr lang="en-US" sz="4000" dirty="0"/>
              <a:t>With the fall of Robespierre, the National Convention approved a new constitution.</a:t>
            </a:r>
          </a:p>
          <a:p>
            <a:pPr marL="285750" indent="-285750">
              <a:buFont typeface="Arial" panose="020B0604020202020204" pitchFamily="34" charset="0"/>
              <a:buChar char="•"/>
            </a:pPr>
            <a:r>
              <a:rPr lang="en-US" sz="4000" dirty="0"/>
              <a:t>Executive power would lie in the hands of a five-member Directory appointed by parliament.</a:t>
            </a:r>
          </a:p>
          <a:p>
            <a:pPr marL="285750" indent="-285750">
              <a:buFont typeface="Arial" panose="020B0604020202020204" pitchFamily="34" charset="0"/>
              <a:buChar char="•"/>
            </a:pPr>
            <a:r>
              <a:rPr lang="en-US" sz="4000" dirty="0"/>
              <a:t>Both Royalists and Jacobins protested the changes but they were quickly put down by the army, led by a successful general named Napoleon Bonaparte.</a:t>
            </a:r>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1839002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9D1C-CB21-4160-98AE-2C7DF9BACDB3}"/>
              </a:ext>
            </a:extLst>
          </p:cNvPr>
          <p:cNvSpPr>
            <a:spLocks noGrp="1"/>
          </p:cNvSpPr>
          <p:nvPr>
            <p:ph type="title"/>
          </p:nvPr>
        </p:nvSpPr>
        <p:spPr>
          <a:xfrm>
            <a:off x="2607365" y="1915942"/>
            <a:ext cx="10515600" cy="1325563"/>
          </a:xfrm>
        </p:spPr>
        <p:txBody>
          <a:bodyPr/>
          <a:lstStyle/>
          <a:p>
            <a:endParaRPr lang="en-US"/>
          </a:p>
        </p:txBody>
      </p:sp>
      <p:pic>
        <p:nvPicPr>
          <p:cNvPr id="4" name="Content Placeholder 3">
            <a:extLst>
              <a:ext uri="{FF2B5EF4-FFF2-40B4-BE49-F238E27FC236}">
                <a16:creationId xmlns:a16="http://schemas.microsoft.com/office/drawing/2014/main" id="{CAD03674-E478-4912-BFAC-35029182D135}"/>
              </a:ext>
            </a:extLst>
          </p:cNvPr>
          <p:cNvPicPr>
            <a:picLocks noGrp="1" noChangeAspect="1"/>
          </p:cNvPicPr>
          <p:nvPr>
            <p:ph idx="1"/>
          </p:nvPr>
        </p:nvPicPr>
        <p:blipFill>
          <a:blip r:embed="rId2"/>
          <a:stretch>
            <a:fillRect/>
          </a:stretch>
        </p:blipFill>
        <p:spPr>
          <a:xfrm>
            <a:off x="2939086" y="272086"/>
            <a:ext cx="6313827" cy="6313827"/>
          </a:xfrm>
          <a:prstGeom prst="rect">
            <a:avLst/>
          </a:prstGeom>
        </p:spPr>
      </p:pic>
    </p:spTree>
    <p:extLst>
      <p:ext uri="{BB962C8B-B14F-4D97-AF65-F5344CB8AC3E}">
        <p14:creationId xmlns:p14="http://schemas.microsoft.com/office/powerpoint/2010/main" val="534889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20AD-9313-4968-8BC1-0F8402E293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BAF9BF-2AD7-4D13-ABDA-D0CE8276E7DA}"/>
              </a:ext>
            </a:extLst>
          </p:cNvPr>
          <p:cNvSpPr>
            <a:spLocks noGrp="1"/>
          </p:cNvSpPr>
          <p:nvPr>
            <p:ph idx="1"/>
          </p:nvPr>
        </p:nvSpPr>
        <p:spPr/>
        <p:txBody>
          <a:bodyPr/>
          <a:lstStyle/>
          <a:p>
            <a:endParaRPr lang="en-US"/>
          </a:p>
        </p:txBody>
      </p:sp>
      <p:pic>
        <p:nvPicPr>
          <p:cNvPr id="3074" name="Picture 2" descr="Changes in Government and Results. - ppt download">
            <a:extLst>
              <a:ext uri="{FF2B5EF4-FFF2-40B4-BE49-F238E27FC236}">
                <a16:creationId xmlns:a16="http://schemas.microsoft.com/office/drawing/2014/main" id="{A3C9A3C5-608A-4675-8BFA-88A9CA877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38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69F3-1CA1-4CBE-A3DB-E31E8B8A8C1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BEBF47A-B999-40CE-B5BB-FDA54900F59C}"/>
              </a:ext>
            </a:extLst>
          </p:cNvPr>
          <p:cNvPicPr>
            <a:picLocks noGrp="1" noChangeAspect="1"/>
          </p:cNvPicPr>
          <p:nvPr>
            <p:ph idx="1"/>
          </p:nvPr>
        </p:nvPicPr>
        <p:blipFill>
          <a:blip r:embed="rId2"/>
          <a:stretch>
            <a:fillRect/>
          </a:stretch>
        </p:blipFill>
        <p:spPr>
          <a:xfrm>
            <a:off x="1389210" y="365125"/>
            <a:ext cx="9413579" cy="6264309"/>
          </a:xfrm>
          <a:prstGeom prst="rect">
            <a:avLst/>
          </a:prstGeom>
        </p:spPr>
      </p:pic>
    </p:spTree>
    <p:extLst>
      <p:ext uri="{BB962C8B-B14F-4D97-AF65-F5344CB8AC3E}">
        <p14:creationId xmlns:p14="http://schemas.microsoft.com/office/powerpoint/2010/main" val="146631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69F3-1CA1-4CBE-A3DB-E31E8B8A8C1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A3081D0-0024-4B6D-A500-1731F76ABD6B}"/>
              </a:ext>
            </a:extLst>
          </p:cNvPr>
          <p:cNvPicPr>
            <a:picLocks noGrp="1" noChangeAspect="1"/>
          </p:cNvPicPr>
          <p:nvPr>
            <p:ph idx="1"/>
          </p:nvPr>
        </p:nvPicPr>
        <p:blipFill>
          <a:blip r:embed="rId2"/>
          <a:stretch>
            <a:fillRect/>
          </a:stretch>
        </p:blipFill>
        <p:spPr>
          <a:xfrm>
            <a:off x="1174241" y="161614"/>
            <a:ext cx="9843517" cy="6534772"/>
          </a:xfrm>
          <a:prstGeom prst="rect">
            <a:avLst/>
          </a:prstGeom>
        </p:spPr>
      </p:pic>
    </p:spTree>
    <p:extLst>
      <p:ext uri="{BB962C8B-B14F-4D97-AF65-F5344CB8AC3E}">
        <p14:creationId xmlns:p14="http://schemas.microsoft.com/office/powerpoint/2010/main" val="82255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6000" dirty="0"/>
              <a:t>Causes</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France’s costly involvement in the American Revolution, and extravagant spending by King Louis XVI had left the country on the brink of bankruptcy.</a:t>
            </a:r>
          </a:p>
          <a:p>
            <a:pPr marL="285750" indent="-285750">
              <a:buFont typeface="Arial" panose="020B0604020202020204" pitchFamily="34" charset="0"/>
              <a:buChar char="•"/>
            </a:pPr>
            <a:r>
              <a:rPr lang="en-US" sz="3600" dirty="0"/>
              <a:t>20 years of poor harvests and drought drove up the price of bread.</a:t>
            </a:r>
          </a:p>
          <a:p>
            <a:pPr marL="285750" indent="-285750">
              <a:buFont typeface="Arial" panose="020B0604020202020204" pitchFamily="34" charset="0"/>
              <a:buChar char="•"/>
            </a:pPr>
            <a:r>
              <a:rPr lang="en-US" sz="3600" dirty="0"/>
              <a:t>The people of France had to pay very heavy taxes.</a:t>
            </a:r>
          </a:p>
        </p:txBody>
      </p:sp>
    </p:spTree>
    <p:extLst>
      <p:ext uri="{BB962C8B-B14F-4D97-AF65-F5344CB8AC3E}">
        <p14:creationId xmlns:p14="http://schemas.microsoft.com/office/powerpoint/2010/main" val="2258421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C19910-9D29-48D1-88AA-097433EF13DA}"/>
              </a:ext>
            </a:extLst>
          </p:cNvPr>
          <p:cNvPicPr>
            <a:picLocks noGrp="1" noChangeAspect="1"/>
          </p:cNvPicPr>
          <p:nvPr>
            <p:ph idx="1"/>
          </p:nvPr>
        </p:nvPicPr>
        <p:blipFill>
          <a:blip r:embed="rId2"/>
          <a:stretch>
            <a:fillRect/>
          </a:stretch>
        </p:blipFill>
        <p:spPr>
          <a:xfrm>
            <a:off x="6096000" y="148819"/>
            <a:ext cx="4643852" cy="6560362"/>
          </a:xfrm>
          <a:prstGeom prst="rect">
            <a:avLst/>
          </a:prstGeom>
        </p:spPr>
      </p:pic>
      <p:sp>
        <p:nvSpPr>
          <p:cNvPr id="6" name="Title 5">
            <a:extLst>
              <a:ext uri="{FF2B5EF4-FFF2-40B4-BE49-F238E27FC236}">
                <a16:creationId xmlns:a16="http://schemas.microsoft.com/office/drawing/2014/main" id="{7A38C885-1586-4249-98CF-7E46013B76FC}"/>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38077BB-0B38-45FC-8E21-4F82210555E3}"/>
              </a:ext>
            </a:extLst>
          </p:cNvPr>
          <p:cNvPicPr>
            <a:picLocks noChangeAspect="1"/>
          </p:cNvPicPr>
          <p:nvPr/>
        </p:nvPicPr>
        <p:blipFill>
          <a:blip r:embed="rId3"/>
          <a:stretch>
            <a:fillRect/>
          </a:stretch>
        </p:blipFill>
        <p:spPr>
          <a:xfrm>
            <a:off x="646561" y="236986"/>
            <a:ext cx="5179011" cy="6384028"/>
          </a:xfrm>
          <a:prstGeom prst="rect">
            <a:avLst/>
          </a:prstGeom>
        </p:spPr>
      </p:pic>
    </p:spTree>
    <p:extLst>
      <p:ext uri="{BB962C8B-B14F-4D97-AF65-F5344CB8AC3E}">
        <p14:creationId xmlns:p14="http://schemas.microsoft.com/office/powerpoint/2010/main" val="408822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or&#10;&#10;Description automatically generated">
            <a:extLst>
              <a:ext uri="{FF2B5EF4-FFF2-40B4-BE49-F238E27FC236}">
                <a16:creationId xmlns:a16="http://schemas.microsoft.com/office/drawing/2014/main" id="{A1AA4FBA-CBE2-422D-A884-3B8EF782B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620001"/>
          </a:xfrm>
        </p:spPr>
      </p:pic>
      <p:sp>
        <p:nvSpPr>
          <p:cNvPr id="2" name="Title 1">
            <a:extLst>
              <a:ext uri="{FF2B5EF4-FFF2-40B4-BE49-F238E27FC236}">
                <a16:creationId xmlns:a16="http://schemas.microsoft.com/office/drawing/2014/main" id="{E4445449-AB6B-4F0D-9B17-701C1CB1712E}"/>
              </a:ext>
            </a:extLst>
          </p:cNvPr>
          <p:cNvSpPr>
            <a:spLocks noGrp="1"/>
          </p:cNvSpPr>
          <p:nvPr>
            <p:ph type="title"/>
          </p:nvPr>
        </p:nvSpPr>
        <p:spPr/>
        <p:txBody>
          <a:bodyPr>
            <a:normAutofit/>
          </a:bodyPr>
          <a:lstStyle/>
          <a:p>
            <a:r>
              <a:rPr lang="en-US" sz="5400" dirty="0"/>
              <a:t>Estates-General</a:t>
            </a:r>
          </a:p>
        </p:txBody>
      </p:sp>
      <p:sp>
        <p:nvSpPr>
          <p:cNvPr id="8" name="TextBox 7">
            <a:extLst>
              <a:ext uri="{FF2B5EF4-FFF2-40B4-BE49-F238E27FC236}">
                <a16:creationId xmlns:a16="http://schemas.microsoft.com/office/drawing/2014/main" id="{1E9C5AD3-8241-46C6-8024-7FD6E72D5D0F}"/>
              </a:ext>
            </a:extLst>
          </p:cNvPr>
          <p:cNvSpPr txBox="1"/>
          <p:nvPr/>
        </p:nvSpPr>
        <p:spPr>
          <a:xfrm>
            <a:off x="1136469" y="1881050"/>
            <a:ext cx="9797142"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To fix France’s financial troubles, Louis XVI, proposed raising new taxes.</a:t>
            </a:r>
          </a:p>
          <a:p>
            <a:pPr marL="285750" indent="-285750">
              <a:buFont typeface="Arial" panose="020B0604020202020204" pitchFamily="34" charset="0"/>
              <a:buChar char="•"/>
            </a:pPr>
            <a:r>
              <a:rPr lang="en-US" sz="3600" dirty="0"/>
              <a:t>He decided to call the Estates-General to seek a mandate for these taxes.</a:t>
            </a:r>
          </a:p>
          <a:p>
            <a:pPr marL="285750" indent="-285750">
              <a:buFont typeface="Arial" panose="020B0604020202020204" pitchFamily="34" charset="0"/>
              <a:buChar char="•"/>
            </a:pPr>
            <a:r>
              <a:rPr lang="en-US" sz="3600" dirty="0"/>
              <a:t>The Estates-General was an assembly representing France’s clergy, nobility, and the middle-class.  It hadn’t been called since 1614.</a:t>
            </a:r>
          </a:p>
          <a:p>
            <a:pPr marL="285750" indent="-285750">
              <a:buFont typeface="Arial" panose="020B0604020202020204" pitchFamily="34" charset="0"/>
              <a:buChar char="•"/>
            </a:pPr>
            <a:r>
              <a:rPr lang="en-US" sz="3600" dirty="0"/>
              <a:t>Each group was to bring a list of grievances. </a:t>
            </a:r>
          </a:p>
        </p:txBody>
      </p:sp>
    </p:spTree>
    <p:extLst>
      <p:ext uri="{BB962C8B-B14F-4D97-AF65-F5344CB8AC3E}">
        <p14:creationId xmlns:p14="http://schemas.microsoft.com/office/powerpoint/2010/main" val="1351941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3317</TotalTime>
  <Words>952</Words>
  <Application>Microsoft Office PowerPoint</Application>
  <PresentationFormat>Widescreen</PresentationFormat>
  <Paragraphs>77</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Meiryo</vt:lpstr>
      <vt:lpstr>Arial</vt:lpstr>
      <vt:lpstr>Calibri</vt:lpstr>
      <vt:lpstr>Calibri Light</vt:lpstr>
      <vt:lpstr>Office Theme</vt:lpstr>
      <vt:lpstr>French Revolution</vt:lpstr>
      <vt:lpstr>The Sun King</vt:lpstr>
      <vt:lpstr>PowerPoint Presentation</vt:lpstr>
      <vt:lpstr>PowerPoint Presentation</vt:lpstr>
      <vt:lpstr>PowerPoint Presentation</vt:lpstr>
      <vt:lpstr>PowerPoint Presentation</vt:lpstr>
      <vt:lpstr>Causes</vt:lpstr>
      <vt:lpstr>PowerPoint Presentation</vt:lpstr>
      <vt:lpstr>Estates-General</vt:lpstr>
      <vt:lpstr>Rise of the Third Estate</vt:lpstr>
      <vt:lpstr>PowerPoint Presentation</vt:lpstr>
      <vt:lpstr>The Tennis Court Oath</vt:lpstr>
      <vt:lpstr>PowerPoint Presentation</vt:lpstr>
      <vt:lpstr>The Storming of the Bastille</vt:lpstr>
      <vt:lpstr>The Fish Women</vt:lpstr>
      <vt:lpstr>PowerPoint Presentation</vt:lpstr>
      <vt:lpstr>Declaration of the Rights of Man and of the Citizen</vt:lpstr>
      <vt:lpstr>PowerPoint Presentation</vt:lpstr>
      <vt:lpstr>New Constitution</vt:lpstr>
      <vt:lpstr>PowerPoint Presentation</vt:lpstr>
      <vt:lpstr>Revolution Turns Radical</vt:lpstr>
      <vt:lpstr>Part 2</vt:lpstr>
      <vt:lpstr>Radicals</vt:lpstr>
      <vt:lpstr>Death of the King</vt:lpstr>
      <vt:lpstr>PowerPoint Presentation</vt:lpstr>
      <vt:lpstr>PowerPoint Presentation</vt:lpstr>
      <vt:lpstr>Committee of Public Safety</vt:lpstr>
      <vt:lpstr>PowerPoint Presentation</vt:lpstr>
      <vt:lpstr>Jacobins</vt:lpstr>
      <vt:lpstr>PowerPoint Presentation</vt:lpstr>
      <vt:lpstr>The Reign of Terror</vt:lpstr>
      <vt:lpstr>PowerPoint Presentation</vt:lpstr>
      <vt:lpstr>The Reign of Terror</vt:lpstr>
      <vt:lpstr>PowerPoint Presentation</vt:lpstr>
      <vt:lpstr>Age of Reason</vt:lpstr>
      <vt:lpstr>PowerPoint Presentation</vt:lpstr>
      <vt:lpstr>Nearing the End</vt:lpstr>
      <vt:lpstr>PowerPoint Presentation</vt:lpstr>
      <vt:lpstr>PowerPoint Presentation</vt:lpstr>
      <vt:lpstr>Fall of Robespierre</vt:lpstr>
      <vt:lpstr>PowerPoint Presentation</vt:lpstr>
      <vt:lpstr>The Directory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Revolution</dc:title>
  <dc:creator>Murray Neudorf</dc:creator>
  <cp:lastModifiedBy>Murray Neudorf</cp:lastModifiedBy>
  <cp:revision>9</cp:revision>
  <dcterms:created xsi:type="dcterms:W3CDTF">2022-02-04T20:59:19Z</dcterms:created>
  <dcterms:modified xsi:type="dcterms:W3CDTF">2022-02-09T02:48:01Z</dcterms:modified>
</cp:coreProperties>
</file>