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5" r:id="rId4"/>
    <p:sldId id="258" r:id="rId5"/>
    <p:sldId id="261" r:id="rId6"/>
    <p:sldId id="262" r:id="rId7"/>
    <p:sldId id="263" r:id="rId8"/>
    <p:sldId id="264" r:id="rId9"/>
    <p:sldId id="259" r:id="rId10"/>
    <p:sldId id="268" r:id="rId11"/>
    <p:sldId id="260" r:id="rId12"/>
    <p:sldId id="269" r:id="rId13"/>
    <p:sldId id="266" r:id="rId14"/>
    <p:sldId id="270" r:id="rId15"/>
    <p:sldId id="273" r:id="rId16"/>
    <p:sldId id="274" r:id="rId17"/>
    <p:sldId id="267" r:id="rId18"/>
    <p:sldId id="271" r:id="rId19"/>
    <p:sldId id="27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7ECBDD-4D02-4EC5-8EC1-91B6DEE77AD3}" v="2" dt="2023-01-24T21:38:34.2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9" autoAdjust="0"/>
    <p:restoredTop sz="94660"/>
  </p:normalViewPr>
  <p:slideViewPr>
    <p:cSldViewPr snapToGrid="0">
      <p:cViewPr varScale="1">
        <p:scale>
          <a:sx n="39" d="100"/>
          <a:sy n="39" d="100"/>
        </p:scale>
        <p:origin x="66" y="17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rray Neudorf" userId="c39c2e4e-d8ab-4ba3-aff3-1507dab6a464" providerId="ADAL" clId="{CD7ECBDD-4D02-4EC5-8EC1-91B6DEE77AD3}"/>
    <pc:docChg chg="custSel mod addSld delSld modSld">
      <pc:chgData name="Murray Neudorf" userId="c39c2e4e-d8ab-4ba3-aff3-1507dab6a464" providerId="ADAL" clId="{CD7ECBDD-4D02-4EC5-8EC1-91B6DEE77AD3}" dt="2023-01-24T21:38:41.861" v="741" actId="47"/>
      <pc:docMkLst>
        <pc:docMk/>
      </pc:docMkLst>
      <pc:sldChg chg="addSp modSp new mod setBg">
        <pc:chgData name="Murray Neudorf" userId="c39c2e4e-d8ab-4ba3-aff3-1507dab6a464" providerId="ADAL" clId="{CD7ECBDD-4D02-4EC5-8EC1-91B6DEE77AD3}" dt="2023-01-24T21:35:22.731" v="327" actId="1076"/>
        <pc:sldMkLst>
          <pc:docMk/>
          <pc:sldMk cId="4274425106" sldId="273"/>
        </pc:sldMkLst>
        <pc:spChg chg="mod">
          <ac:chgData name="Murray Neudorf" userId="c39c2e4e-d8ab-4ba3-aff3-1507dab6a464" providerId="ADAL" clId="{CD7ECBDD-4D02-4EC5-8EC1-91B6DEE77AD3}" dt="2023-01-24T21:35:15.802" v="325" actId="26606"/>
          <ac:spMkLst>
            <pc:docMk/>
            <pc:sldMk cId="4274425106" sldId="273"/>
            <ac:spMk id="2" creationId="{2173C246-65F2-4329-B085-CDD0930E61B0}"/>
          </ac:spMkLst>
        </pc:spChg>
        <pc:spChg chg="mod">
          <ac:chgData name="Murray Neudorf" userId="c39c2e4e-d8ab-4ba3-aff3-1507dab6a464" providerId="ADAL" clId="{CD7ECBDD-4D02-4EC5-8EC1-91B6DEE77AD3}" dt="2023-01-24T21:35:22.731" v="327" actId="1076"/>
          <ac:spMkLst>
            <pc:docMk/>
            <pc:sldMk cId="4274425106" sldId="273"/>
            <ac:spMk id="3" creationId="{A838033F-F93D-4B3B-A334-CE25144BB2EC}"/>
          </ac:spMkLst>
        </pc:spChg>
        <pc:spChg chg="add">
          <ac:chgData name="Murray Neudorf" userId="c39c2e4e-d8ab-4ba3-aff3-1507dab6a464" providerId="ADAL" clId="{CD7ECBDD-4D02-4EC5-8EC1-91B6DEE77AD3}" dt="2023-01-24T21:35:15.802" v="325" actId="26606"/>
          <ac:spMkLst>
            <pc:docMk/>
            <pc:sldMk cId="4274425106" sldId="273"/>
            <ac:spMk id="9" creationId="{961D8973-EAA9-459A-AF59-BBB4233D6C78}"/>
          </ac:spMkLst>
        </pc:spChg>
        <pc:spChg chg="add">
          <ac:chgData name="Murray Neudorf" userId="c39c2e4e-d8ab-4ba3-aff3-1507dab6a464" providerId="ADAL" clId="{CD7ECBDD-4D02-4EC5-8EC1-91B6DEE77AD3}" dt="2023-01-24T21:35:15.802" v="325" actId="26606"/>
          <ac:spMkLst>
            <pc:docMk/>
            <pc:sldMk cId="4274425106" sldId="273"/>
            <ac:spMk id="11" creationId="{FBEA8A33-C0D0-416D-8359-724B8828C7C3}"/>
          </ac:spMkLst>
        </pc:spChg>
        <pc:picChg chg="add mod">
          <ac:chgData name="Murray Neudorf" userId="c39c2e4e-d8ab-4ba3-aff3-1507dab6a464" providerId="ADAL" clId="{CD7ECBDD-4D02-4EC5-8EC1-91B6DEE77AD3}" dt="2023-01-24T21:35:15.802" v="325" actId="26606"/>
          <ac:picMkLst>
            <pc:docMk/>
            <pc:sldMk cId="4274425106" sldId="273"/>
            <ac:picMk id="4" creationId="{312CB14D-557B-4063-A068-7932F830E19B}"/>
          </ac:picMkLst>
        </pc:picChg>
      </pc:sldChg>
      <pc:sldChg chg="addSp modSp new mod setBg">
        <pc:chgData name="Murray Neudorf" userId="c39c2e4e-d8ab-4ba3-aff3-1507dab6a464" providerId="ADAL" clId="{CD7ECBDD-4D02-4EC5-8EC1-91B6DEE77AD3}" dt="2023-01-24T21:38:37.484" v="740" actId="26606"/>
        <pc:sldMkLst>
          <pc:docMk/>
          <pc:sldMk cId="2792989513" sldId="274"/>
        </pc:sldMkLst>
        <pc:spChg chg="mod">
          <ac:chgData name="Murray Neudorf" userId="c39c2e4e-d8ab-4ba3-aff3-1507dab6a464" providerId="ADAL" clId="{CD7ECBDD-4D02-4EC5-8EC1-91B6DEE77AD3}" dt="2023-01-24T21:38:37.484" v="740" actId="26606"/>
          <ac:spMkLst>
            <pc:docMk/>
            <pc:sldMk cId="2792989513" sldId="274"/>
            <ac:spMk id="2" creationId="{D92ADA3D-D035-462B-9853-187048A33F93}"/>
          </ac:spMkLst>
        </pc:spChg>
        <pc:spChg chg="mod">
          <ac:chgData name="Murray Neudorf" userId="c39c2e4e-d8ab-4ba3-aff3-1507dab6a464" providerId="ADAL" clId="{CD7ECBDD-4D02-4EC5-8EC1-91B6DEE77AD3}" dt="2023-01-24T21:38:37.484" v="740" actId="26606"/>
          <ac:spMkLst>
            <pc:docMk/>
            <pc:sldMk cId="2792989513" sldId="274"/>
            <ac:spMk id="3" creationId="{89D6CDBC-FE6D-4E9A-B51C-87C1DF95D176}"/>
          </ac:spMkLst>
        </pc:spChg>
        <pc:picChg chg="add mod">
          <ac:chgData name="Murray Neudorf" userId="c39c2e4e-d8ab-4ba3-aff3-1507dab6a464" providerId="ADAL" clId="{CD7ECBDD-4D02-4EC5-8EC1-91B6DEE77AD3}" dt="2023-01-24T21:38:37.484" v="740" actId="26606"/>
          <ac:picMkLst>
            <pc:docMk/>
            <pc:sldMk cId="2792989513" sldId="274"/>
            <ac:picMk id="4" creationId="{7878D6AE-CC83-4A83-9825-F140C0A9B9AE}"/>
          </ac:picMkLst>
        </pc:picChg>
      </pc:sldChg>
      <pc:sldChg chg="new del">
        <pc:chgData name="Murray Neudorf" userId="c39c2e4e-d8ab-4ba3-aff3-1507dab6a464" providerId="ADAL" clId="{CD7ECBDD-4D02-4EC5-8EC1-91B6DEE77AD3}" dt="2023-01-24T21:38:41.861" v="741" actId="47"/>
        <pc:sldMkLst>
          <pc:docMk/>
          <pc:sldMk cId="4231582488" sldId="275"/>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1/24/2023</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1/24/2023</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1/24/2023</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1/24/2023</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1/24/2023</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C800B-CA45-417F-8450-6876D1FD4F5E}"/>
              </a:ext>
            </a:extLst>
          </p:cNvPr>
          <p:cNvSpPr>
            <a:spLocks noGrp="1"/>
          </p:cNvSpPr>
          <p:nvPr>
            <p:ph type="ctrTitle"/>
          </p:nvPr>
        </p:nvSpPr>
        <p:spPr>
          <a:xfrm>
            <a:off x="1915127" y="2154214"/>
            <a:ext cx="8361229" cy="2098226"/>
          </a:xfrm>
        </p:spPr>
        <p:txBody>
          <a:bodyPr/>
          <a:lstStyle/>
          <a:p>
            <a:r>
              <a:rPr lang="en-US" dirty="0"/>
              <a:t>The Fall of Communism</a:t>
            </a:r>
          </a:p>
        </p:txBody>
      </p:sp>
      <p:sp>
        <p:nvSpPr>
          <p:cNvPr id="3" name="Subtitle 2">
            <a:extLst>
              <a:ext uri="{FF2B5EF4-FFF2-40B4-BE49-F238E27FC236}">
                <a16:creationId xmlns:a16="http://schemas.microsoft.com/office/drawing/2014/main" id="{9C949698-05C2-47C8-ACF5-C9D0DD90ABC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52597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24E16E8-84BF-4D4C-A746-2537B1C159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1" name="Freeform 6">
              <a:extLst>
                <a:ext uri="{FF2B5EF4-FFF2-40B4-BE49-F238E27FC236}">
                  <a16:creationId xmlns:a16="http://schemas.microsoft.com/office/drawing/2014/main" id="{F890A3A2-97E0-41D2-BD93-30D3DFA732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2" name="Freeform 6">
              <a:extLst>
                <a:ext uri="{FF2B5EF4-FFF2-40B4-BE49-F238E27FC236}">
                  <a16:creationId xmlns:a16="http://schemas.microsoft.com/office/drawing/2014/main" id="{718CB90A-6005-4951-84F5-70B5863EF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4" name="Rectangle 13">
            <a:extLst>
              <a:ext uri="{FF2B5EF4-FFF2-40B4-BE49-F238E27FC236}">
                <a16:creationId xmlns:a16="http://schemas.microsoft.com/office/drawing/2014/main" id="{7BB74091-09FE-44AF-8325-7FE6E175F7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FD827738-831D-473D-AF88-161CFE1DD9E6}"/>
              </a:ext>
            </a:extLst>
          </p:cNvPr>
          <p:cNvPicPr>
            <a:picLocks noGrp="1" noChangeAspect="1"/>
          </p:cNvPicPr>
          <p:nvPr>
            <p:ph idx="1"/>
          </p:nvPr>
        </p:nvPicPr>
        <p:blipFill rotWithShape="1">
          <a:blip r:embed="rId2"/>
          <a:srcRect b="12801"/>
          <a:stretch/>
        </p:blipFill>
        <p:spPr>
          <a:xfrm>
            <a:off x="39984" y="1730854"/>
            <a:ext cx="6050260" cy="4187119"/>
          </a:xfrm>
          <a:prstGeom prst="rect">
            <a:avLst/>
          </a:prstGeom>
        </p:spPr>
      </p:pic>
      <p:pic>
        <p:nvPicPr>
          <p:cNvPr id="5" name="Picture 4">
            <a:extLst>
              <a:ext uri="{FF2B5EF4-FFF2-40B4-BE49-F238E27FC236}">
                <a16:creationId xmlns:a16="http://schemas.microsoft.com/office/drawing/2014/main" id="{6F101D98-C7B7-4921-B03D-7C383BC67708}"/>
              </a:ext>
            </a:extLst>
          </p:cNvPr>
          <p:cNvPicPr>
            <a:picLocks noChangeAspect="1"/>
          </p:cNvPicPr>
          <p:nvPr/>
        </p:nvPicPr>
        <p:blipFill rotWithShape="1">
          <a:blip r:embed="rId3"/>
          <a:srcRect l="10030" r="9051" b="-1"/>
          <a:stretch/>
        </p:blipFill>
        <p:spPr>
          <a:xfrm>
            <a:off x="6130228" y="1730854"/>
            <a:ext cx="6050280" cy="4187119"/>
          </a:xfrm>
          <a:prstGeom prst="rect">
            <a:avLst/>
          </a:prstGeom>
        </p:spPr>
      </p:pic>
      <p:sp>
        <p:nvSpPr>
          <p:cNvPr id="16" name="Freeform: Shape 15">
            <a:extLst>
              <a:ext uri="{FF2B5EF4-FFF2-40B4-BE49-F238E27FC236}">
                <a16:creationId xmlns:a16="http://schemas.microsoft.com/office/drawing/2014/main" id="{0F30CCEB-94C4-4F72-BA5A-9CEA85302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434936" y="4446551"/>
            <a:ext cx="1957171" cy="1103687"/>
          </a:xfrm>
          <a:custGeom>
            <a:avLst/>
            <a:gdLst>
              <a:gd name="connsiteX0" fmla="*/ 2017702 w 2017702"/>
              <a:gd name="connsiteY0" fmla="*/ 1137821 h 1137821"/>
              <a:gd name="connsiteX1" fmla="*/ 404 w 2017702"/>
              <a:gd name="connsiteY1" fmla="*/ 1137821 h 1137821"/>
              <a:gd name="connsiteX2" fmla="*/ 0 w 2017702"/>
              <a:gd name="connsiteY2" fmla="*/ 900216 h 1137821"/>
              <a:gd name="connsiteX3" fmla="*/ 1767759 w 2017702"/>
              <a:gd name="connsiteY3" fmla="*/ 901031 h 1137821"/>
              <a:gd name="connsiteX4" fmla="*/ 1767759 w 2017702"/>
              <a:gd name="connsiteY4" fmla="*/ 0 h 1137821"/>
              <a:gd name="connsiteX5" fmla="*/ 2017702 w 2017702"/>
              <a:gd name="connsiteY5" fmla="*/ 0 h 113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7702" h="1137821">
                <a:moveTo>
                  <a:pt x="2017702" y="1137821"/>
                </a:moveTo>
                <a:lnTo>
                  <a:pt x="404" y="1137821"/>
                </a:lnTo>
                <a:cubicBezTo>
                  <a:pt x="-404" y="1055814"/>
                  <a:pt x="807" y="982224"/>
                  <a:pt x="0" y="900216"/>
                </a:cubicBezTo>
                <a:lnTo>
                  <a:pt x="1767759" y="901031"/>
                </a:lnTo>
                <a:lnTo>
                  <a:pt x="1767759" y="0"/>
                </a:lnTo>
                <a:lnTo>
                  <a:pt x="2017702" y="0"/>
                </a:lnTo>
                <a:close/>
              </a:path>
            </a:pathLst>
          </a:custGeom>
          <a:solidFill>
            <a:schemeClr val="tx2">
              <a:alpha val="80000"/>
            </a:schemeClr>
          </a:solidFill>
          <a:ln w="0">
            <a:noFill/>
            <a:prstDash val="solid"/>
            <a:round/>
            <a:headEnd/>
            <a:tailEnd/>
          </a:ln>
        </p:spPr>
      </p:sp>
      <p:sp>
        <p:nvSpPr>
          <p:cNvPr id="18" name="Freeform: Shape 17">
            <a:extLst>
              <a:ext uri="{FF2B5EF4-FFF2-40B4-BE49-F238E27FC236}">
                <a16:creationId xmlns:a16="http://schemas.microsoft.com/office/drawing/2014/main" id="{0DE1A94F-CC8B-4954-97A7-ADD4F300D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796837" y="5311230"/>
            <a:ext cx="2042265" cy="1213486"/>
          </a:xfrm>
          <a:custGeom>
            <a:avLst/>
            <a:gdLst>
              <a:gd name="connsiteX0" fmla="*/ 1844618 w 2105428"/>
              <a:gd name="connsiteY0" fmla="*/ 0 h 1251016"/>
              <a:gd name="connsiteX1" fmla="*/ 2105428 w 2105428"/>
              <a:gd name="connsiteY1" fmla="*/ 0 h 1251016"/>
              <a:gd name="connsiteX2" fmla="*/ 2105428 w 2105428"/>
              <a:gd name="connsiteY2" fmla="*/ 1251016 h 1251016"/>
              <a:gd name="connsiteX3" fmla="*/ 421 w 2105428"/>
              <a:gd name="connsiteY3" fmla="*/ 1251016 h 1251016"/>
              <a:gd name="connsiteX4" fmla="*/ 0 w 2105428"/>
              <a:gd name="connsiteY4" fmla="*/ 1003081 h 1251016"/>
              <a:gd name="connsiteX5" fmla="*/ 1844618 w 2105428"/>
              <a:gd name="connsiteY5" fmla="*/ 1003931 h 1251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5428" h="1251016">
                <a:moveTo>
                  <a:pt x="1844618" y="0"/>
                </a:moveTo>
                <a:lnTo>
                  <a:pt x="2105428" y="0"/>
                </a:lnTo>
                <a:lnTo>
                  <a:pt x="2105428" y="1251016"/>
                </a:lnTo>
                <a:lnTo>
                  <a:pt x="421" y="1251016"/>
                </a:lnTo>
                <a:cubicBezTo>
                  <a:pt x="-421" y="1165443"/>
                  <a:pt x="842" y="1088654"/>
                  <a:pt x="0" y="1003081"/>
                </a:cubicBezTo>
                <a:lnTo>
                  <a:pt x="1844618" y="1003931"/>
                </a:lnTo>
                <a:close/>
              </a:path>
            </a:pathLst>
          </a:custGeom>
          <a:solidFill>
            <a:schemeClr val="tx2">
              <a:alpha val="80000"/>
            </a:schemeClr>
          </a:solidFill>
          <a:ln w="0">
            <a:noFill/>
            <a:prstDash val="solid"/>
            <a:round/>
            <a:headEnd/>
            <a:tailEnd/>
          </a:ln>
        </p:spPr>
      </p:sp>
    </p:spTree>
    <p:extLst>
      <p:ext uri="{BB962C8B-B14F-4D97-AF65-F5344CB8AC3E}">
        <p14:creationId xmlns:p14="http://schemas.microsoft.com/office/powerpoint/2010/main" val="1599549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61D8973-EAA9-459A-AF59-BBB4233D6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38F364-AEC7-4210-B300-D96BD750D25F}"/>
              </a:ext>
            </a:extLst>
          </p:cNvPr>
          <p:cNvSpPr>
            <a:spLocks noGrp="1"/>
          </p:cNvSpPr>
          <p:nvPr>
            <p:ph type="title"/>
          </p:nvPr>
        </p:nvSpPr>
        <p:spPr>
          <a:xfrm>
            <a:off x="784743" y="685800"/>
            <a:ext cx="5793475" cy="1485900"/>
          </a:xfrm>
        </p:spPr>
        <p:txBody>
          <a:bodyPr>
            <a:normAutofit/>
          </a:bodyPr>
          <a:lstStyle/>
          <a:p>
            <a:r>
              <a:rPr lang="en-US" dirty="0"/>
              <a:t>Gorbachev</a:t>
            </a:r>
          </a:p>
        </p:txBody>
      </p:sp>
      <p:sp>
        <p:nvSpPr>
          <p:cNvPr id="3" name="Content Placeholder 2">
            <a:extLst>
              <a:ext uri="{FF2B5EF4-FFF2-40B4-BE49-F238E27FC236}">
                <a16:creationId xmlns:a16="http://schemas.microsoft.com/office/drawing/2014/main" id="{9140BECB-AC22-4D91-BE3C-86CBC7BB09EB}"/>
              </a:ext>
            </a:extLst>
          </p:cNvPr>
          <p:cNvSpPr>
            <a:spLocks noGrp="1"/>
          </p:cNvSpPr>
          <p:nvPr>
            <p:ph idx="1"/>
          </p:nvPr>
        </p:nvSpPr>
        <p:spPr>
          <a:xfrm>
            <a:off x="784743" y="2286000"/>
            <a:ext cx="5793475" cy="3581400"/>
          </a:xfrm>
        </p:spPr>
        <p:txBody>
          <a:bodyPr>
            <a:normAutofit/>
          </a:bodyPr>
          <a:lstStyle/>
          <a:p>
            <a:r>
              <a:rPr lang="en-US" dirty="0"/>
              <a:t>Mikhail Gorbachev was young and reform-minded.  He recognized there were economic problems and a discontentment with communism.</a:t>
            </a:r>
          </a:p>
          <a:p>
            <a:r>
              <a:rPr lang="en-US" dirty="0"/>
              <a:t>He wanted to introduce a policy of economic restructuring called </a:t>
            </a:r>
            <a:r>
              <a:rPr lang="en-US" i="1" dirty="0"/>
              <a:t>perestroika.  </a:t>
            </a:r>
            <a:r>
              <a:rPr lang="en-US" dirty="0"/>
              <a:t>He also wanted to be more open with the West, this policy was called </a:t>
            </a:r>
            <a:r>
              <a:rPr lang="en-US" i="1" dirty="0"/>
              <a:t>glasnost</a:t>
            </a:r>
            <a:r>
              <a:rPr lang="en-US" dirty="0"/>
              <a:t>.</a:t>
            </a:r>
          </a:p>
        </p:txBody>
      </p:sp>
      <p:sp>
        <p:nvSpPr>
          <p:cNvPr id="11" name="Rectangle 10">
            <a:extLst>
              <a:ext uri="{FF2B5EF4-FFF2-40B4-BE49-F238E27FC236}">
                <a16:creationId xmlns:a16="http://schemas.microsoft.com/office/drawing/2014/main" id="{FBEA8A33-C0D0-416D-8359-724B8828C7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C1E1C602-5F4F-4D79-9590-860108ECE7A5}"/>
              </a:ext>
            </a:extLst>
          </p:cNvPr>
          <p:cNvPicPr>
            <a:picLocks noChangeAspect="1"/>
          </p:cNvPicPr>
          <p:nvPr/>
        </p:nvPicPr>
        <p:blipFill rotWithShape="1">
          <a:blip r:embed="rId2"/>
          <a:srcRect l="10846" r="1" b="1"/>
          <a:stretch/>
        </p:blipFill>
        <p:spPr>
          <a:xfrm>
            <a:off x="7612260" y="10"/>
            <a:ext cx="4579739" cy="6857990"/>
          </a:xfrm>
          <a:prstGeom prst="rect">
            <a:avLst/>
          </a:prstGeom>
        </p:spPr>
      </p:pic>
    </p:spTree>
    <p:extLst>
      <p:ext uri="{BB962C8B-B14F-4D97-AF65-F5344CB8AC3E}">
        <p14:creationId xmlns:p14="http://schemas.microsoft.com/office/powerpoint/2010/main" val="1779022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C9731-09BE-4AA2-94F5-985E04A14C3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42A8EEA0-D202-4C14-949D-1FD8E8422626}"/>
              </a:ext>
            </a:extLst>
          </p:cNvPr>
          <p:cNvPicPr>
            <a:picLocks noGrp="1" noChangeAspect="1"/>
          </p:cNvPicPr>
          <p:nvPr>
            <p:ph idx="1"/>
          </p:nvPr>
        </p:nvPicPr>
        <p:blipFill>
          <a:blip r:embed="rId2"/>
          <a:stretch>
            <a:fillRect/>
          </a:stretch>
        </p:blipFill>
        <p:spPr>
          <a:xfrm>
            <a:off x="3903498" y="184096"/>
            <a:ext cx="4385003" cy="6489807"/>
          </a:xfrm>
          <a:prstGeom prst="rect">
            <a:avLst/>
          </a:prstGeom>
        </p:spPr>
      </p:pic>
    </p:spTree>
    <p:extLst>
      <p:ext uri="{BB962C8B-B14F-4D97-AF65-F5344CB8AC3E}">
        <p14:creationId xmlns:p14="http://schemas.microsoft.com/office/powerpoint/2010/main" val="2474767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9ABB3-74E1-47C8-AC02-6E09354FB058}"/>
              </a:ext>
            </a:extLst>
          </p:cNvPr>
          <p:cNvSpPr>
            <a:spLocks noGrp="1"/>
          </p:cNvSpPr>
          <p:nvPr>
            <p:ph type="title"/>
          </p:nvPr>
        </p:nvSpPr>
        <p:spPr/>
        <p:txBody>
          <a:bodyPr/>
          <a:lstStyle/>
          <a:p>
            <a:r>
              <a:rPr lang="en-US" dirty="0"/>
              <a:t>Falling Like Dominoes</a:t>
            </a:r>
          </a:p>
        </p:txBody>
      </p:sp>
      <p:sp>
        <p:nvSpPr>
          <p:cNvPr id="3" name="Content Placeholder 2">
            <a:extLst>
              <a:ext uri="{FF2B5EF4-FFF2-40B4-BE49-F238E27FC236}">
                <a16:creationId xmlns:a16="http://schemas.microsoft.com/office/drawing/2014/main" id="{F47380BC-4F73-45F5-B2C9-8C23C316D7BB}"/>
              </a:ext>
            </a:extLst>
          </p:cNvPr>
          <p:cNvSpPr>
            <a:spLocks noGrp="1"/>
          </p:cNvSpPr>
          <p:nvPr>
            <p:ph idx="1"/>
          </p:nvPr>
        </p:nvSpPr>
        <p:spPr/>
        <p:txBody>
          <a:bodyPr/>
          <a:lstStyle/>
          <a:p>
            <a:r>
              <a:rPr lang="en-US" dirty="0"/>
              <a:t>When Russians realized that Gorbachev wouldn’t crack down on their new freedom of expression, their complaints went far beyond mere discontentment with the regime and communism.</a:t>
            </a:r>
          </a:p>
          <a:p>
            <a:r>
              <a:rPr lang="en-US" dirty="0"/>
              <a:t>Gorbachev’s policies made him very popular both in Russia and abroad.</a:t>
            </a:r>
          </a:p>
          <a:p>
            <a:r>
              <a:rPr lang="en-US" dirty="0"/>
              <a:t>When Eastern Europe realized the Russians wouldn’t step in, they began to topple their communist governments.</a:t>
            </a:r>
          </a:p>
        </p:txBody>
      </p:sp>
    </p:spTree>
    <p:extLst>
      <p:ext uri="{BB962C8B-B14F-4D97-AF65-F5344CB8AC3E}">
        <p14:creationId xmlns:p14="http://schemas.microsoft.com/office/powerpoint/2010/main" val="1555823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C9F73-4BFC-4F77-9231-E4B277FFA881}"/>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6C541742-8975-4E82-97EA-57B544A91D0D}"/>
              </a:ext>
            </a:extLst>
          </p:cNvPr>
          <p:cNvPicPr>
            <a:picLocks noGrp="1" noChangeAspect="1"/>
          </p:cNvPicPr>
          <p:nvPr>
            <p:ph idx="1"/>
          </p:nvPr>
        </p:nvPicPr>
        <p:blipFill>
          <a:blip r:embed="rId2"/>
          <a:stretch>
            <a:fillRect/>
          </a:stretch>
        </p:blipFill>
        <p:spPr>
          <a:xfrm>
            <a:off x="1944957" y="141834"/>
            <a:ext cx="9027843" cy="6574331"/>
          </a:xfrm>
          <a:prstGeom prst="rect">
            <a:avLst/>
          </a:prstGeom>
        </p:spPr>
      </p:pic>
    </p:spTree>
    <p:extLst>
      <p:ext uri="{BB962C8B-B14F-4D97-AF65-F5344CB8AC3E}">
        <p14:creationId xmlns:p14="http://schemas.microsoft.com/office/powerpoint/2010/main" val="3765070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61D8973-EAA9-459A-AF59-BBB4233D6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73C246-65F2-4329-B085-CDD0930E61B0}"/>
              </a:ext>
            </a:extLst>
          </p:cNvPr>
          <p:cNvSpPr>
            <a:spLocks noGrp="1"/>
          </p:cNvSpPr>
          <p:nvPr>
            <p:ph type="title"/>
          </p:nvPr>
        </p:nvSpPr>
        <p:spPr>
          <a:xfrm>
            <a:off x="784743" y="685800"/>
            <a:ext cx="5793475" cy="1485900"/>
          </a:xfrm>
        </p:spPr>
        <p:txBody>
          <a:bodyPr>
            <a:normAutofit/>
          </a:bodyPr>
          <a:lstStyle/>
          <a:p>
            <a:r>
              <a:rPr lang="en-US" dirty="0"/>
              <a:t>What About Ukraine?</a:t>
            </a:r>
          </a:p>
        </p:txBody>
      </p:sp>
      <p:sp>
        <p:nvSpPr>
          <p:cNvPr id="3" name="Content Placeholder 2">
            <a:extLst>
              <a:ext uri="{FF2B5EF4-FFF2-40B4-BE49-F238E27FC236}">
                <a16:creationId xmlns:a16="http://schemas.microsoft.com/office/drawing/2014/main" id="{A838033F-F93D-4B3B-A334-CE25144BB2EC}"/>
              </a:ext>
            </a:extLst>
          </p:cNvPr>
          <p:cNvSpPr>
            <a:spLocks noGrp="1"/>
          </p:cNvSpPr>
          <p:nvPr>
            <p:ph idx="1"/>
          </p:nvPr>
        </p:nvSpPr>
        <p:spPr>
          <a:xfrm>
            <a:off x="784742" y="2045043"/>
            <a:ext cx="5793475" cy="3581400"/>
          </a:xfrm>
        </p:spPr>
        <p:txBody>
          <a:bodyPr>
            <a:noAutofit/>
          </a:bodyPr>
          <a:lstStyle/>
          <a:p>
            <a:r>
              <a:rPr lang="en-US" sz="2800" dirty="0"/>
              <a:t>With the Soviet Union crumbling, Ukrainians took to the streets to demand independence.</a:t>
            </a:r>
          </a:p>
          <a:p>
            <a:r>
              <a:rPr lang="en-US" sz="2800" dirty="0"/>
              <a:t>A referendum in 1991 found that 90% of Ukrainians wanted independence from Russia.</a:t>
            </a:r>
          </a:p>
          <a:p>
            <a:r>
              <a:rPr lang="en-US" sz="2800" dirty="0"/>
              <a:t>On Dec. 2, 1991 Poland and Canada were the first countries to recognize Ukraine’s independence.</a:t>
            </a:r>
          </a:p>
        </p:txBody>
      </p:sp>
      <p:sp>
        <p:nvSpPr>
          <p:cNvPr id="11" name="Rectangle 10">
            <a:extLst>
              <a:ext uri="{FF2B5EF4-FFF2-40B4-BE49-F238E27FC236}">
                <a16:creationId xmlns:a16="http://schemas.microsoft.com/office/drawing/2014/main" id="{FBEA8A33-C0D0-416D-8359-724B8828C7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312CB14D-557B-4063-A068-7932F830E19B}"/>
              </a:ext>
            </a:extLst>
          </p:cNvPr>
          <p:cNvPicPr>
            <a:picLocks noChangeAspect="1"/>
          </p:cNvPicPr>
          <p:nvPr/>
        </p:nvPicPr>
        <p:blipFill rotWithShape="1">
          <a:blip r:embed="rId2"/>
          <a:srcRect t="1254" r="-2" b="-2"/>
          <a:stretch/>
        </p:blipFill>
        <p:spPr>
          <a:xfrm>
            <a:off x="7612260" y="10"/>
            <a:ext cx="4579739" cy="6857990"/>
          </a:xfrm>
          <a:prstGeom prst="rect">
            <a:avLst/>
          </a:prstGeom>
        </p:spPr>
      </p:pic>
    </p:spTree>
    <p:extLst>
      <p:ext uri="{BB962C8B-B14F-4D97-AF65-F5344CB8AC3E}">
        <p14:creationId xmlns:p14="http://schemas.microsoft.com/office/powerpoint/2010/main" val="4274425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ADA3D-D035-462B-9853-187048A33F93}"/>
              </a:ext>
            </a:extLst>
          </p:cNvPr>
          <p:cNvSpPr>
            <a:spLocks noGrp="1"/>
          </p:cNvSpPr>
          <p:nvPr>
            <p:ph type="title"/>
          </p:nvPr>
        </p:nvSpPr>
        <p:spPr>
          <a:xfrm>
            <a:off x="1390650" y="685800"/>
            <a:ext cx="9886950" cy="1485900"/>
          </a:xfrm>
        </p:spPr>
        <p:txBody>
          <a:bodyPr>
            <a:normAutofit/>
          </a:bodyPr>
          <a:lstStyle/>
          <a:p>
            <a:r>
              <a:rPr lang="en-US" dirty="0"/>
              <a:t>Orange Revolution</a:t>
            </a:r>
          </a:p>
        </p:txBody>
      </p:sp>
      <p:sp>
        <p:nvSpPr>
          <p:cNvPr id="3" name="Content Placeholder 2">
            <a:extLst>
              <a:ext uri="{FF2B5EF4-FFF2-40B4-BE49-F238E27FC236}">
                <a16:creationId xmlns:a16="http://schemas.microsoft.com/office/drawing/2014/main" id="{89D6CDBC-FE6D-4E9A-B51C-87C1DF95D176}"/>
              </a:ext>
            </a:extLst>
          </p:cNvPr>
          <p:cNvSpPr>
            <a:spLocks noGrp="1"/>
          </p:cNvSpPr>
          <p:nvPr>
            <p:ph idx="1"/>
          </p:nvPr>
        </p:nvSpPr>
        <p:spPr>
          <a:xfrm>
            <a:off x="1390649" y="2286000"/>
            <a:ext cx="6176776" cy="3581400"/>
          </a:xfrm>
        </p:spPr>
        <p:txBody>
          <a:bodyPr>
            <a:normAutofit/>
          </a:bodyPr>
          <a:lstStyle/>
          <a:p>
            <a:r>
              <a:rPr lang="en-US" dirty="0"/>
              <a:t>The election of 2004 saw two major presidential candidates: Victor Yanukovych (pro-Russia) and Viktor </a:t>
            </a:r>
            <a:r>
              <a:rPr lang="en-US" dirty="0" err="1"/>
              <a:t>Yushchenko</a:t>
            </a:r>
            <a:r>
              <a:rPr lang="en-US" dirty="0"/>
              <a:t> (pro-EU).</a:t>
            </a:r>
          </a:p>
          <a:p>
            <a:r>
              <a:rPr lang="en-US" dirty="0"/>
              <a:t>Yanukovych won by a narrow majority but people took to the streets in </a:t>
            </a:r>
            <a:r>
              <a:rPr lang="en-US" dirty="0" err="1"/>
              <a:t>protes</a:t>
            </a:r>
            <a:r>
              <a:rPr lang="en-US" dirty="0"/>
              <a:t> arguing that there was electoral interference.</a:t>
            </a:r>
          </a:p>
          <a:p>
            <a:r>
              <a:rPr lang="en-US" dirty="0"/>
              <a:t>Supreme Court ruled the election void.</a:t>
            </a:r>
          </a:p>
          <a:p>
            <a:r>
              <a:rPr lang="en-US" dirty="0"/>
              <a:t>In a new election </a:t>
            </a:r>
            <a:r>
              <a:rPr lang="en-US" dirty="0" err="1"/>
              <a:t>Yushchenko</a:t>
            </a:r>
            <a:r>
              <a:rPr lang="en-US" dirty="0"/>
              <a:t> won continuing Ukraine’s move toward the West.</a:t>
            </a:r>
          </a:p>
        </p:txBody>
      </p:sp>
      <p:pic>
        <p:nvPicPr>
          <p:cNvPr id="4" name="Picture 3">
            <a:extLst>
              <a:ext uri="{FF2B5EF4-FFF2-40B4-BE49-F238E27FC236}">
                <a16:creationId xmlns:a16="http://schemas.microsoft.com/office/drawing/2014/main" id="{7878D6AE-CC83-4A83-9825-F140C0A9B9AE}"/>
              </a:ext>
            </a:extLst>
          </p:cNvPr>
          <p:cNvPicPr>
            <a:picLocks noChangeAspect="1"/>
          </p:cNvPicPr>
          <p:nvPr/>
        </p:nvPicPr>
        <p:blipFill rotWithShape="1">
          <a:blip r:embed="rId2"/>
          <a:srcRect l="23241" r="14551" b="2"/>
          <a:stretch/>
        </p:blipFill>
        <p:spPr>
          <a:xfrm>
            <a:off x="8061437" y="2401556"/>
            <a:ext cx="3211495" cy="3466681"/>
          </a:xfrm>
          <a:prstGeom prst="rect">
            <a:avLst/>
          </a:prstGeom>
        </p:spPr>
      </p:pic>
    </p:spTree>
    <p:extLst>
      <p:ext uri="{BB962C8B-B14F-4D97-AF65-F5344CB8AC3E}">
        <p14:creationId xmlns:p14="http://schemas.microsoft.com/office/powerpoint/2010/main" val="2792989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93FEF-F91A-4BE4-930A-B0DCF0D8F2A5}"/>
              </a:ext>
            </a:extLst>
          </p:cNvPr>
          <p:cNvSpPr>
            <a:spLocks noGrp="1"/>
          </p:cNvSpPr>
          <p:nvPr>
            <p:ph type="title"/>
          </p:nvPr>
        </p:nvSpPr>
        <p:spPr/>
        <p:txBody>
          <a:bodyPr/>
          <a:lstStyle/>
          <a:p>
            <a:r>
              <a:rPr lang="en-US" dirty="0"/>
              <a:t>The End</a:t>
            </a:r>
          </a:p>
        </p:txBody>
      </p:sp>
      <p:sp>
        <p:nvSpPr>
          <p:cNvPr id="3" name="Content Placeholder 2">
            <a:extLst>
              <a:ext uri="{FF2B5EF4-FFF2-40B4-BE49-F238E27FC236}">
                <a16:creationId xmlns:a16="http://schemas.microsoft.com/office/drawing/2014/main" id="{04B1D03A-3EB0-4EBE-A318-24531EF1A294}"/>
              </a:ext>
            </a:extLst>
          </p:cNvPr>
          <p:cNvSpPr>
            <a:spLocks noGrp="1"/>
          </p:cNvSpPr>
          <p:nvPr>
            <p:ph idx="1"/>
          </p:nvPr>
        </p:nvSpPr>
        <p:spPr/>
        <p:txBody>
          <a:bodyPr/>
          <a:lstStyle/>
          <a:p>
            <a:r>
              <a:rPr lang="en-US" dirty="0"/>
              <a:t>East and West Germany were reunited in 1990.</a:t>
            </a:r>
          </a:p>
          <a:p>
            <a:r>
              <a:rPr lang="en-US" dirty="0"/>
              <a:t>The Soviet Union disintegrated in 1991.</a:t>
            </a:r>
          </a:p>
          <a:p>
            <a:r>
              <a:rPr lang="en-US" dirty="0"/>
              <a:t>Although communism has nearly died out, there are still five countries that remain communist: China, Cuba, Laos, North Korea, and Vietnam.</a:t>
            </a:r>
          </a:p>
        </p:txBody>
      </p:sp>
    </p:spTree>
    <p:extLst>
      <p:ext uri="{BB962C8B-B14F-4D97-AF65-F5344CB8AC3E}">
        <p14:creationId xmlns:p14="http://schemas.microsoft.com/office/powerpoint/2010/main" val="1943068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17F17-3171-4773-BBEB-37B263E10E99}"/>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EAC5F49B-7B59-4647-941F-3DC7A8E523F6}"/>
              </a:ext>
            </a:extLst>
          </p:cNvPr>
          <p:cNvPicPr>
            <a:picLocks noGrp="1" noChangeAspect="1"/>
          </p:cNvPicPr>
          <p:nvPr>
            <p:ph idx="1"/>
          </p:nvPr>
        </p:nvPicPr>
        <p:blipFill>
          <a:blip r:embed="rId2"/>
          <a:stretch>
            <a:fillRect/>
          </a:stretch>
        </p:blipFill>
        <p:spPr>
          <a:xfrm>
            <a:off x="2298848" y="459801"/>
            <a:ext cx="8652181" cy="5938397"/>
          </a:xfrm>
          <a:prstGeom prst="rect">
            <a:avLst/>
          </a:prstGeom>
        </p:spPr>
      </p:pic>
    </p:spTree>
    <p:extLst>
      <p:ext uri="{BB962C8B-B14F-4D97-AF65-F5344CB8AC3E}">
        <p14:creationId xmlns:p14="http://schemas.microsoft.com/office/powerpoint/2010/main" val="193675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4BF05-616E-46B7-94D5-D6F29255BEBB}"/>
              </a:ext>
            </a:extLst>
          </p:cNvPr>
          <p:cNvSpPr>
            <a:spLocks noGrp="1"/>
          </p:cNvSpPr>
          <p:nvPr>
            <p:ph type="title"/>
          </p:nvPr>
        </p:nvSpPr>
        <p:spPr/>
        <p:txBody>
          <a:bodyPr/>
          <a:lstStyle/>
          <a:p>
            <a:r>
              <a:rPr lang="en-US" dirty="0"/>
              <a:t>Communism Today</a:t>
            </a:r>
          </a:p>
        </p:txBody>
      </p:sp>
      <p:sp>
        <p:nvSpPr>
          <p:cNvPr id="6" name="Content Placeholder 5">
            <a:extLst>
              <a:ext uri="{FF2B5EF4-FFF2-40B4-BE49-F238E27FC236}">
                <a16:creationId xmlns:a16="http://schemas.microsoft.com/office/drawing/2014/main" id="{6E56BE02-8DE5-4DAB-BBA5-CB3B373F1D7B}"/>
              </a:ext>
            </a:extLst>
          </p:cNvPr>
          <p:cNvSpPr>
            <a:spLocks noGrp="1"/>
          </p:cNvSpPr>
          <p:nvPr>
            <p:ph idx="1"/>
          </p:nvPr>
        </p:nvSpPr>
        <p:spPr/>
        <p:txBody>
          <a:bodyPr/>
          <a:lstStyle/>
          <a:p>
            <a:r>
              <a:rPr lang="en-US" sz="3200" dirty="0"/>
              <a:t>Should we fear communism today?  What about socialism</a:t>
            </a:r>
            <a:r>
              <a:rPr lang="en-US" dirty="0"/>
              <a:t>?</a:t>
            </a:r>
          </a:p>
        </p:txBody>
      </p:sp>
    </p:spTree>
    <p:extLst>
      <p:ext uri="{BB962C8B-B14F-4D97-AF65-F5344CB8AC3E}">
        <p14:creationId xmlns:p14="http://schemas.microsoft.com/office/powerpoint/2010/main" val="1786862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61D8973-EAA9-459A-AF59-BBB4233D6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B47C3E-DCFB-46AC-868B-5323DF856FF1}"/>
              </a:ext>
            </a:extLst>
          </p:cNvPr>
          <p:cNvSpPr>
            <a:spLocks noGrp="1"/>
          </p:cNvSpPr>
          <p:nvPr>
            <p:ph type="title"/>
          </p:nvPr>
        </p:nvSpPr>
        <p:spPr>
          <a:xfrm>
            <a:off x="784743" y="685800"/>
            <a:ext cx="5793475" cy="1485900"/>
          </a:xfrm>
        </p:spPr>
        <p:txBody>
          <a:bodyPr>
            <a:normAutofit/>
          </a:bodyPr>
          <a:lstStyle/>
          <a:p>
            <a:r>
              <a:rPr lang="en-US" dirty="0"/>
              <a:t>Communism</a:t>
            </a:r>
          </a:p>
        </p:txBody>
      </p:sp>
      <p:sp>
        <p:nvSpPr>
          <p:cNvPr id="3" name="Content Placeholder 2">
            <a:extLst>
              <a:ext uri="{FF2B5EF4-FFF2-40B4-BE49-F238E27FC236}">
                <a16:creationId xmlns:a16="http://schemas.microsoft.com/office/drawing/2014/main" id="{CD19A878-E09E-4AD4-8CAB-75DD22D634D3}"/>
              </a:ext>
            </a:extLst>
          </p:cNvPr>
          <p:cNvSpPr>
            <a:spLocks noGrp="1"/>
          </p:cNvSpPr>
          <p:nvPr>
            <p:ph idx="1"/>
          </p:nvPr>
        </p:nvSpPr>
        <p:spPr>
          <a:xfrm>
            <a:off x="784743" y="2286000"/>
            <a:ext cx="5793475" cy="3581400"/>
          </a:xfrm>
        </p:spPr>
        <p:txBody>
          <a:bodyPr>
            <a:normAutofit/>
          </a:bodyPr>
          <a:lstStyle/>
          <a:p>
            <a:r>
              <a:rPr lang="en-US" sz="2400" dirty="0"/>
              <a:t>By the 1970s, one-third of the world’s population was living under some form of communism; however, by the end of the 1980s almost all of these major communist governments had crumbled.</a:t>
            </a:r>
          </a:p>
        </p:txBody>
      </p:sp>
      <p:sp>
        <p:nvSpPr>
          <p:cNvPr id="11" name="Rectangle 10">
            <a:extLst>
              <a:ext uri="{FF2B5EF4-FFF2-40B4-BE49-F238E27FC236}">
                <a16:creationId xmlns:a16="http://schemas.microsoft.com/office/drawing/2014/main" id="{FBEA8A33-C0D0-416D-8359-724B8828C7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E193030C-5C5A-4562-8181-FCCBF0FC554C}"/>
              </a:ext>
            </a:extLst>
          </p:cNvPr>
          <p:cNvPicPr>
            <a:picLocks noChangeAspect="1"/>
          </p:cNvPicPr>
          <p:nvPr/>
        </p:nvPicPr>
        <p:blipFill rotWithShape="1">
          <a:blip r:embed="rId2"/>
          <a:srcRect l="10846" r="1" b="1"/>
          <a:stretch/>
        </p:blipFill>
        <p:spPr>
          <a:xfrm>
            <a:off x="7612260" y="10"/>
            <a:ext cx="4579739" cy="6857990"/>
          </a:xfrm>
          <a:prstGeom prst="rect">
            <a:avLst/>
          </a:prstGeom>
        </p:spPr>
      </p:pic>
    </p:spTree>
    <p:extLst>
      <p:ext uri="{BB962C8B-B14F-4D97-AF65-F5344CB8AC3E}">
        <p14:creationId xmlns:p14="http://schemas.microsoft.com/office/powerpoint/2010/main" val="1692878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A6EC888-B85F-410F-B430-06583E94B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D488911C-0EC7-40A9-9BCB-CA8A66E462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53023EA8-527A-4FA2-A71D-626F912756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4" name="Freeform 6">
              <a:extLst>
                <a:ext uri="{FF2B5EF4-FFF2-40B4-BE49-F238E27FC236}">
                  <a16:creationId xmlns:a16="http://schemas.microsoft.com/office/drawing/2014/main" id="{60C46CD6-ADBB-41BC-8969-7C707D4332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5" name="Freeform 6">
              <a:extLst>
                <a:ext uri="{FF2B5EF4-FFF2-40B4-BE49-F238E27FC236}">
                  <a16:creationId xmlns:a16="http://schemas.microsoft.com/office/drawing/2014/main" id="{B6C38415-998B-45FB-A12C-BD0B184CB8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17" name="Rectangle 16">
            <a:extLst>
              <a:ext uri="{FF2B5EF4-FFF2-40B4-BE49-F238E27FC236}">
                <a16:creationId xmlns:a16="http://schemas.microsoft.com/office/drawing/2014/main" id="{C8D89F71-9459-4318-ACAE-874616C3A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462" y="968188"/>
            <a:ext cx="10194046" cy="489423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5B3908D7-4E5D-42CA-A532-D7C7633015D8}"/>
              </a:ext>
            </a:extLst>
          </p:cNvPr>
          <p:cNvPicPr>
            <a:picLocks noGrp="1" noChangeAspect="1"/>
          </p:cNvPicPr>
          <p:nvPr>
            <p:ph idx="1"/>
          </p:nvPr>
        </p:nvPicPr>
        <p:blipFill>
          <a:blip r:embed="rId2"/>
          <a:stretch>
            <a:fillRect/>
          </a:stretch>
        </p:blipFill>
        <p:spPr>
          <a:xfrm>
            <a:off x="1124801" y="1059355"/>
            <a:ext cx="9276550" cy="4711898"/>
          </a:xfrm>
          <a:prstGeom prst="rect">
            <a:avLst/>
          </a:prstGeom>
        </p:spPr>
      </p:pic>
    </p:spTree>
    <p:extLst>
      <p:ext uri="{BB962C8B-B14F-4D97-AF65-F5344CB8AC3E}">
        <p14:creationId xmlns:p14="http://schemas.microsoft.com/office/powerpoint/2010/main" val="4233936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AD7D6-D036-4B83-BF17-3EA593A8F631}"/>
              </a:ext>
            </a:extLst>
          </p:cNvPr>
          <p:cNvSpPr>
            <a:spLocks noGrp="1"/>
          </p:cNvSpPr>
          <p:nvPr>
            <p:ph type="title"/>
          </p:nvPr>
        </p:nvSpPr>
        <p:spPr/>
        <p:txBody>
          <a:bodyPr/>
          <a:lstStyle/>
          <a:p>
            <a:r>
              <a:rPr lang="en-US" dirty="0"/>
              <a:t>The Berlin Wall</a:t>
            </a:r>
          </a:p>
        </p:txBody>
      </p:sp>
      <p:sp>
        <p:nvSpPr>
          <p:cNvPr id="3" name="Content Placeholder 2">
            <a:extLst>
              <a:ext uri="{FF2B5EF4-FFF2-40B4-BE49-F238E27FC236}">
                <a16:creationId xmlns:a16="http://schemas.microsoft.com/office/drawing/2014/main" id="{861B8703-B1D6-4EA4-BA28-0B914D9B3415}"/>
              </a:ext>
            </a:extLst>
          </p:cNvPr>
          <p:cNvSpPr>
            <a:spLocks noGrp="1"/>
          </p:cNvSpPr>
          <p:nvPr>
            <p:ph idx="1"/>
          </p:nvPr>
        </p:nvSpPr>
        <p:spPr/>
        <p:txBody>
          <a:bodyPr>
            <a:normAutofit/>
          </a:bodyPr>
          <a:lstStyle/>
          <a:p>
            <a:r>
              <a:rPr lang="en-US" sz="2400" dirty="0"/>
              <a:t>Constructed in 1961, the communist government of the German Democratic Government (East Germany), argued the wall would keep so-called Western “fascists” from entering East Germany, but it primarily served to stop mass defections from East to West Berlin.</a:t>
            </a:r>
          </a:p>
          <a:p>
            <a:r>
              <a:rPr lang="en-US" sz="2400" dirty="0"/>
              <a:t>The wall became a symbol of communist oppression.</a:t>
            </a:r>
          </a:p>
          <a:p>
            <a:r>
              <a:rPr lang="en-US" sz="2400" dirty="0"/>
              <a:t>The Berlin Wall fell in 1989, when the head of East Germany announced that citizens could cross the border whenever they pleased.  This led thousands to swarm the wall and it was destroyed brick by brick.</a:t>
            </a:r>
          </a:p>
        </p:txBody>
      </p:sp>
    </p:spTree>
    <p:extLst>
      <p:ext uri="{BB962C8B-B14F-4D97-AF65-F5344CB8AC3E}">
        <p14:creationId xmlns:p14="http://schemas.microsoft.com/office/powerpoint/2010/main" val="1488700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A6EC888-B85F-410F-B430-06583E94B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9485DA84-CB73-4E5E-9864-2460CE280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D49185E-361A-421B-8F2D-11C7FFC686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4B85BAA-C37F-44B4-B427-B4F10EBB4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4668"/>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DC4EE06-D7B4-4FAC-A561-38A1C3802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018D83B-903C-4782-B1BB-A45164A71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785589A-A5AC-409A-B2A2-24D871B4C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867" y="158782"/>
            <a:ext cx="11870265" cy="65378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D00990ED-EEDB-47C1-9B49-1761941B72F4}"/>
              </a:ext>
            </a:extLst>
          </p:cNvPr>
          <p:cNvPicPr>
            <a:picLocks noGrp="1" noChangeAspect="1"/>
          </p:cNvPicPr>
          <p:nvPr>
            <p:ph idx="1"/>
          </p:nvPr>
        </p:nvPicPr>
        <p:blipFill>
          <a:blip r:embed="rId2"/>
          <a:stretch>
            <a:fillRect/>
          </a:stretch>
        </p:blipFill>
        <p:spPr>
          <a:xfrm>
            <a:off x="3606502" y="480515"/>
            <a:ext cx="4978994" cy="5892302"/>
          </a:xfrm>
          <a:prstGeom prst="rect">
            <a:avLst/>
          </a:prstGeom>
        </p:spPr>
      </p:pic>
    </p:spTree>
    <p:extLst>
      <p:ext uri="{BB962C8B-B14F-4D97-AF65-F5344CB8AC3E}">
        <p14:creationId xmlns:p14="http://schemas.microsoft.com/office/powerpoint/2010/main" val="3398362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A6EC888-B85F-410F-B430-06583E94B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9485DA84-CB73-4E5E-9864-2460CE280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D49185E-361A-421B-8F2D-11C7FFC686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4B85BAA-C37F-44B4-B427-B4F10EBB4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4668"/>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DC4EE06-D7B4-4FAC-A561-38A1C3802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018D83B-903C-4782-B1BB-A45164A71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785589A-A5AC-409A-B2A2-24D871B4C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867" y="158782"/>
            <a:ext cx="11870265" cy="65378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Map&#10;&#10;Description automatically generated">
            <a:extLst>
              <a:ext uri="{FF2B5EF4-FFF2-40B4-BE49-F238E27FC236}">
                <a16:creationId xmlns:a16="http://schemas.microsoft.com/office/drawing/2014/main" id="{2C8C576B-685B-4724-8E28-4C7E51D7BC9D}"/>
              </a:ext>
            </a:extLst>
          </p:cNvPr>
          <p:cNvPicPr>
            <a:picLocks noGrp="1" noChangeAspect="1"/>
          </p:cNvPicPr>
          <p:nvPr>
            <p:ph idx="1"/>
          </p:nvPr>
        </p:nvPicPr>
        <p:blipFill>
          <a:blip r:embed="rId2"/>
          <a:stretch>
            <a:fillRect/>
          </a:stretch>
        </p:blipFill>
        <p:spPr>
          <a:xfrm>
            <a:off x="2401766" y="480515"/>
            <a:ext cx="7388467" cy="5892302"/>
          </a:xfrm>
          <a:prstGeom prst="rect">
            <a:avLst/>
          </a:prstGeom>
        </p:spPr>
      </p:pic>
    </p:spTree>
    <p:extLst>
      <p:ext uri="{BB962C8B-B14F-4D97-AF65-F5344CB8AC3E}">
        <p14:creationId xmlns:p14="http://schemas.microsoft.com/office/powerpoint/2010/main" val="2316834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20224-BFC9-4C1D-A2E1-EF4FFA03553E}"/>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34EA2A1E-70C9-43AE-8D3B-376C300B544C}"/>
              </a:ext>
            </a:extLst>
          </p:cNvPr>
          <p:cNvPicPr>
            <a:picLocks noGrp="1" noChangeAspect="1"/>
          </p:cNvPicPr>
          <p:nvPr>
            <p:ph idx="1"/>
          </p:nvPr>
        </p:nvPicPr>
        <p:blipFill>
          <a:blip r:embed="rId2"/>
          <a:stretch>
            <a:fillRect/>
          </a:stretch>
        </p:blipFill>
        <p:spPr>
          <a:xfrm>
            <a:off x="1046093" y="334617"/>
            <a:ext cx="10821229" cy="6059889"/>
          </a:xfrm>
          <a:prstGeom prst="rect">
            <a:avLst/>
          </a:prstGeom>
        </p:spPr>
      </p:pic>
    </p:spTree>
    <p:extLst>
      <p:ext uri="{BB962C8B-B14F-4D97-AF65-F5344CB8AC3E}">
        <p14:creationId xmlns:p14="http://schemas.microsoft.com/office/powerpoint/2010/main" val="1485148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F45DF-42B4-4438-BDB9-A9C6BF635B1F}"/>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74B4E074-9697-4BB3-8F70-F1B9443F168B}"/>
              </a:ext>
            </a:extLst>
          </p:cNvPr>
          <p:cNvPicPr>
            <a:picLocks noGrp="1" noChangeAspect="1"/>
          </p:cNvPicPr>
          <p:nvPr>
            <p:ph idx="1"/>
          </p:nvPr>
        </p:nvPicPr>
        <p:blipFill>
          <a:blip r:embed="rId2"/>
          <a:stretch>
            <a:fillRect/>
          </a:stretch>
        </p:blipFill>
        <p:spPr>
          <a:xfrm>
            <a:off x="2734306" y="713961"/>
            <a:ext cx="8086094" cy="5430078"/>
          </a:xfrm>
          <a:prstGeom prst="rect">
            <a:avLst/>
          </a:prstGeom>
        </p:spPr>
      </p:pic>
    </p:spTree>
    <p:extLst>
      <p:ext uri="{BB962C8B-B14F-4D97-AF65-F5344CB8AC3E}">
        <p14:creationId xmlns:p14="http://schemas.microsoft.com/office/powerpoint/2010/main" val="2202520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C8036-B98B-4BCD-AE38-29189E6F0C50}"/>
              </a:ext>
            </a:extLst>
          </p:cNvPr>
          <p:cNvSpPr>
            <a:spLocks noGrp="1"/>
          </p:cNvSpPr>
          <p:nvPr>
            <p:ph type="title"/>
          </p:nvPr>
        </p:nvSpPr>
        <p:spPr>
          <a:xfrm>
            <a:off x="1390650" y="685800"/>
            <a:ext cx="9886950" cy="1485900"/>
          </a:xfrm>
        </p:spPr>
        <p:txBody>
          <a:bodyPr>
            <a:normAutofit/>
          </a:bodyPr>
          <a:lstStyle/>
          <a:p>
            <a:r>
              <a:rPr lang="en-US" dirty="0"/>
              <a:t>Cracks Forming</a:t>
            </a:r>
          </a:p>
        </p:txBody>
      </p:sp>
      <p:pic>
        <p:nvPicPr>
          <p:cNvPr id="4" name="Picture 3">
            <a:extLst>
              <a:ext uri="{FF2B5EF4-FFF2-40B4-BE49-F238E27FC236}">
                <a16:creationId xmlns:a16="http://schemas.microsoft.com/office/drawing/2014/main" id="{AA94997E-D396-47FD-9F99-9D8070CCCFD1}"/>
              </a:ext>
            </a:extLst>
          </p:cNvPr>
          <p:cNvPicPr>
            <a:picLocks noChangeAspect="1"/>
          </p:cNvPicPr>
          <p:nvPr/>
        </p:nvPicPr>
        <p:blipFill rotWithShape="1">
          <a:blip r:embed="rId2"/>
          <a:srcRect l="18201" r="15976" b="-1"/>
          <a:stretch/>
        </p:blipFill>
        <p:spPr>
          <a:xfrm>
            <a:off x="1390649" y="2401556"/>
            <a:ext cx="3211495" cy="3466681"/>
          </a:xfrm>
          <a:prstGeom prst="rect">
            <a:avLst/>
          </a:prstGeom>
        </p:spPr>
      </p:pic>
      <p:sp>
        <p:nvSpPr>
          <p:cNvPr id="3" name="Content Placeholder 2">
            <a:extLst>
              <a:ext uri="{FF2B5EF4-FFF2-40B4-BE49-F238E27FC236}">
                <a16:creationId xmlns:a16="http://schemas.microsoft.com/office/drawing/2014/main" id="{63A812E5-A75C-4228-9114-EAB024A72629}"/>
              </a:ext>
            </a:extLst>
          </p:cNvPr>
          <p:cNvSpPr>
            <a:spLocks noGrp="1"/>
          </p:cNvSpPr>
          <p:nvPr>
            <p:ph idx="1"/>
          </p:nvPr>
        </p:nvSpPr>
        <p:spPr>
          <a:xfrm>
            <a:off x="5100824" y="2286000"/>
            <a:ext cx="6176776" cy="3581400"/>
          </a:xfrm>
        </p:spPr>
        <p:txBody>
          <a:bodyPr>
            <a:normAutofit/>
          </a:bodyPr>
          <a:lstStyle/>
          <a:p>
            <a:r>
              <a:rPr lang="en-US" dirty="0"/>
              <a:t>In 1953, workers in East Berlin staged a strike over conditions in the country that soon spread.</a:t>
            </a:r>
          </a:p>
          <a:p>
            <a:r>
              <a:rPr lang="en-US" dirty="0"/>
              <a:t>The dissent was quickly pushed down by the Soviet military.</a:t>
            </a:r>
          </a:p>
          <a:p>
            <a:r>
              <a:rPr lang="en-US" dirty="0"/>
              <a:t>Unrest spread throughout Eastern Europe, most notably in Poland and Hungary.</a:t>
            </a:r>
          </a:p>
          <a:p>
            <a:r>
              <a:rPr lang="en-US" dirty="0"/>
              <a:t>Soviet forces invaded Hungary in 1956 to crush what would be called the Hungarian Revolution.</a:t>
            </a:r>
          </a:p>
        </p:txBody>
      </p:sp>
    </p:spTree>
    <p:extLst>
      <p:ext uri="{BB962C8B-B14F-4D97-AF65-F5344CB8AC3E}">
        <p14:creationId xmlns:p14="http://schemas.microsoft.com/office/powerpoint/2010/main" val="1368442476"/>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otalTime>3</TotalTime>
  <Words>481</Words>
  <Application>Microsoft Office PowerPoint</Application>
  <PresentationFormat>Widescreen</PresentationFormat>
  <Paragraphs>34</Paragraphs>
  <Slides>19</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19</vt:i4>
      </vt:variant>
    </vt:vector>
  </HeadingPairs>
  <TitlesOfParts>
    <vt:vector size="21" baseType="lpstr">
      <vt:lpstr>Franklin Gothic Book</vt:lpstr>
      <vt:lpstr>Crop</vt:lpstr>
      <vt:lpstr>The Fall of Communism</vt:lpstr>
      <vt:lpstr>Communism</vt:lpstr>
      <vt:lpstr>PowerPoint Presentation</vt:lpstr>
      <vt:lpstr>The Berlin Wall</vt:lpstr>
      <vt:lpstr>PowerPoint Presentation</vt:lpstr>
      <vt:lpstr>PowerPoint Presentation</vt:lpstr>
      <vt:lpstr>PowerPoint Presentation</vt:lpstr>
      <vt:lpstr>PowerPoint Presentation</vt:lpstr>
      <vt:lpstr>Cracks Forming</vt:lpstr>
      <vt:lpstr>PowerPoint Presentation</vt:lpstr>
      <vt:lpstr>Gorbachev</vt:lpstr>
      <vt:lpstr>PowerPoint Presentation</vt:lpstr>
      <vt:lpstr>Falling Like Dominoes</vt:lpstr>
      <vt:lpstr>PowerPoint Presentation</vt:lpstr>
      <vt:lpstr>What About Ukraine?</vt:lpstr>
      <vt:lpstr>Orange Revolution</vt:lpstr>
      <vt:lpstr>The End</vt:lpstr>
      <vt:lpstr>PowerPoint Presentation</vt:lpstr>
      <vt:lpstr>Communism 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Fall of Communism</dc:title>
  <dc:creator>Murray Neudorf</dc:creator>
  <cp:lastModifiedBy>Murray Neudorf</cp:lastModifiedBy>
  <cp:revision>1</cp:revision>
  <dcterms:created xsi:type="dcterms:W3CDTF">2023-01-24T21:35:15Z</dcterms:created>
  <dcterms:modified xsi:type="dcterms:W3CDTF">2023-01-24T21:38:44Z</dcterms:modified>
</cp:coreProperties>
</file>