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9" r:id="rId4"/>
    <p:sldId id="258" r:id="rId5"/>
    <p:sldId id="267" r:id="rId6"/>
    <p:sldId id="260" r:id="rId7"/>
    <p:sldId id="261" r:id="rId8"/>
    <p:sldId id="262" r:id="rId9"/>
    <p:sldId id="263" r:id="rId10"/>
    <p:sldId id="264" r:id="rId11"/>
    <p:sldId id="265" r:id="rId12"/>
    <p:sldId id="266" r:id="rId13"/>
    <p:sldId id="282" r:id="rId14"/>
    <p:sldId id="268" r:id="rId15"/>
    <p:sldId id="269" r:id="rId16"/>
    <p:sldId id="270" r:id="rId17"/>
    <p:sldId id="271" r:id="rId18"/>
    <p:sldId id="274" r:id="rId19"/>
    <p:sldId id="272" r:id="rId20"/>
    <p:sldId id="273" r:id="rId21"/>
    <p:sldId id="275" r:id="rId22"/>
    <p:sldId id="276" r:id="rId23"/>
    <p:sldId id="277" r:id="rId24"/>
    <p:sldId id="278" r:id="rId25"/>
    <p:sldId id="280" r:id="rId26"/>
    <p:sldId id="279" r:id="rId27"/>
    <p:sldId id="28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9" autoAdjust="0"/>
    <p:restoredTop sz="94660"/>
  </p:normalViewPr>
  <p:slideViewPr>
    <p:cSldViewPr snapToGrid="0">
      <p:cViewPr varScale="1">
        <p:scale>
          <a:sx n="61" d="100"/>
          <a:sy n="61" d="100"/>
        </p:scale>
        <p:origin x="78" y="3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rray Neudorf" userId="c39c2e4e-d8ab-4ba3-aff3-1507dab6a464" providerId="ADAL" clId="{764F0B1B-49F7-4A50-A955-C2983B8CC38B}"/>
    <pc:docChg chg="addSld modSld">
      <pc:chgData name="Murray Neudorf" userId="c39c2e4e-d8ab-4ba3-aff3-1507dab6a464" providerId="ADAL" clId="{764F0B1B-49F7-4A50-A955-C2983B8CC38B}" dt="2022-09-09T19:01:10.862" v="3" actId="20577"/>
      <pc:docMkLst>
        <pc:docMk/>
      </pc:docMkLst>
      <pc:sldChg chg="modSp mod">
        <pc:chgData name="Murray Neudorf" userId="c39c2e4e-d8ab-4ba3-aff3-1507dab6a464" providerId="ADAL" clId="{764F0B1B-49F7-4A50-A955-C2983B8CC38B}" dt="2022-09-09T19:01:10.862" v="3" actId="20577"/>
        <pc:sldMkLst>
          <pc:docMk/>
          <pc:sldMk cId="622475095" sldId="274"/>
        </pc:sldMkLst>
        <pc:spChg chg="mod">
          <ac:chgData name="Murray Neudorf" userId="c39c2e4e-d8ab-4ba3-aff3-1507dab6a464" providerId="ADAL" clId="{764F0B1B-49F7-4A50-A955-C2983B8CC38B}" dt="2022-09-09T19:01:10.862" v="3" actId="20577"/>
          <ac:spMkLst>
            <pc:docMk/>
            <pc:sldMk cId="622475095" sldId="274"/>
            <ac:spMk id="3" creationId="{00000000-0000-0000-0000-000000000000}"/>
          </ac:spMkLst>
        </pc:spChg>
      </pc:sldChg>
      <pc:sldChg chg="new">
        <pc:chgData name="Murray Neudorf" userId="c39c2e4e-d8ab-4ba3-aff3-1507dab6a464" providerId="ADAL" clId="{764F0B1B-49F7-4A50-A955-C2983B8CC38B}" dt="2022-09-08T18:43:12.231" v="0" actId="680"/>
        <pc:sldMkLst>
          <pc:docMk/>
          <pc:sldMk cId="220287104" sldId="28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1A515DA3-7422-4629-83A8-C44AA74A8FF4}" type="datetimeFigureOut">
              <a:rPr lang="en-US" smtClean="0"/>
              <a:t>9/9/2022</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9D88D3CA-73D5-4844-97E7-92DE5D5158C7}" type="slidenum">
              <a:rPr lang="en-US" smtClean="0"/>
              <a:t>‹#›</a:t>
            </a:fld>
            <a:endParaRPr lang="en-US"/>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826675824"/>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515DA3-7422-4629-83A8-C44AA74A8FF4}" type="datetimeFigureOut">
              <a:rPr lang="en-US" smtClean="0"/>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88D3CA-73D5-4844-97E7-92DE5D5158C7}" type="slidenum">
              <a:rPr lang="en-US" smtClean="0"/>
              <a:t>‹#›</a:t>
            </a:fld>
            <a:endParaRPr lang="en-US"/>
          </a:p>
        </p:txBody>
      </p:sp>
    </p:spTree>
    <p:extLst>
      <p:ext uri="{BB962C8B-B14F-4D97-AF65-F5344CB8AC3E}">
        <p14:creationId xmlns:p14="http://schemas.microsoft.com/office/powerpoint/2010/main" val="241080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1A515DA3-7422-4629-83A8-C44AA74A8FF4}" type="datetimeFigureOut">
              <a:rPr lang="en-US" smtClean="0"/>
              <a:t>9/9/2022</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9D88D3CA-73D5-4844-97E7-92DE5D5158C7}"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4190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515DA3-7422-4629-83A8-C44AA74A8FF4}" type="datetimeFigureOut">
              <a:rPr lang="en-US" smtClean="0"/>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88D3CA-73D5-4844-97E7-92DE5D5158C7}" type="slidenum">
              <a:rPr lang="en-US" smtClean="0"/>
              <a:t>‹#›</a:t>
            </a:fld>
            <a:endParaRPr lang="en-US"/>
          </a:p>
        </p:txBody>
      </p:sp>
    </p:spTree>
    <p:extLst>
      <p:ext uri="{BB962C8B-B14F-4D97-AF65-F5344CB8AC3E}">
        <p14:creationId xmlns:p14="http://schemas.microsoft.com/office/powerpoint/2010/main" val="2651744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1A515DA3-7422-4629-83A8-C44AA74A8FF4}" type="datetimeFigureOut">
              <a:rPr lang="en-US" smtClean="0"/>
              <a:t>9/9/2022</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9D88D3CA-73D5-4844-97E7-92DE5D5158C7}"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162802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A515DA3-7422-4629-83A8-C44AA74A8FF4}" type="datetimeFigureOut">
              <a:rPr lang="en-US" smtClean="0"/>
              <a:t>9/9/2022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88D3CA-73D5-4844-97E7-92DE5D5158C7}" type="slidenum">
              <a:rPr lang="en-US" smtClean="0"/>
              <a:t>‹#›</a:t>
            </a:fld>
            <a:endParaRPr lang="en-US"/>
          </a:p>
        </p:txBody>
      </p:sp>
    </p:spTree>
    <p:extLst>
      <p:ext uri="{BB962C8B-B14F-4D97-AF65-F5344CB8AC3E}">
        <p14:creationId xmlns:p14="http://schemas.microsoft.com/office/powerpoint/2010/main" val="1075167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A515DA3-7422-4629-83A8-C44AA74A8FF4}" type="datetimeFigureOut">
              <a:rPr lang="en-US" smtClean="0"/>
              <a:t>9/9/2022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88D3CA-73D5-4844-97E7-92DE5D5158C7}" type="slidenum">
              <a:rPr lang="en-US" smtClean="0"/>
              <a:t>‹#›</a:t>
            </a:fld>
            <a:endParaRPr lang="en-US"/>
          </a:p>
        </p:txBody>
      </p:sp>
    </p:spTree>
    <p:extLst>
      <p:ext uri="{BB962C8B-B14F-4D97-AF65-F5344CB8AC3E}">
        <p14:creationId xmlns:p14="http://schemas.microsoft.com/office/powerpoint/2010/main" val="926798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A515DA3-7422-4629-83A8-C44AA74A8FF4}" type="datetimeFigureOut">
              <a:rPr lang="en-US" smtClean="0"/>
              <a:t>9/9/2022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88D3CA-73D5-4844-97E7-92DE5D5158C7}" type="slidenum">
              <a:rPr lang="en-US" smtClean="0"/>
              <a:t>‹#›</a:t>
            </a:fld>
            <a:endParaRPr lang="en-US"/>
          </a:p>
        </p:txBody>
      </p:sp>
    </p:spTree>
    <p:extLst>
      <p:ext uri="{BB962C8B-B14F-4D97-AF65-F5344CB8AC3E}">
        <p14:creationId xmlns:p14="http://schemas.microsoft.com/office/powerpoint/2010/main" val="3541981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1A515DA3-7422-4629-83A8-C44AA74A8FF4}" type="datetimeFigureOut">
              <a:rPr lang="en-US" smtClean="0"/>
              <a:t>9/9/2022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88D3CA-73D5-4844-97E7-92DE5D5158C7}" type="slidenum">
              <a:rPr lang="en-US" smtClean="0"/>
              <a:t>‹#›</a:t>
            </a:fld>
            <a:endParaRPr lang="en-US"/>
          </a:p>
        </p:txBody>
      </p:sp>
    </p:spTree>
    <p:extLst>
      <p:ext uri="{BB962C8B-B14F-4D97-AF65-F5344CB8AC3E}">
        <p14:creationId xmlns:p14="http://schemas.microsoft.com/office/powerpoint/2010/main" val="3745796958"/>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1A515DA3-7422-4629-83A8-C44AA74A8FF4}" type="datetimeFigureOut">
              <a:rPr lang="en-US" smtClean="0"/>
              <a:t>9/9/2022</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9D88D3CA-73D5-4844-97E7-92DE5D5158C7}" type="slidenum">
              <a:rPr lang="en-US" smtClean="0"/>
              <a:t>‹#›</a:t>
            </a:fld>
            <a:endParaRPr lang="en-US"/>
          </a:p>
        </p:txBody>
      </p:sp>
    </p:spTree>
    <p:extLst>
      <p:ext uri="{BB962C8B-B14F-4D97-AF65-F5344CB8AC3E}">
        <p14:creationId xmlns:p14="http://schemas.microsoft.com/office/powerpoint/2010/main" val="995367966"/>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1A515DA3-7422-4629-83A8-C44AA74A8FF4}" type="datetimeFigureOut">
              <a:rPr lang="en-US" smtClean="0"/>
              <a:t>9/9/2022</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9D88D3CA-73D5-4844-97E7-92DE5D5158C7}" type="slidenum">
              <a:rPr lang="en-US" smtClean="0"/>
              <a:t>‹#›</a:t>
            </a:fld>
            <a:endParaRPr lang="en-US"/>
          </a:p>
        </p:txBody>
      </p:sp>
    </p:spTree>
    <p:extLst>
      <p:ext uri="{BB962C8B-B14F-4D97-AF65-F5344CB8AC3E}">
        <p14:creationId xmlns:p14="http://schemas.microsoft.com/office/powerpoint/2010/main" val="3622021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1A515DA3-7422-4629-83A8-C44AA74A8FF4}" type="datetimeFigureOut">
              <a:rPr lang="en-US" smtClean="0"/>
              <a:t>9/9/2022</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9D88D3CA-73D5-4844-97E7-92DE5D5158C7}"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75003"/>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2"/>
          <p:cNvSpPr>
            <a:spLocks noGrp="1"/>
          </p:cNvSpPr>
          <p:nvPr>
            <p:ph type="ctrTitle"/>
          </p:nvPr>
        </p:nvSpPr>
        <p:spPr>
          <a:xfrm>
            <a:off x="1410620" y="1302163"/>
            <a:ext cx="9194432" cy="4333323"/>
          </a:xfrm>
          <a:solidFill>
            <a:schemeClr val="tx1">
              <a:alpha val="90000"/>
            </a:schemeClr>
          </a:solidFill>
        </p:spPr>
        <p:txBody>
          <a:bodyPr>
            <a:noAutofit/>
          </a:bodyPr>
          <a:lstStyle/>
          <a:p>
            <a:pPr algn="ctr"/>
            <a:br>
              <a:rPr lang="en-US" sz="4800" dirty="0"/>
            </a:br>
            <a:br>
              <a:rPr lang="en-US" sz="4800" dirty="0"/>
            </a:br>
            <a:r>
              <a:rPr lang="en-US" sz="4800" dirty="0"/>
              <a:t>Ethics &amp; Social Responsibility</a:t>
            </a:r>
            <a:r>
              <a:rPr lang="en-US" sz="4800" dirty="0">
                <a:solidFill>
                  <a:schemeClr val="bg2"/>
                </a:solidFill>
              </a:rPr>
              <a:t> </a:t>
            </a:r>
            <a:br>
              <a:rPr lang="en-US" sz="4800" dirty="0">
                <a:solidFill>
                  <a:schemeClr val="bg2"/>
                </a:solidFill>
              </a:rPr>
            </a:br>
            <a:r>
              <a:rPr lang="en-US" sz="4800" dirty="0"/>
              <a:t> </a:t>
            </a:r>
            <a:endParaRPr lang="en-US" sz="4800" dirty="0">
              <a:solidFill>
                <a:schemeClr val="bg2"/>
              </a:solidFill>
            </a:endParaRPr>
          </a:p>
        </p:txBody>
      </p:sp>
    </p:spTree>
    <p:extLst>
      <p:ext uri="{BB962C8B-B14F-4D97-AF65-F5344CB8AC3E}">
        <p14:creationId xmlns:p14="http://schemas.microsoft.com/office/powerpoint/2010/main" val="442026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447" y="459015"/>
            <a:ext cx="10076623" cy="1677898"/>
          </a:xfrm>
          <a:solidFill>
            <a:schemeClr val="tx1">
              <a:alpha val="91000"/>
            </a:schemeClr>
          </a:solidFill>
        </p:spPr>
        <p:txBody>
          <a:bodyPr anchor="ctr">
            <a:normAutofit fontScale="90000"/>
          </a:bodyPr>
          <a:lstStyle/>
          <a:p>
            <a:pPr algn="ctr"/>
            <a:r>
              <a:rPr lang="en-US" sz="5300" dirty="0">
                <a:solidFill>
                  <a:schemeClr val="bg2"/>
                </a:solidFill>
              </a:rPr>
              <a:t>Dealing </a:t>
            </a:r>
            <a:r>
              <a:rPr lang="en-US" sz="6000" dirty="0">
                <a:solidFill>
                  <a:schemeClr val="bg2"/>
                </a:solidFill>
              </a:rPr>
              <a:t>with Ethical Dilemmas</a:t>
            </a:r>
          </a:p>
        </p:txBody>
      </p:sp>
      <p:sp>
        <p:nvSpPr>
          <p:cNvPr id="3" name="Content Placeholder 2"/>
          <p:cNvSpPr>
            <a:spLocks noGrp="1"/>
          </p:cNvSpPr>
          <p:nvPr>
            <p:ph idx="1"/>
          </p:nvPr>
        </p:nvSpPr>
        <p:spPr>
          <a:xfrm>
            <a:off x="1015447" y="2331132"/>
            <a:ext cx="10076623" cy="4310269"/>
          </a:xfrm>
          <a:solidFill>
            <a:schemeClr val="tx1">
              <a:alpha val="90000"/>
            </a:schemeClr>
          </a:solidFill>
        </p:spPr>
        <p:txBody>
          <a:bodyPr>
            <a:normAutofit/>
          </a:bodyPr>
          <a:lstStyle/>
          <a:p>
            <a:r>
              <a:rPr lang="en-US" sz="4800" dirty="0">
                <a:solidFill>
                  <a:schemeClr val="bg2"/>
                </a:solidFill>
              </a:rPr>
              <a:t>Ethical Dilemmas: are situations which the ethical course of action is not clear. </a:t>
            </a:r>
          </a:p>
          <a:p>
            <a:r>
              <a:rPr lang="en-US" sz="4800" dirty="0">
                <a:solidFill>
                  <a:schemeClr val="bg2"/>
                </a:solidFill>
              </a:rPr>
              <a:t>Ethical Dilemmas arise regularly in the business world. </a:t>
            </a:r>
            <a:endParaRPr lang="en-US" sz="4400" dirty="0">
              <a:solidFill>
                <a:schemeClr val="bg2"/>
              </a:solidFill>
            </a:endParaRPr>
          </a:p>
          <a:p>
            <a:endParaRPr lang="en-US" dirty="0">
              <a:solidFill>
                <a:schemeClr val="bg2"/>
              </a:solidFill>
            </a:endParaRPr>
          </a:p>
        </p:txBody>
      </p:sp>
    </p:spTree>
    <p:extLst>
      <p:ext uri="{BB962C8B-B14F-4D97-AF65-F5344CB8AC3E}">
        <p14:creationId xmlns:p14="http://schemas.microsoft.com/office/powerpoint/2010/main" val="2782604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447" y="459015"/>
            <a:ext cx="10076623" cy="1677898"/>
          </a:xfrm>
          <a:solidFill>
            <a:schemeClr val="tx1">
              <a:alpha val="91000"/>
            </a:schemeClr>
          </a:solidFill>
        </p:spPr>
        <p:txBody>
          <a:bodyPr anchor="ctr">
            <a:noAutofit/>
          </a:bodyPr>
          <a:lstStyle/>
          <a:p>
            <a:pPr algn="ctr"/>
            <a:r>
              <a:rPr lang="en-US" sz="4800" dirty="0">
                <a:solidFill>
                  <a:schemeClr val="bg2"/>
                </a:solidFill>
              </a:rPr>
              <a:t>Dealing</a:t>
            </a:r>
            <a:r>
              <a:rPr lang="en-US" sz="5400" dirty="0">
                <a:solidFill>
                  <a:schemeClr val="bg2"/>
                </a:solidFill>
              </a:rPr>
              <a:t> with Ethical Dilemmas</a:t>
            </a:r>
          </a:p>
        </p:txBody>
      </p:sp>
      <p:sp>
        <p:nvSpPr>
          <p:cNvPr id="3" name="Content Placeholder 2"/>
          <p:cNvSpPr>
            <a:spLocks noGrp="1"/>
          </p:cNvSpPr>
          <p:nvPr>
            <p:ph idx="1"/>
          </p:nvPr>
        </p:nvSpPr>
        <p:spPr>
          <a:xfrm>
            <a:off x="1015447" y="2331132"/>
            <a:ext cx="10076623" cy="4310269"/>
          </a:xfrm>
          <a:solidFill>
            <a:schemeClr val="tx1">
              <a:alpha val="90000"/>
            </a:schemeClr>
          </a:solidFill>
        </p:spPr>
        <p:txBody>
          <a:bodyPr>
            <a:normAutofit/>
          </a:bodyPr>
          <a:lstStyle/>
          <a:p>
            <a:r>
              <a:rPr lang="en-US" sz="4800" dirty="0">
                <a:solidFill>
                  <a:schemeClr val="bg2"/>
                </a:solidFill>
              </a:rPr>
              <a:t>Get with a partner and try and come up with a scenario that you think would be an ethical dilemma in the workplace. </a:t>
            </a:r>
            <a:endParaRPr lang="en-US" sz="4400" dirty="0">
              <a:solidFill>
                <a:schemeClr val="bg2"/>
              </a:solidFill>
            </a:endParaRPr>
          </a:p>
          <a:p>
            <a:endParaRPr lang="en-US" dirty="0">
              <a:solidFill>
                <a:schemeClr val="bg2"/>
              </a:solidFill>
            </a:endParaRPr>
          </a:p>
        </p:txBody>
      </p:sp>
    </p:spTree>
    <p:extLst>
      <p:ext uri="{BB962C8B-B14F-4D97-AF65-F5344CB8AC3E}">
        <p14:creationId xmlns:p14="http://schemas.microsoft.com/office/powerpoint/2010/main" val="3839466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447" y="459015"/>
            <a:ext cx="10076623" cy="1677898"/>
          </a:xfrm>
          <a:solidFill>
            <a:srgbClr val="FF0000">
              <a:alpha val="91000"/>
            </a:srgbClr>
          </a:solidFill>
        </p:spPr>
        <p:txBody>
          <a:bodyPr anchor="ctr">
            <a:noAutofit/>
          </a:bodyPr>
          <a:lstStyle/>
          <a:p>
            <a:pPr algn="ctr"/>
            <a:r>
              <a:rPr lang="en-US" sz="4800" dirty="0">
                <a:solidFill>
                  <a:schemeClr val="bg2"/>
                </a:solidFill>
              </a:rPr>
              <a:t>Dealing</a:t>
            </a:r>
            <a:r>
              <a:rPr lang="en-US" sz="5400" dirty="0">
                <a:solidFill>
                  <a:schemeClr val="bg2"/>
                </a:solidFill>
              </a:rPr>
              <a:t> with Ethical Dilemmas</a:t>
            </a:r>
          </a:p>
        </p:txBody>
      </p:sp>
      <p:sp>
        <p:nvSpPr>
          <p:cNvPr id="3" name="Content Placeholder 2"/>
          <p:cNvSpPr>
            <a:spLocks noGrp="1"/>
          </p:cNvSpPr>
          <p:nvPr>
            <p:ph idx="1"/>
          </p:nvPr>
        </p:nvSpPr>
        <p:spPr>
          <a:xfrm>
            <a:off x="1015447" y="2331132"/>
            <a:ext cx="10076623" cy="4310269"/>
          </a:xfrm>
          <a:solidFill>
            <a:srgbClr val="FF0000">
              <a:alpha val="90000"/>
            </a:srgbClr>
          </a:solidFill>
        </p:spPr>
        <p:txBody>
          <a:bodyPr>
            <a:normAutofit/>
          </a:bodyPr>
          <a:lstStyle/>
          <a:p>
            <a:r>
              <a:rPr lang="en-US" sz="4800" dirty="0">
                <a:solidFill>
                  <a:schemeClr val="bg2"/>
                </a:solidFill>
              </a:rPr>
              <a:t>Get with a partner and try and come up with a scenario that you think would be an ethical dilemma in the workplace. </a:t>
            </a:r>
            <a:endParaRPr lang="en-US" sz="4400" dirty="0">
              <a:solidFill>
                <a:schemeClr val="bg2"/>
              </a:solidFill>
            </a:endParaRPr>
          </a:p>
          <a:p>
            <a:endParaRPr lang="en-US" dirty="0">
              <a:solidFill>
                <a:schemeClr val="bg2"/>
              </a:solidFill>
            </a:endParaRPr>
          </a:p>
        </p:txBody>
      </p:sp>
    </p:spTree>
    <p:extLst>
      <p:ext uri="{BB962C8B-B14F-4D97-AF65-F5344CB8AC3E}">
        <p14:creationId xmlns:p14="http://schemas.microsoft.com/office/powerpoint/2010/main" val="1900327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4BF85-596F-4230-BBFC-1A664744278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211AEA8-0F5D-4E4B-B763-4FC1E7896D1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0287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447" y="234728"/>
            <a:ext cx="10076623" cy="1059234"/>
          </a:xfrm>
          <a:solidFill>
            <a:schemeClr val="tx1">
              <a:alpha val="91000"/>
            </a:schemeClr>
          </a:solidFill>
        </p:spPr>
        <p:txBody>
          <a:bodyPr anchor="ctr">
            <a:noAutofit/>
          </a:bodyPr>
          <a:lstStyle/>
          <a:p>
            <a:pPr algn="ctr"/>
            <a:r>
              <a:rPr lang="en-US" sz="4800" dirty="0">
                <a:solidFill>
                  <a:schemeClr val="bg2"/>
                </a:solidFill>
              </a:rPr>
              <a:t>Dealing</a:t>
            </a:r>
            <a:r>
              <a:rPr lang="en-US" sz="5400" dirty="0">
                <a:solidFill>
                  <a:schemeClr val="bg2"/>
                </a:solidFill>
              </a:rPr>
              <a:t> with Ethical Dilemmas</a:t>
            </a:r>
          </a:p>
        </p:txBody>
      </p:sp>
      <p:sp>
        <p:nvSpPr>
          <p:cNvPr id="3" name="Content Placeholder 2"/>
          <p:cNvSpPr>
            <a:spLocks noGrp="1"/>
          </p:cNvSpPr>
          <p:nvPr>
            <p:ph idx="1"/>
          </p:nvPr>
        </p:nvSpPr>
        <p:spPr>
          <a:xfrm>
            <a:off x="1015447" y="1466491"/>
            <a:ext cx="10076623" cy="5174910"/>
          </a:xfrm>
          <a:solidFill>
            <a:schemeClr val="tx1">
              <a:alpha val="90000"/>
            </a:schemeClr>
          </a:solidFill>
        </p:spPr>
        <p:txBody>
          <a:bodyPr>
            <a:normAutofit/>
          </a:bodyPr>
          <a:lstStyle/>
          <a:p>
            <a:r>
              <a:rPr lang="en-US" sz="2400" dirty="0">
                <a:solidFill>
                  <a:schemeClr val="bg2"/>
                </a:solidFill>
              </a:rPr>
              <a:t>A way to approach ethical dilemma is to answer a series of questions like these: </a:t>
            </a:r>
            <a:endParaRPr lang="en-US" dirty="0">
              <a:solidFill>
                <a:schemeClr val="bg2"/>
              </a:solidFill>
            </a:endParaRPr>
          </a:p>
          <a:p>
            <a:pPr lvl="2">
              <a:buNone/>
            </a:pPr>
            <a:r>
              <a:rPr lang="en-US" sz="2400" dirty="0">
                <a:solidFill>
                  <a:schemeClr val="bg2"/>
                </a:solidFill>
              </a:rPr>
              <a:t>1. Have you defined the problem accurately?</a:t>
            </a:r>
          </a:p>
          <a:p>
            <a:pPr lvl="2">
              <a:buNone/>
            </a:pPr>
            <a:r>
              <a:rPr lang="en-US" sz="2400" b="1" dirty="0">
                <a:solidFill>
                  <a:schemeClr val="bg2"/>
                </a:solidFill>
              </a:rPr>
              <a:t>2. How would you define the problem if you stood on the other side of the fence?</a:t>
            </a:r>
          </a:p>
          <a:p>
            <a:pPr lvl="2">
              <a:buNone/>
            </a:pPr>
            <a:r>
              <a:rPr lang="en-US" sz="2400" dirty="0">
                <a:solidFill>
                  <a:schemeClr val="bg2"/>
                </a:solidFill>
              </a:rPr>
              <a:t>3.  Whom could your decision or action injure? Can you discuss the problem with the affected parties before you make your decision?</a:t>
            </a:r>
          </a:p>
          <a:p>
            <a:pPr lvl="2">
              <a:buNone/>
            </a:pPr>
            <a:r>
              <a:rPr lang="en-US" sz="2400" b="1" dirty="0">
                <a:solidFill>
                  <a:schemeClr val="bg2"/>
                </a:solidFill>
              </a:rPr>
              <a:t>4. Are you confident that your position will be as valid over a long period of time as it seems now?</a:t>
            </a:r>
          </a:p>
          <a:p>
            <a:pPr lvl="2">
              <a:buNone/>
            </a:pPr>
            <a:r>
              <a:rPr lang="en-US" sz="2400" dirty="0">
                <a:solidFill>
                  <a:schemeClr val="bg2"/>
                </a:solidFill>
              </a:rPr>
              <a:t>5. Could you disclose without qualm your decision or action to your boss, your CEO, the board of directors, your family, and society as a whole?</a:t>
            </a:r>
          </a:p>
          <a:p>
            <a:pPr marL="320040" lvl="1" indent="0">
              <a:buNone/>
            </a:pPr>
            <a:endParaRPr lang="en-US" dirty="0">
              <a:solidFill>
                <a:schemeClr val="bg2"/>
              </a:solidFill>
            </a:endParaRPr>
          </a:p>
        </p:txBody>
      </p:sp>
    </p:spTree>
    <p:extLst>
      <p:ext uri="{BB962C8B-B14F-4D97-AF65-F5344CB8AC3E}">
        <p14:creationId xmlns:p14="http://schemas.microsoft.com/office/powerpoint/2010/main" val="4084734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447" y="234728"/>
            <a:ext cx="10076623" cy="1059234"/>
          </a:xfrm>
          <a:solidFill>
            <a:schemeClr val="tx1">
              <a:alpha val="91000"/>
            </a:schemeClr>
          </a:solidFill>
        </p:spPr>
        <p:txBody>
          <a:bodyPr anchor="ctr">
            <a:noAutofit/>
          </a:bodyPr>
          <a:lstStyle/>
          <a:p>
            <a:pPr algn="ctr"/>
            <a:r>
              <a:rPr lang="en-US" dirty="0">
                <a:solidFill>
                  <a:schemeClr val="bg2"/>
                </a:solidFill>
              </a:rPr>
              <a:t>Laws Relating to Ethics in Business</a:t>
            </a:r>
            <a:endParaRPr lang="en-US" sz="4800" dirty="0">
              <a:solidFill>
                <a:schemeClr val="bg2"/>
              </a:solidFill>
            </a:endParaRPr>
          </a:p>
        </p:txBody>
      </p:sp>
      <p:sp>
        <p:nvSpPr>
          <p:cNvPr id="3" name="Content Placeholder 2"/>
          <p:cNvSpPr>
            <a:spLocks noGrp="1"/>
          </p:cNvSpPr>
          <p:nvPr>
            <p:ph idx="1"/>
          </p:nvPr>
        </p:nvSpPr>
        <p:spPr>
          <a:xfrm>
            <a:off x="1015447" y="1466491"/>
            <a:ext cx="10076623" cy="5174910"/>
          </a:xfrm>
          <a:solidFill>
            <a:schemeClr val="tx1">
              <a:alpha val="90000"/>
            </a:schemeClr>
          </a:solidFill>
        </p:spPr>
        <p:txBody>
          <a:bodyPr>
            <a:noAutofit/>
          </a:bodyPr>
          <a:lstStyle/>
          <a:p>
            <a:r>
              <a:rPr lang="en-US" sz="2200" dirty="0">
                <a:solidFill>
                  <a:schemeClr val="bg2"/>
                </a:solidFill>
              </a:rPr>
              <a:t>THE SHERMAN ACT</a:t>
            </a:r>
          </a:p>
          <a:p>
            <a:pPr lvl="1">
              <a:buFont typeface="Arial" panose="020B0604020202020204" pitchFamily="34" charset="0"/>
              <a:buChar char="•"/>
            </a:pPr>
            <a:r>
              <a:rPr lang="en-US" sz="2200" dirty="0">
                <a:solidFill>
                  <a:schemeClr val="bg2"/>
                </a:solidFill>
              </a:rPr>
              <a:t>The purpose of the law is to ensure that companies remain able to compete fairly.</a:t>
            </a:r>
          </a:p>
          <a:p>
            <a:r>
              <a:rPr lang="en-US" sz="2200" dirty="0">
                <a:solidFill>
                  <a:schemeClr val="bg2"/>
                </a:solidFill>
              </a:rPr>
              <a:t>THE CLAYTON ACT of 1914</a:t>
            </a:r>
          </a:p>
          <a:p>
            <a:pPr lvl="1">
              <a:buFont typeface="Arial" panose="020B0604020202020204" pitchFamily="34" charset="0"/>
              <a:buChar char="•"/>
            </a:pPr>
            <a:r>
              <a:rPr lang="en-US" sz="2200" dirty="0">
                <a:solidFill>
                  <a:schemeClr val="bg2"/>
                </a:solidFill>
              </a:rPr>
              <a:t>Makes it illegal to charge different prices to different wholesale customers. </a:t>
            </a:r>
          </a:p>
          <a:p>
            <a:pPr lvl="1">
              <a:buFont typeface="Arial" panose="020B0604020202020204" pitchFamily="34" charset="0"/>
              <a:buChar char="•"/>
            </a:pPr>
            <a:r>
              <a:rPr lang="en-US" sz="2200" dirty="0">
                <a:solidFill>
                  <a:schemeClr val="bg2"/>
                </a:solidFill>
              </a:rPr>
              <a:t>It also bans the practice of requiring a customer to purchase a second good.</a:t>
            </a:r>
          </a:p>
          <a:p>
            <a:r>
              <a:rPr lang="en-US" sz="2200" dirty="0">
                <a:solidFill>
                  <a:schemeClr val="bg2"/>
                </a:solidFill>
              </a:rPr>
              <a:t>THE WHEELER ACT of 1938</a:t>
            </a:r>
          </a:p>
          <a:p>
            <a:pPr lvl="1">
              <a:buFont typeface="Arial" panose="020B0604020202020204" pitchFamily="34" charset="0"/>
              <a:buChar char="•"/>
            </a:pPr>
            <a:r>
              <a:rPr lang="en-US" sz="2200" dirty="0">
                <a:solidFill>
                  <a:schemeClr val="bg2"/>
                </a:solidFill>
              </a:rPr>
              <a:t>Bans unfair or deceptive acts or practices, including false advertising.</a:t>
            </a:r>
          </a:p>
          <a:p>
            <a:pPr lvl="1">
              <a:buFont typeface="Arial" panose="020B0604020202020204" pitchFamily="34" charset="0"/>
              <a:buChar char="•"/>
            </a:pPr>
            <a:r>
              <a:rPr lang="en-US" sz="2200" dirty="0">
                <a:solidFill>
                  <a:schemeClr val="bg2"/>
                </a:solidFill>
              </a:rPr>
              <a:t>Business must inform consumers of possible negative consequences of using their products</a:t>
            </a:r>
          </a:p>
        </p:txBody>
      </p:sp>
    </p:spTree>
    <p:extLst>
      <p:ext uri="{BB962C8B-B14F-4D97-AF65-F5344CB8AC3E}">
        <p14:creationId xmlns:p14="http://schemas.microsoft.com/office/powerpoint/2010/main" val="2733944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447" y="234728"/>
            <a:ext cx="10076623" cy="938464"/>
          </a:xfrm>
          <a:solidFill>
            <a:schemeClr val="tx1">
              <a:alpha val="91000"/>
            </a:schemeClr>
          </a:solidFill>
        </p:spPr>
        <p:txBody>
          <a:bodyPr anchor="ctr">
            <a:noAutofit/>
          </a:bodyPr>
          <a:lstStyle/>
          <a:p>
            <a:pPr algn="ctr"/>
            <a:r>
              <a:rPr lang="en-US" sz="6000" dirty="0">
                <a:solidFill>
                  <a:schemeClr val="bg2"/>
                </a:solidFill>
              </a:rPr>
              <a:t>Consumer Protection</a:t>
            </a:r>
            <a:endParaRPr lang="en-US" sz="6600" dirty="0">
              <a:solidFill>
                <a:schemeClr val="bg2"/>
              </a:solidFill>
            </a:endParaRPr>
          </a:p>
        </p:txBody>
      </p:sp>
      <p:sp>
        <p:nvSpPr>
          <p:cNvPr id="3" name="Content Placeholder 2"/>
          <p:cNvSpPr>
            <a:spLocks noGrp="1"/>
          </p:cNvSpPr>
          <p:nvPr>
            <p:ph idx="1"/>
          </p:nvPr>
        </p:nvSpPr>
        <p:spPr>
          <a:xfrm>
            <a:off x="1015447" y="1328468"/>
            <a:ext cx="10076623" cy="5529532"/>
          </a:xfrm>
          <a:solidFill>
            <a:schemeClr val="tx1">
              <a:alpha val="90000"/>
            </a:schemeClr>
          </a:solidFill>
        </p:spPr>
        <p:txBody>
          <a:bodyPr>
            <a:noAutofit/>
          </a:bodyPr>
          <a:lstStyle/>
          <a:p>
            <a:r>
              <a:rPr lang="en-US" sz="2400" dirty="0">
                <a:solidFill>
                  <a:schemeClr val="bg2"/>
                </a:solidFill>
              </a:rPr>
              <a:t>Several laws protect consumers in the United States against unethical and unsafe business practices.</a:t>
            </a:r>
          </a:p>
          <a:p>
            <a:pPr lvl="1">
              <a:buFont typeface="Arial" panose="020B0604020202020204" pitchFamily="34" charset="0"/>
              <a:buChar char="•"/>
            </a:pPr>
            <a:r>
              <a:rPr lang="en-US" sz="2000" dirty="0">
                <a:solidFill>
                  <a:schemeClr val="bg2"/>
                </a:solidFill>
              </a:rPr>
              <a:t>FEDERAL FOOD, DRUG, and COSMETIC ACT </a:t>
            </a:r>
          </a:p>
          <a:p>
            <a:pPr lvl="2"/>
            <a:r>
              <a:rPr lang="en-US" sz="1800" dirty="0">
                <a:solidFill>
                  <a:schemeClr val="bg2"/>
                </a:solidFill>
              </a:rPr>
              <a:t>Bans the sale of impure, improperly labeled, falsely guaranteed, and unhealthful foods, drugs, and cosmetics</a:t>
            </a:r>
          </a:p>
          <a:p>
            <a:pPr lvl="1">
              <a:buFont typeface="Arial" panose="020B0604020202020204" pitchFamily="34" charset="0"/>
              <a:buChar char="•"/>
            </a:pPr>
            <a:r>
              <a:rPr lang="en-US" sz="2000" dirty="0">
                <a:solidFill>
                  <a:schemeClr val="bg2"/>
                </a:solidFill>
              </a:rPr>
              <a:t>CONSUMER PRODUCT SAFETY COMMISSION</a:t>
            </a:r>
          </a:p>
          <a:p>
            <a:pPr lvl="2"/>
            <a:r>
              <a:rPr lang="en-US" sz="1800" dirty="0">
                <a:solidFill>
                  <a:schemeClr val="bg2"/>
                </a:solidFill>
              </a:rPr>
              <a:t>Was established in 1972 </a:t>
            </a:r>
          </a:p>
          <a:p>
            <a:pPr lvl="2"/>
            <a:r>
              <a:rPr lang="en-US" sz="1800" dirty="0">
                <a:solidFill>
                  <a:schemeClr val="bg2"/>
                </a:solidFill>
              </a:rPr>
              <a:t>Establishes minimum product safety standards on consumer products.</a:t>
            </a:r>
          </a:p>
          <a:p>
            <a:pPr lvl="3"/>
            <a:r>
              <a:rPr lang="en-US" sz="1600" dirty="0">
                <a:solidFill>
                  <a:schemeClr val="bg2"/>
                </a:solidFill>
              </a:rPr>
              <a:t>NIKE in 1999 the CPSC recalled a quarter of a million Nike Water Bottles because the cap was not attached properly, possibly causing them to choke.</a:t>
            </a:r>
          </a:p>
          <a:p>
            <a:pPr lvl="1">
              <a:buFont typeface="Arial" panose="020B0604020202020204" pitchFamily="34" charset="0"/>
              <a:buChar char="•"/>
            </a:pPr>
            <a:r>
              <a:rPr lang="en-US" sz="2000" dirty="0">
                <a:solidFill>
                  <a:schemeClr val="bg2"/>
                </a:solidFill>
              </a:rPr>
              <a:t>LOANS</a:t>
            </a:r>
          </a:p>
          <a:p>
            <a:pPr lvl="2"/>
            <a:r>
              <a:rPr lang="en-US" dirty="0">
                <a:solidFill>
                  <a:schemeClr val="bg2"/>
                </a:solidFill>
              </a:rPr>
              <a:t>A series of laws protects U.S. consumers against unfair lending practices. </a:t>
            </a:r>
          </a:p>
          <a:p>
            <a:pPr lvl="3"/>
            <a:r>
              <a:rPr lang="en-US" dirty="0">
                <a:solidFill>
                  <a:schemeClr val="bg2"/>
                </a:solidFill>
              </a:rPr>
              <a:t>Under the Truth in Lending Act of 1968, creditors are required to let consumers know how much they are paying in finance charges and interest. </a:t>
            </a:r>
          </a:p>
          <a:p>
            <a:endParaRPr lang="en-US" sz="2400" dirty="0">
              <a:solidFill>
                <a:schemeClr val="bg2"/>
              </a:solidFill>
            </a:endParaRPr>
          </a:p>
        </p:txBody>
      </p:sp>
    </p:spTree>
    <p:extLst>
      <p:ext uri="{BB962C8B-B14F-4D97-AF65-F5344CB8AC3E}">
        <p14:creationId xmlns:p14="http://schemas.microsoft.com/office/powerpoint/2010/main" val="13309015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447" y="234728"/>
            <a:ext cx="10076623" cy="938464"/>
          </a:xfrm>
          <a:solidFill>
            <a:schemeClr val="tx1">
              <a:alpha val="91000"/>
            </a:schemeClr>
          </a:solidFill>
        </p:spPr>
        <p:txBody>
          <a:bodyPr anchor="ctr">
            <a:noAutofit/>
          </a:bodyPr>
          <a:lstStyle/>
          <a:p>
            <a:pPr algn="ctr"/>
            <a:r>
              <a:rPr lang="en-US" sz="6000" dirty="0">
                <a:solidFill>
                  <a:schemeClr val="bg2"/>
                </a:solidFill>
              </a:rPr>
              <a:t>Environmental Protection</a:t>
            </a:r>
            <a:endParaRPr lang="en-US" sz="6600" dirty="0">
              <a:solidFill>
                <a:schemeClr val="bg2"/>
              </a:solidFill>
            </a:endParaRPr>
          </a:p>
        </p:txBody>
      </p:sp>
      <p:sp>
        <p:nvSpPr>
          <p:cNvPr id="3" name="Content Placeholder 2"/>
          <p:cNvSpPr>
            <a:spLocks noGrp="1"/>
          </p:cNvSpPr>
          <p:nvPr>
            <p:ph idx="1"/>
          </p:nvPr>
        </p:nvSpPr>
        <p:spPr>
          <a:xfrm>
            <a:off x="1015447" y="1328468"/>
            <a:ext cx="10076623" cy="5529532"/>
          </a:xfrm>
          <a:solidFill>
            <a:schemeClr val="tx1">
              <a:alpha val="90000"/>
            </a:schemeClr>
          </a:solidFill>
        </p:spPr>
        <p:txBody>
          <a:bodyPr>
            <a:noAutofit/>
          </a:bodyPr>
          <a:lstStyle/>
          <a:p>
            <a:r>
              <a:rPr lang="en-US" b="1" dirty="0">
                <a:solidFill>
                  <a:schemeClr val="bg2"/>
                </a:solidFill>
              </a:rPr>
              <a:t>Since the late 1960s environmental protection has been an important social and economic issue in the United States. This concern has been reflected in the man laws designed to protect the environment: </a:t>
            </a:r>
          </a:p>
          <a:p>
            <a:pPr lvl="1">
              <a:buFont typeface="Arial" panose="020B0604020202020204" pitchFamily="34" charset="0"/>
              <a:buChar char="•"/>
            </a:pPr>
            <a:r>
              <a:rPr lang="en-US" b="1" dirty="0">
                <a:solidFill>
                  <a:schemeClr val="bg2"/>
                </a:solidFill>
              </a:rPr>
              <a:t>THE NATIONAL ENVIRONMENTAL POLICY ACT OF 1969</a:t>
            </a:r>
          </a:p>
          <a:p>
            <a:pPr lvl="2"/>
            <a:r>
              <a:rPr lang="en-US" sz="1500" b="1" dirty="0">
                <a:solidFill>
                  <a:schemeClr val="bg2"/>
                </a:solidFill>
              </a:rPr>
              <a:t>Created the Environmental Protection Agency (EPA) whose mission is to protect human health and safeguard the air, water, and land.</a:t>
            </a:r>
          </a:p>
          <a:p>
            <a:pPr lvl="1">
              <a:buFont typeface="Arial" panose="020B0604020202020204" pitchFamily="34" charset="0"/>
              <a:buChar char="•"/>
            </a:pPr>
            <a:r>
              <a:rPr lang="en-US" dirty="0">
                <a:solidFill>
                  <a:schemeClr val="bg2"/>
                </a:solidFill>
              </a:rPr>
              <a:t>CLEAN AIR ACT of 1970</a:t>
            </a:r>
          </a:p>
          <a:p>
            <a:pPr lvl="2"/>
            <a:r>
              <a:rPr lang="en-US" dirty="0">
                <a:solidFill>
                  <a:schemeClr val="bg2"/>
                </a:solidFill>
              </a:rPr>
              <a:t>Regulates air emissions.</a:t>
            </a:r>
          </a:p>
          <a:p>
            <a:pPr lvl="1">
              <a:buFont typeface="Arial" panose="020B0604020202020204" pitchFamily="34" charset="0"/>
              <a:buChar char="•"/>
            </a:pPr>
            <a:r>
              <a:rPr lang="en-US" dirty="0">
                <a:solidFill>
                  <a:schemeClr val="bg2"/>
                </a:solidFill>
              </a:rPr>
              <a:t>TOXIC SUBSTANCES CONTOL ACT of 1976</a:t>
            </a:r>
          </a:p>
          <a:p>
            <a:pPr lvl="2"/>
            <a:r>
              <a:rPr lang="en-US" dirty="0">
                <a:solidFill>
                  <a:schemeClr val="bg2"/>
                </a:solidFill>
              </a:rPr>
              <a:t>Enacted to give the EPA the ability to track the 75,000 industrial chemicals currently produced in or imported into the US</a:t>
            </a:r>
          </a:p>
          <a:p>
            <a:pPr lvl="1">
              <a:buFont typeface="Arial" panose="020B0604020202020204" pitchFamily="34" charset="0"/>
              <a:buChar char="•"/>
            </a:pPr>
            <a:r>
              <a:rPr lang="en-US" dirty="0">
                <a:solidFill>
                  <a:schemeClr val="bg2"/>
                </a:solidFill>
              </a:rPr>
              <a:t>CLEAN WATER ACT of 1977</a:t>
            </a:r>
          </a:p>
          <a:p>
            <a:pPr lvl="2"/>
            <a:r>
              <a:rPr lang="en-US" dirty="0">
                <a:solidFill>
                  <a:schemeClr val="bg2"/>
                </a:solidFill>
              </a:rPr>
              <a:t>Gives the EPA the authority to set standards on the type and quantity of pollutants that industries can put into bodies of water.</a:t>
            </a:r>
          </a:p>
          <a:p>
            <a:pPr lvl="1"/>
            <a:endParaRPr lang="en-US" sz="2200" dirty="0">
              <a:solidFill>
                <a:schemeClr val="bg2"/>
              </a:solidFill>
            </a:endParaRPr>
          </a:p>
        </p:txBody>
      </p:sp>
    </p:spTree>
    <p:extLst>
      <p:ext uri="{BB962C8B-B14F-4D97-AF65-F5344CB8AC3E}">
        <p14:creationId xmlns:p14="http://schemas.microsoft.com/office/powerpoint/2010/main" val="34119022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447" y="459015"/>
            <a:ext cx="10076623" cy="1677898"/>
          </a:xfrm>
          <a:solidFill>
            <a:srgbClr val="FF0000">
              <a:alpha val="91000"/>
            </a:srgbClr>
          </a:solidFill>
        </p:spPr>
        <p:txBody>
          <a:bodyPr anchor="ctr">
            <a:noAutofit/>
          </a:bodyPr>
          <a:lstStyle/>
          <a:p>
            <a:pPr algn="ctr"/>
            <a:r>
              <a:rPr lang="en-US" sz="4800" dirty="0">
                <a:solidFill>
                  <a:schemeClr val="bg2"/>
                </a:solidFill>
              </a:rPr>
              <a:t>Consumer &amp; Environmental Protection</a:t>
            </a:r>
            <a:endParaRPr lang="en-US" sz="5400" dirty="0">
              <a:solidFill>
                <a:schemeClr val="bg2"/>
              </a:solidFill>
            </a:endParaRPr>
          </a:p>
        </p:txBody>
      </p:sp>
      <p:sp>
        <p:nvSpPr>
          <p:cNvPr id="3" name="Content Placeholder 2"/>
          <p:cNvSpPr>
            <a:spLocks noGrp="1"/>
          </p:cNvSpPr>
          <p:nvPr>
            <p:ph idx="1"/>
          </p:nvPr>
        </p:nvSpPr>
        <p:spPr>
          <a:xfrm>
            <a:off x="1015447" y="2331132"/>
            <a:ext cx="10076623" cy="4310269"/>
          </a:xfrm>
          <a:solidFill>
            <a:srgbClr val="FF0000">
              <a:alpha val="90000"/>
            </a:srgbClr>
          </a:solidFill>
        </p:spPr>
        <p:txBody>
          <a:bodyPr>
            <a:normAutofit/>
          </a:bodyPr>
          <a:lstStyle/>
          <a:p>
            <a:r>
              <a:rPr lang="en-US" sz="4800" dirty="0">
                <a:solidFill>
                  <a:schemeClr val="bg2"/>
                </a:solidFill>
              </a:rPr>
              <a:t>Get with a partner and discuss what is the importance of consumer &amp; Environmental Protection. </a:t>
            </a:r>
            <a:endParaRPr lang="en-US" sz="4400" dirty="0">
              <a:solidFill>
                <a:schemeClr val="bg2"/>
              </a:solidFill>
            </a:endParaRPr>
          </a:p>
          <a:p>
            <a:endParaRPr lang="en-US" dirty="0">
              <a:solidFill>
                <a:schemeClr val="bg2"/>
              </a:solidFill>
            </a:endParaRPr>
          </a:p>
        </p:txBody>
      </p:sp>
    </p:spTree>
    <p:extLst>
      <p:ext uri="{BB962C8B-B14F-4D97-AF65-F5344CB8AC3E}">
        <p14:creationId xmlns:p14="http://schemas.microsoft.com/office/powerpoint/2010/main" val="6224750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447" y="459015"/>
            <a:ext cx="10076623" cy="1677898"/>
          </a:xfrm>
          <a:solidFill>
            <a:schemeClr val="tx1">
              <a:alpha val="91000"/>
            </a:schemeClr>
          </a:solidFill>
        </p:spPr>
        <p:txBody>
          <a:bodyPr anchor="ctr">
            <a:noAutofit/>
          </a:bodyPr>
          <a:lstStyle/>
          <a:p>
            <a:pPr algn="ctr"/>
            <a:r>
              <a:rPr lang="en-US" sz="5400" dirty="0">
                <a:solidFill>
                  <a:schemeClr val="bg2"/>
                </a:solidFill>
              </a:rPr>
              <a:t>Ethical Standards &amp; Culture</a:t>
            </a:r>
            <a:endParaRPr lang="en-US" sz="6000" dirty="0">
              <a:solidFill>
                <a:schemeClr val="bg2"/>
              </a:solidFill>
            </a:endParaRPr>
          </a:p>
        </p:txBody>
      </p:sp>
      <p:sp>
        <p:nvSpPr>
          <p:cNvPr id="3" name="Content Placeholder 2"/>
          <p:cNvSpPr>
            <a:spLocks noGrp="1"/>
          </p:cNvSpPr>
          <p:nvPr>
            <p:ph idx="1"/>
          </p:nvPr>
        </p:nvSpPr>
        <p:spPr>
          <a:xfrm>
            <a:off x="1015447" y="2331132"/>
            <a:ext cx="10076623" cy="4310269"/>
          </a:xfrm>
          <a:solidFill>
            <a:schemeClr val="tx1">
              <a:alpha val="90000"/>
            </a:schemeClr>
          </a:solidFill>
        </p:spPr>
        <p:txBody>
          <a:bodyPr>
            <a:normAutofit fontScale="85000" lnSpcReduction="10000"/>
          </a:bodyPr>
          <a:lstStyle/>
          <a:p>
            <a:r>
              <a:rPr lang="en-US" sz="4800" dirty="0">
                <a:solidFill>
                  <a:schemeClr val="bg2"/>
                </a:solidFill>
              </a:rPr>
              <a:t>Standards of business ethics differ around the world. </a:t>
            </a:r>
          </a:p>
          <a:p>
            <a:pPr lvl="1"/>
            <a:r>
              <a:rPr lang="en-US" sz="4000" dirty="0">
                <a:solidFill>
                  <a:schemeClr val="bg2"/>
                </a:solidFill>
              </a:rPr>
              <a:t>This means that business practices that are acceptable in one country may be considered unethical in others.</a:t>
            </a:r>
          </a:p>
          <a:p>
            <a:r>
              <a:rPr lang="en-US" sz="4200" dirty="0">
                <a:solidFill>
                  <a:schemeClr val="bg2"/>
                </a:solidFill>
              </a:rPr>
              <a:t> Business managers working in other countries must be aware of these different ethical standards. </a:t>
            </a:r>
          </a:p>
          <a:p>
            <a:endParaRPr lang="en-US" dirty="0">
              <a:solidFill>
                <a:schemeClr val="bg2"/>
              </a:solidFill>
            </a:endParaRPr>
          </a:p>
        </p:txBody>
      </p:sp>
    </p:spTree>
    <p:extLst>
      <p:ext uri="{BB962C8B-B14F-4D97-AF65-F5344CB8AC3E}">
        <p14:creationId xmlns:p14="http://schemas.microsoft.com/office/powerpoint/2010/main" val="2559985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15447" y="459015"/>
            <a:ext cx="10076623" cy="1677898"/>
          </a:xfrm>
          <a:solidFill>
            <a:schemeClr val="tx1">
              <a:alpha val="91000"/>
            </a:schemeClr>
          </a:solidFill>
        </p:spPr>
        <p:txBody>
          <a:bodyPr anchor="ctr">
            <a:normAutofit/>
          </a:bodyPr>
          <a:lstStyle/>
          <a:p>
            <a:pPr algn="ctr"/>
            <a:r>
              <a:rPr lang="en-US" sz="6000" dirty="0">
                <a:solidFill>
                  <a:schemeClr val="bg2"/>
                </a:solidFill>
              </a:rPr>
              <a:t>Ethics in Business</a:t>
            </a:r>
          </a:p>
        </p:txBody>
      </p:sp>
      <p:sp>
        <p:nvSpPr>
          <p:cNvPr id="3" name="Content Placeholder 2"/>
          <p:cNvSpPr>
            <a:spLocks noGrp="1"/>
          </p:cNvSpPr>
          <p:nvPr>
            <p:ph idx="1"/>
          </p:nvPr>
        </p:nvSpPr>
        <p:spPr>
          <a:xfrm>
            <a:off x="1015447" y="2279373"/>
            <a:ext cx="10076623" cy="4310269"/>
          </a:xfrm>
          <a:solidFill>
            <a:schemeClr val="tx1">
              <a:alpha val="90000"/>
            </a:schemeClr>
          </a:solidFill>
        </p:spPr>
        <p:txBody>
          <a:bodyPr/>
          <a:lstStyle/>
          <a:p>
            <a:r>
              <a:rPr lang="en-US" sz="2800" dirty="0">
                <a:solidFill>
                  <a:schemeClr val="bg2"/>
                </a:solidFill>
              </a:rPr>
              <a:t>ETHICS: a set or moral principles or values that govern behavior. </a:t>
            </a:r>
          </a:p>
          <a:p>
            <a:endParaRPr lang="en-US" sz="2800" dirty="0">
              <a:solidFill>
                <a:schemeClr val="bg2"/>
              </a:solidFill>
            </a:endParaRPr>
          </a:p>
          <a:p>
            <a:r>
              <a:rPr lang="en-US" sz="2800" dirty="0">
                <a:solidFill>
                  <a:schemeClr val="bg2"/>
                </a:solidFill>
              </a:rPr>
              <a:t>Businesses develop ethics to help them determine how to behave. These ethics reflect a company’s beliefs about what actions are appropriate and fair among people. </a:t>
            </a:r>
          </a:p>
          <a:p>
            <a:endParaRPr lang="en-US" dirty="0"/>
          </a:p>
        </p:txBody>
      </p:sp>
    </p:spTree>
    <p:extLst>
      <p:ext uri="{BB962C8B-B14F-4D97-AF65-F5344CB8AC3E}">
        <p14:creationId xmlns:p14="http://schemas.microsoft.com/office/powerpoint/2010/main" val="1612010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447" y="459015"/>
            <a:ext cx="10076623" cy="1677898"/>
          </a:xfrm>
          <a:solidFill>
            <a:schemeClr val="tx1">
              <a:alpha val="91000"/>
            </a:schemeClr>
          </a:solidFill>
        </p:spPr>
        <p:txBody>
          <a:bodyPr anchor="ctr">
            <a:noAutofit/>
          </a:bodyPr>
          <a:lstStyle/>
          <a:p>
            <a:pPr algn="ctr"/>
            <a:r>
              <a:rPr lang="en-US" sz="5400" dirty="0">
                <a:solidFill>
                  <a:schemeClr val="bg2"/>
                </a:solidFill>
              </a:rPr>
              <a:t>Ethical Standards &amp; Culture</a:t>
            </a:r>
            <a:endParaRPr lang="en-US" sz="6000" dirty="0">
              <a:solidFill>
                <a:schemeClr val="bg2"/>
              </a:solidFill>
            </a:endParaRPr>
          </a:p>
        </p:txBody>
      </p:sp>
      <p:sp>
        <p:nvSpPr>
          <p:cNvPr id="3" name="Content Placeholder 2"/>
          <p:cNvSpPr>
            <a:spLocks noGrp="1"/>
          </p:cNvSpPr>
          <p:nvPr>
            <p:ph idx="1"/>
          </p:nvPr>
        </p:nvSpPr>
        <p:spPr>
          <a:xfrm>
            <a:off x="1015447" y="2331132"/>
            <a:ext cx="10076623" cy="4310269"/>
          </a:xfrm>
          <a:solidFill>
            <a:schemeClr val="tx1">
              <a:alpha val="90000"/>
            </a:schemeClr>
          </a:solidFill>
        </p:spPr>
        <p:txBody>
          <a:bodyPr>
            <a:normAutofit/>
          </a:bodyPr>
          <a:lstStyle/>
          <a:p>
            <a:r>
              <a:rPr lang="en-US" sz="3200" dirty="0">
                <a:solidFill>
                  <a:schemeClr val="bg2"/>
                </a:solidFill>
              </a:rPr>
              <a:t>Corporate Gift Giving</a:t>
            </a:r>
          </a:p>
          <a:p>
            <a:pPr lvl="1">
              <a:buFont typeface="Arial" panose="020B0604020202020204" pitchFamily="34" charset="0"/>
              <a:buChar char="•"/>
            </a:pPr>
            <a:r>
              <a:rPr lang="en-US" sz="2800" dirty="0">
                <a:solidFill>
                  <a:schemeClr val="bg2"/>
                </a:solidFill>
              </a:rPr>
              <a:t>Depends on culture, country, etc.</a:t>
            </a:r>
          </a:p>
          <a:p>
            <a:pPr lvl="1">
              <a:buFont typeface="Arial" panose="020B0604020202020204" pitchFamily="34" charset="0"/>
              <a:buChar char="•"/>
            </a:pPr>
            <a:r>
              <a:rPr lang="en-US" sz="2800" dirty="0">
                <a:solidFill>
                  <a:schemeClr val="bg2"/>
                </a:solidFill>
              </a:rPr>
              <a:t>US—government officials are not allowed to accept expensive gifts from businesses</a:t>
            </a:r>
          </a:p>
          <a:p>
            <a:r>
              <a:rPr lang="en-US" sz="3200" dirty="0">
                <a:solidFill>
                  <a:schemeClr val="bg2"/>
                </a:solidFill>
              </a:rPr>
              <a:t>Intellectual Property</a:t>
            </a:r>
          </a:p>
          <a:p>
            <a:pPr lvl="1">
              <a:buFont typeface="Arial" panose="020B0604020202020204" pitchFamily="34" charset="0"/>
              <a:buChar char="•"/>
            </a:pPr>
            <a:r>
              <a:rPr lang="en-US" sz="2800" dirty="0">
                <a:solidFill>
                  <a:schemeClr val="bg2"/>
                </a:solidFill>
              </a:rPr>
              <a:t>Refers to ownership of ideas, such as inventions, books, movies, and computer programs.  </a:t>
            </a:r>
          </a:p>
          <a:p>
            <a:endParaRPr lang="en-US" sz="2800" dirty="0">
              <a:solidFill>
                <a:schemeClr val="bg2"/>
              </a:solidFill>
            </a:endParaRPr>
          </a:p>
        </p:txBody>
      </p:sp>
    </p:spTree>
    <p:extLst>
      <p:ext uri="{BB962C8B-B14F-4D97-AF65-F5344CB8AC3E}">
        <p14:creationId xmlns:p14="http://schemas.microsoft.com/office/powerpoint/2010/main" val="30997268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447" y="459015"/>
            <a:ext cx="10076623" cy="1677898"/>
          </a:xfrm>
          <a:solidFill>
            <a:schemeClr val="tx1">
              <a:alpha val="91000"/>
            </a:schemeClr>
          </a:solidFill>
        </p:spPr>
        <p:txBody>
          <a:bodyPr anchor="ctr">
            <a:noAutofit/>
          </a:bodyPr>
          <a:lstStyle/>
          <a:p>
            <a:pPr algn="ctr"/>
            <a:r>
              <a:rPr lang="en-US" sz="5400" dirty="0">
                <a:solidFill>
                  <a:schemeClr val="bg2"/>
                </a:solidFill>
              </a:rPr>
              <a:t>Social Responsibility </a:t>
            </a:r>
            <a:endParaRPr lang="en-US" sz="6000" dirty="0">
              <a:solidFill>
                <a:schemeClr val="bg2"/>
              </a:solidFill>
            </a:endParaRPr>
          </a:p>
        </p:txBody>
      </p:sp>
      <p:sp>
        <p:nvSpPr>
          <p:cNvPr id="3" name="Content Placeholder 2"/>
          <p:cNvSpPr>
            <a:spLocks noGrp="1"/>
          </p:cNvSpPr>
          <p:nvPr>
            <p:ph idx="1"/>
          </p:nvPr>
        </p:nvSpPr>
        <p:spPr>
          <a:xfrm>
            <a:off x="1015447" y="2331132"/>
            <a:ext cx="10076623" cy="4310269"/>
          </a:xfrm>
          <a:solidFill>
            <a:schemeClr val="tx1">
              <a:alpha val="90000"/>
            </a:schemeClr>
          </a:solidFill>
        </p:spPr>
        <p:txBody>
          <a:bodyPr>
            <a:normAutofit/>
          </a:bodyPr>
          <a:lstStyle/>
          <a:p>
            <a:r>
              <a:rPr lang="en-US" sz="3200" dirty="0">
                <a:solidFill>
                  <a:schemeClr val="bg2"/>
                </a:solidFill>
              </a:rPr>
              <a:t>Social Responsibility: Refers to the obligation that individuals or businesses have to help solve social problems.</a:t>
            </a:r>
          </a:p>
          <a:p>
            <a:pPr marL="0" indent="0">
              <a:buNone/>
            </a:pPr>
            <a:endParaRPr lang="en-US" sz="3200" dirty="0">
              <a:solidFill>
                <a:schemeClr val="bg2"/>
              </a:solidFill>
            </a:endParaRPr>
          </a:p>
        </p:txBody>
      </p:sp>
    </p:spTree>
    <p:extLst>
      <p:ext uri="{BB962C8B-B14F-4D97-AF65-F5344CB8AC3E}">
        <p14:creationId xmlns:p14="http://schemas.microsoft.com/office/powerpoint/2010/main" val="16653451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447" y="217475"/>
            <a:ext cx="10076623" cy="921212"/>
          </a:xfrm>
          <a:solidFill>
            <a:schemeClr val="tx1">
              <a:alpha val="91000"/>
            </a:schemeClr>
          </a:solidFill>
        </p:spPr>
        <p:txBody>
          <a:bodyPr anchor="ctr">
            <a:noAutofit/>
          </a:bodyPr>
          <a:lstStyle/>
          <a:p>
            <a:pPr algn="ctr"/>
            <a:r>
              <a:rPr lang="en-US" sz="5400" dirty="0">
                <a:solidFill>
                  <a:schemeClr val="bg2"/>
                </a:solidFill>
              </a:rPr>
              <a:t>Social Responsibility </a:t>
            </a:r>
            <a:endParaRPr lang="en-US" sz="6000" dirty="0">
              <a:solidFill>
                <a:schemeClr val="bg2"/>
              </a:solidFill>
            </a:endParaRPr>
          </a:p>
        </p:txBody>
      </p:sp>
      <p:sp>
        <p:nvSpPr>
          <p:cNvPr id="3" name="Content Placeholder 2"/>
          <p:cNvSpPr>
            <a:spLocks noGrp="1"/>
          </p:cNvSpPr>
          <p:nvPr>
            <p:ph idx="1"/>
          </p:nvPr>
        </p:nvSpPr>
        <p:spPr>
          <a:xfrm>
            <a:off x="1015447" y="1362974"/>
            <a:ext cx="10076623" cy="5278427"/>
          </a:xfrm>
          <a:solidFill>
            <a:schemeClr val="tx1">
              <a:alpha val="90000"/>
            </a:schemeClr>
          </a:solidFill>
        </p:spPr>
        <p:txBody>
          <a:bodyPr>
            <a:normAutofit/>
          </a:bodyPr>
          <a:lstStyle/>
          <a:p>
            <a:r>
              <a:rPr lang="en-US" sz="2800" dirty="0">
                <a:solidFill>
                  <a:schemeClr val="bg2"/>
                </a:solidFill>
              </a:rPr>
              <a:t>Views toward social responsibility evolved through three distinct schools of thought:</a:t>
            </a:r>
          </a:p>
          <a:p>
            <a:pPr lvl="1">
              <a:buFont typeface="Arial" panose="020B0604020202020204" pitchFamily="34" charset="0"/>
              <a:buChar char="•"/>
            </a:pPr>
            <a:r>
              <a:rPr lang="en-US" sz="2400" dirty="0">
                <a:solidFill>
                  <a:schemeClr val="bg2"/>
                </a:solidFill>
              </a:rPr>
              <a:t>Profit maximization</a:t>
            </a:r>
          </a:p>
          <a:p>
            <a:pPr lvl="2"/>
            <a:r>
              <a:rPr lang="en-US" sz="2000" dirty="0">
                <a:solidFill>
                  <a:schemeClr val="bg2"/>
                </a:solidFill>
              </a:rPr>
              <a:t>In the 19</a:t>
            </a:r>
            <a:r>
              <a:rPr lang="en-US" sz="2000" baseline="30000" dirty="0">
                <a:solidFill>
                  <a:schemeClr val="bg2"/>
                </a:solidFill>
              </a:rPr>
              <a:t>th</a:t>
            </a:r>
            <a:r>
              <a:rPr lang="en-US" sz="2000" dirty="0">
                <a:solidFill>
                  <a:schemeClr val="bg2"/>
                </a:solidFill>
              </a:rPr>
              <a:t> century and early 20</a:t>
            </a:r>
            <a:r>
              <a:rPr lang="en-US" sz="2000" baseline="30000" dirty="0">
                <a:solidFill>
                  <a:schemeClr val="bg2"/>
                </a:solidFill>
              </a:rPr>
              <a:t>th</a:t>
            </a:r>
            <a:r>
              <a:rPr lang="en-US" sz="2000" dirty="0">
                <a:solidFill>
                  <a:schemeClr val="bg2"/>
                </a:solidFill>
              </a:rPr>
              <a:t> century businesses believed their role was simply to maximize profit</a:t>
            </a:r>
          </a:p>
          <a:p>
            <a:pPr lvl="1">
              <a:buFont typeface="Arial" panose="020B0604020202020204" pitchFamily="34" charset="0"/>
              <a:buChar char="•"/>
            </a:pPr>
            <a:r>
              <a:rPr lang="en-US" sz="2400" dirty="0">
                <a:solidFill>
                  <a:schemeClr val="bg2"/>
                </a:solidFill>
              </a:rPr>
              <a:t>Trusteeship management</a:t>
            </a:r>
          </a:p>
          <a:p>
            <a:pPr lvl="2"/>
            <a:r>
              <a:rPr lang="en-US" sz="2000" dirty="0">
                <a:solidFill>
                  <a:schemeClr val="bg2"/>
                </a:solidFill>
              </a:rPr>
              <a:t>In the 1920s and 1930s businesses recognized they had obligations to their employees, their customers and their creditors. </a:t>
            </a:r>
          </a:p>
          <a:p>
            <a:pPr lvl="1">
              <a:buFont typeface="Arial" panose="020B0604020202020204" pitchFamily="34" charset="0"/>
              <a:buChar char="•"/>
            </a:pPr>
            <a:r>
              <a:rPr lang="en-US" sz="2400" dirty="0">
                <a:solidFill>
                  <a:schemeClr val="bg2"/>
                </a:solidFill>
              </a:rPr>
              <a:t>Social involvement	</a:t>
            </a:r>
          </a:p>
          <a:p>
            <a:pPr lvl="2"/>
            <a:r>
              <a:rPr lang="en-US" sz="2000" dirty="0">
                <a:solidFill>
                  <a:schemeClr val="bg2"/>
                </a:solidFill>
              </a:rPr>
              <a:t>During the 1960s they began to believe that corporations should use their influence and financial resources to address social problems.</a:t>
            </a:r>
          </a:p>
          <a:p>
            <a:pPr marL="0" indent="0">
              <a:buNone/>
            </a:pPr>
            <a:endParaRPr lang="en-US" sz="3200" dirty="0">
              <a:solidFill>
                <a:schemeClr val="bg2"/>
              </a:solidFill>
            </a:endParaRPr>
          </a:p>
        </p:txBody>
      </p:sp>
    </p:spTree>
    <p:extLst>
      <p:ext uri="{BB962C8B-B14F-4D97-AF65-F5344CB8AC3E}">
        <p14:creationId xmlns:p14="http://schemas.microsoft.com/office/powerpoint/2010/main" val="40032201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447" y="459015"/>
            <a:ext cx="10076623" cy="1677898"/>
          </a:xfrm>
          <a:solidFill>
            <a:schemeClr val="tx1">
              <a:alpha val="91000"/>
            </a:schemeClr>
          </a:solidFill>
        </p:spPr>
        <p:txBody>
          <a:bodyPr anchor="ctr">
            <a:noAutofit/>
          </a:bodyPr>
          <a:lstStyle/>
          <a:p>
            <a:pPr algn="ctr"/>
            <a:r>
              <a:rPr lang="en-US" sz="5400" dirty="0">
                <a:solidFill>
                  <a:schemeClr val="bg2"/>
                </a:solidFill>
              </a:rPr>
              <a:t>Stakeholders</a:t>
            </a:r>
            <a:endParaRPr lang="en-US" sz="6000" dirty="0">
              <a:solidFill>
                <a:schemeClr val="bg2"/>
              </a:solidFill>
            </a:endParaRPr>
          </a:p>
        </p:txBody>
      </p:sp>
      <p:sp>
        <p:nvSpPr>
          <p:cNvPr id="3" name="Content Placeholder 2"/>
          <p:cNvSpPr>
            <a:spLocks noGrp="1"/>
          </p:cNvSpPr>
          <p:nvPr>
            <p:ph idx="1"/>
          </p:nvPr>
        </p:nvSpPr>
        <p:spPr>
          <a:xfrm>
            <a:off x="1015447" y="2331132"/>
            <a:ext cx="10076623" cy="4310269"/>
          </a:xfrm>
          <a:solidFill>
            <a:schemeClr val="tx1">
              <a:alpha val="90000"/>
            </a:schemeClr>
          </a:solidFill>
        </p:spPr>
        <p:txBody>
          <a:bodyPr>
            <a:normAutofit/>
          </a:bodyPr>
          <a:lstStyle/>
          <a:p>
            <a:r>
              <a:rPr lang="en-US" sz="3200" dirty="0">
                <a:solidFill>
                  <a:schemeClr val="bg2"/>
                </a:solidFill>
              </a:rPr>
              <a:t>Include a company’s employees, customers, supplier and the community!</a:t>
            </a:r>
          </a:p>
          <a:p>
            <a:pPr marL="0" indent="0">
              <a:buNone/>
            </a:pPr>
            <a:endParaRPr lang="en-US" sz="3200" dirty="0">
              <a:solidFill>
                <a:schemeClr val="bg2"/>
              </a:solidFill>
            </a:endParaRPr>
          </a:p>
        </p:txBody>
      </p:sp>
    </p:spTree>
    <p:extLst>
      <p:ext uri="{BB962C8B-B14F-4D97-AF65-F5344CB8AC3E}">
        <p14:creationId xmlns:p14="http://schemas.microsoft.com/office/powerpoint/2010/main" val="2087006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447" y="459015"/>
            <a:ext cx="10076623" cy="1677898"/>
          </a:xfrm>
          <a:solidFill>
            <a:schemeClr val="tx1">
              <a:alpha val="91000"/>
            </a:schemeClr>
          </a:solidFill>
        </p:spPr>
        <p:txBody>
          <a:bodyPr anchor="ctr">
            <a:noAutofit/>
          </a:bodyPr>
          <a:lstStyle/>
          <a:p>
            <a:pPr algn="ctr"/>
            <a:r>
              <a:rPr lang="en-US" sz="4800" dirty="0">
                <a:solidFill>
                  <a:schemeClr val="bg2"/>
                </a:solidFill>
              </a:rPr>
              <a:t>Measuring Social Responsibility </a:t>
            </a:r>
            <a:endParaRPr lang="en-US" sz="5400" dirty="0">
              <a:solidFill>
                <a:schemeClr val="bg2"/>
              </a:solidFill>
            </a:endParaRPr>
          </a:p>
        </p:txBody>
      </p:sp>
      <p:sp>
        <p:nvSpPr>
          <p:cNvPr id="3" name="Content Placeholder 2"/>
          <p:cNvSpPr>
            <a:spLocks noGrp="1"/>
          </p:cNvSpPr>
          <p:nvPr>
            <p:ph idx="1"/>
          </p:nvPr>
        </p:nvSpPr>
        <p:spPr>
          <a:xfrm>
            <a:off x="1015447" y="2331132"/>
            <a:ext cx="10076623" cy="4310269"/>
          </a:xfrm>
          <a:solidFill>
            <a:schemeClr val="tx1">
              <a:alpha val="90000"/>
            </a:schemeClr>
          </a:solidFill>
        </p:spPr>
        <p:txBody>
          <a:bodyPr>
            <a:normAutofit/>
          </a:bodyPr>
          <a:lstStyle/>
          <a:p>
            <a:r>
              <a:rPr lang="en-US" sz="3200" dirty="0">
                <a:solidFill>
                  <a:schemeClr val="bg2"/>
                </a:solidFill>
              </a:rPr>
              <a:t>To measure how socially responsible a company is, some managers perform social audits. </a:t>
            </a:r>
          </a:p>
          <a:p>
            <a:r>
              <a:rPr lang="en-US" sz="3200" dirty="0">
                <a:solidFill>
                  <a:schemeClr val="bg2"/>
                </a:solidFill>
              </a:rPr>
              <a:t>Social Audit: is a review of a business’s social responsiveness</a:t>
            </a:r>
          </a:p>
          <a:p>
            <a:pPr lvl="1">
              <a:buFont typeface="Arial" panose="020B0604020202020204" pitchFamily="34" charset="0"/>
              <a:buChar char="•"/>
            </a:pPr>
            <a:r>
              <a:rPr lang="en-US" sz="3000" dirty="0">
                <a:solidFill>
                  <a:schemeClr val="bg2"/>
                </a:solidFill>
              </a:rPr>
              <a:t>Our country measures through the following three ways. </a:t>
            </a:r>
          </a:p>
          <a:p>
            <a:pPr marL="640080" lvl="2" indent="0">
              <a:buNone/>
            </a:pPr>
            <a:endParaRPr lang="en-US" sz="2800" dirty="0">
              <a:solidFill>
                <a:schemeClr val="bg2"/>
              </a:solidFill>
            </a:endParaRPr>
          </a:p>
          <a:p>
            <a:pPr marL="0" indent="0">
              <a:buNone/>
            </a:pPr>
            <a:endParaRPr lang="en-US" sz="3200" dirty="0">
              <a:solidFill>
                <a:schemeClr val="bg2"/>
              </a:solidFill>
            </a:endParaRPr>
          </a:p>
        </p:txBody>
      </p:sp>
    </p:spTree>
    <p:extLst>
      <p:ext uri="{BB962C8B-B14F-4D97-AF65-F5344CB8AC3E}">
        <p14:creationId xmlns:p14="http://schemas.microsoft.com/office/powerpoint/2010/main" val="26333572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447" y="459015"/>
            <a:ext cx="10076623" cy="1677898"/>
          </a:xfrm>
          <a:solidFill>
            <a:schemeClr val="tx1">
              <a:alpha val="91000"/>
            </a:schemeClr>
          </a:solidFill>
        </p:spPr>
        <p:txBody>
          <a:bodyPr anchor="ctr">
            <a:noAutofit/>
          </a:bodyPr>
          <a:lstStyle/>
          <a:p>
            <a:pPr algn="ctr"/>
            <a:r>
              <a:rPr lang="en-US" sz="4800" dirty="0">
                <a:solidFill>
                  <a:schemeClr val="bg2"/>
                </a:solidFill>
              </a:rPr>
              <a:t>Philanthropy &amp; Volunteerism </a:t>
            </a:r>
            <a:endParaRPr lang="en-US" sz="5400" dirty="0">
              <a:solidFill>
                <a:schemeClr val="bg2"/>
              </a:solidFill>
            </a:endParaRPr>
          </a:p>
        </p:txBody>
      </p:sp>
      <p:sp>
        <p:nvSpPr>
          <p:cNvPr id="3" name="Content Placeholder 2"/>
          <p:cNvSpPr>
            <a:spLocks noGrp="1"/>
          </p:cNvSpPr>
          <p:nvPr>
            <p:ph idx="1"/>
          </p:nvPr>
        </p:nvSpPr>
        <p:spPr>
          <a:xfrm>
            <a:off x="1015447" y="2331132"/>
            <a:ext cx="10076623" cy="4310269"/>
          </a:xfrm>
          <a:solidFill>
            <a:schemeClr val="tx1">
              <a:alpha val="90000"/>
            </a:schemeClr>
          </a:solidFill>
        </p:spPr>
        <p:txBody>
          <a:bodyPr>
            <a:normAutofit/>
          </a:bodyPr>
          <a:lstStyle/>
          <a:p>
            <a:r>
              <a:rPr lang="en-US" sz="2800" dirty="0">
                <a:solidFill>
                  <a:schemeClr val="bg2"/>
                </a:solidFill>
              </a:rPr>
              <a:t>Efforts to improve human welfare</a:t>
            </a:r>
          </a:p>
          <a:p>
            <a:r>
              <a:rPr lang="en-US" sz="2800" dirty="0">
                <a:solidFill>
                  <a:schemeClr val="bg2"/>
                </a:solidFill>
              </a:rPr>
              <a:t>Companies grant paid time off to employees to participate in charitable events</a:t>
            </a:r>
          </a:p>
          <a:p>
            <a:pPr lvl="1">
              <a:buFont typeface="Arial" panose="020B0604020202020204" pitchFamily="34" charset="0"/>
              <a:buChar char="•"/>
            </a:pPr>
            <a:r>
              <a:rPr lang="en-US" sz="2400" dirty="0">
                <a:solidFill>
                  <a:schemeClr val="bg2"/>
                </a:solidFill>
              </a:rPr>
              <a:t>Donate blood</a:t>
            </a:r>
          </a:p>
          <a:p>
            <a:pPr lvl="1">
              <a:buFont typeface="Arial" panose="020B0604020202020204" pitchFamily="34" charset="0"/>
              <a:buChar char="•"/>
            </a:pPr>
            <a:r>
              <a:rPr lang="en-US" sz="2400" dirty="0">
                <a:solidFill>
                  <a:schemeClr val="bg2"/>
                </a:solidFill>
              </a:rPr>
              <a:t>Food and clothing drives</a:t>
            </a:r>
          </a:p>
          <a:p>
            <a:pPr lvl="1">
              <a:buFont typeface="Arial" panose="020B0604020202020204" pitchFamily="34" charset="0"/>
              <a:buChar char="•"/>
            </a:pPr>
            <a:r>
              <a:rPr lang="en-US" sz="2400" dirty="0">
                <a:solidFill>
                  <a:schemeClr val="bg2"/>
                </a:solidFill>
              </a:rPr>
              <a:t>United Way</a:t>
            </a:r>
          </a:p>
          <a:p>
            <a:r>
              <a:rPr lang="en-US" sz="2800" dirty="0">
                <a:solidFill>
                  <a:schemeClr val="bg2"/>
                </a:solidFill>
              </a:rPr>
              <a:t>Matching Funds</a:t>
            </a:r>
          </a:p>
        </p:txBody>
      </p:sp>
    </p:spTree>
    <p:extLst>
      <p:ext uri="{BB962C8B-B14F-4D97-AF65-F5344CB8AC3E}">
        <p14:creationId xmlns:p14="http://schemas.microsoft.com/office/powerpoint/2010/main" val="36071014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447" y="459015"/>
            <a:ext cx="10076623" cy="1677898"/>
          </a:xfrm>
          <a:solidFill>
            <a:schemeClr val="tx1">
              <a:alpha val="91000"/>
            </a:schemeClr>
          </a:solidFill>
        </p:spPr>
        <p:txBody>
          <a:bodyPr anchor="ctr">
            <a:noAutofit/>
          </a:bodyPr>
          <a:lstStyle/>
          <a:p>
            <a:pPr algn="ctr"/>
            <a:r>
              <a:rPr lang="en-US" sz="4800" dirty="0">
                <a:solidFill>
                  <a:schemeClr val="bg2"/>
                </a:solidFill>
              </a:rPr>
              <a:t>Environmental Awareness</a:t>
            </a:r>
            <a:endParaRPr lang="en-US" sz="5400" dirty="0">
              <a:solidFill>
                <a:schemeClr val="bg2"/>
              </a:solidFill>
            </a:endParaRPr>
          </a:p>
        </p:txBody>
      </p:sp>
      <p:sp>
        <p:nvSpPr>
          <p:cNvPr id="3" name="Content Placeholder 2"/>
          <p:cNvSpPr>
            <a:spLocks noGrp="1"/>
          </p:cNvSpPr>
          <p:nvPr>
            <p:ph idx="1"/>
          </p:nvPr>
        </p:nvSpPr>
        <p:spPr>
          <a:xfrm>
            <a:off x="1015447" y="2331132"/>
            <a:ext cx="10076623" cy="4310269"/>
          </a:xfrm>
          <a:solidFill>
            <a:schemeClr val="tx1">
              <a:alpha val="90000"/>
            </a:schemeClr>
          </a:solidFill>
        </p:spPr>
        <p:txBody>
          <a:bodyPr>
            <a:normAutofit/>
          </a:bodyPr>
          <a:lstStyle/>
          <a:p>
            <a:r>
              <a:rPr lang="en-US" sz="3600" dirty="0">
                <a:solidFill>
                  <a:schemeClr val="bg2"/>
                </a:solidFill>
              </a:rPr>
              <a:t>Limiting the damage their operations cause to the environment</a:t>
            </a:r>
          </a:p>
          <a:p>
            <a:r>
              <a:rPr lang="en-US" sz="3600" dirty="0">
                <a:solidFill>
                  <a:schemeClr val="bg2"/>
                </a:solidFill>
              </a:rPr>
              <a:t>Establishing policies that reduce pollution</a:t>
            </a:r>
          </a:p>
          <a:p>
            <a:r>
              <a:rPr lang="en-US" sz="3600" dirty="0">
                <a:solidFill>
                  <a:schemeClr val="bg2"/>
                </a:solidFill>
              </a:rPr>
              <a:t>Encourage car pooling</a:t>
            </a:r>
          </a:p>
          <a:p>
            <a:r>
              <a:rPr lang="en-US" sz="3600" dirty="0">
                <a:solidFill>
                  <a:schemeClr val="bg2"/>
                </a:solidFill>
              </a:rPr>
              <a:t>Using biodegradable products and refillable containers</a:t>
            </a:r>
          </a:p>
        </p:txBody>
      </p:sp>
    </p:spTree>
    <p:extLst>
      <p:ext uri="{BB962C8B-B14F-4D97-AF65-F5344CB8AC3E}">
        <p14:creationId xmlns:p14="http://schemas.microsoft.com/office/powerpoint/2010/main" val="28110261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447" y="459015"/>
            <a:ext cx="10076623" cy="1677898"/>
          </a:xfrm>
          <a:solidFill>
            <a:schemeClr val="tx1">
              <a:alpha val="91000"/>
            </a:schemeClr>
          </a:solidFill>
        </p:spPr>
        <p:txBody>
          <a:bodyPr anchor="ctr">
            <a:noAutofit/>
          </a:bodyPr>
          <a:lstStyle/>
          <a:p>
            <a:pPr algn="ctr"/>
            <a:r>
              <a:rPr lang="en-US" sz="4800" dirty="0">
                <a:solidFill>
                  <a:schemeClr val="bg2"/>
                </a:solidFill>
              </a:rPr>
              <a:t>Sensitivity to Diversity &amp; Quality of Work Life</a:t>
            </a:r>
            <a:endParaRPr lang="en-US" sz="5400" dirty="0">
              <a:solidFill>
                <a:schemeClr val="bg2"/>
              </a:solidFill>
            </a:endParaRPr>
          </a:p>
        </p:txBody>
      </p:sp>
      <p:sp>
        <p:nvSpPr>
          <p:cNvPr id="3" name="Content Placeholder 2"/>
          <p:cNvSpPr>
            <a:spLocks noGrp="1"/>
          </p:cNvSpPr>
          <p:nvPr>
            <p:ph idx="1"/>
          </p:nvPr>
        </p:nvSpPr>
        <p:spPr>
          <a:xfrm>
            <a:off x="1015447" y="2331132"/>
            <a:ext cx="10076623" cy="4310269"/>
          </a:xfrm>
          <a:solidFill>
            <a:schemeClr val="tx1">
              <a:alpha val="90000"/>
            </a:schemeClr>
          </a:solidFill>
        </p:spPr>
        <p:txBody>
          <a:bodyPr>
            <a:noAutofit/>
          </a:bodyPr>
          <a:lstStyle/>
          <a:p>
            <a:r>
              <a:rPr lang="en-US" sz="2800" dirty="0">
                <a:solidFill>
                  <a:schemeClr val="bg2"/>
                </a:solidFill>
              </a:rPr>
              <a:t>One of the most important ways a company can demonstrate its sense of social responsibility is through </a:t>
            </a:r>
          </a:p>
          <a:p>
            <a:r>
              <a:rPr lang="en-US" sz="2800" dirty="0">
                <a:solidFill>
                  <a:schemeClr val="bg2"/>
                </a:solidFill>
              </a:rPr>
              <a:t>Maintain ethnically diverse workforces that reflect the societies in which they operate</a:t>
            </a:r>
          </a:p>
          <a:p>
            <a:r>
              <a:rPr lang="en-US" sz="2800" dirty="0">
                <a:solidFill>
                  <a:schemeClr val="bg2"/>
                </a:solidFill>
              </a:rPr>
              <a:t>Adopt polices that contribute to the quality of life of their workers</a:t>
            </a:r>
          </a:p>
          <a:p>
            <a:pPr lvl="1">
              <a:buFont typeface="Arial" panose="020B0604020202020204" pitchFamily="34" charset="0"/>
              <a:buChar char="•"/>
            </a:pPr>
            <a:r>
              <a:rPr lang="en-US" sz="2400" dirty="0">
                <a:solidFill>
                  <a:schemeClr val="bg2"/>
                </a:solidFill>
              </a:rPr>
              <a:t>Flexible work hours</a:t>
            </a:r>
          </a:p>
          <a:p>
            <a:pPr lvl="1">
              <a:buFont typeface="Arial" panose="020B0604020202020204" pitchFamily="34" charset="0"/>
              <a:buChar char="•"/>
            </a:pPr>
            <a:r>
              <a:rPr lang="en-US" sz="2400" dirty="0">
                <a:solidFill>
                  <a:schemeClr val="bg2"/>
                </a:solidFill>
              </a:rPr>
              <a:t>Onsite daycare</a:t>
            </a:r>
          </a:p>
        </p:txBody>
      </p:sp>
    </p:spTree>
    <p:extLst>
      <p:ext uri="{BB962C8B-B14F-4D97-AF65-F5344CB8AC3E}">
        <p14:creationId xmlns:p14="http://schemas.microsoft.com/office/powerpoint/2010/main" val="1342888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447" y="459015"/>
            <a:ext cx="10076623" cy="1677898"/>
          </a:xfrm>
          <a:solidFill>
            <a:schemeClr val="tx1">
              <a:alpha val="91000"/>
            </a:schemeClr>
          </a:solidFill>
        </p:spPr>
        <p:txBody>
          <a:bodyPr anchor="ctr">
            <a:normAutofit/>
          </a:bodyPr>
          <a:lstStyle/>
          <a:p>
            <a:pPr algn="ctr"/>
            <a:r>
              <a:rPr lang="en-US" sz="6000" dirty="0">
                <a:solidFill>
                  <a:schemeClr val="bg2"/>
                </a:solidFill>
              </a:rPr>
              <a:t>Code of Ethics</a:t>
            </a:r>
          </a:p>
        </p:txBody>
      </p:sp>
      <p:sp>
        <p:nvSpPr>
          <p:cNvPr id="3" name="Content Placeholder 2"/>
          <p:cNvSpPr>
            <a:spLocks noGrp="1"/>
          </p:cNvSpPr>
          <p:nvPr>
            <p:ph idx="1"/>
          </p:nvPr>
        </p:nvSpPr>
        <p:spPr>
          <a:xfrm>
            <a:off x="1015447" y="2279373"/>
            <a:ext cx="10076623" cy="4310269"/>
          </a:xfrm>
          <a:solidFill>
            <a:schemeClr val="tx1">
              <a:alpha val="90000"/>
            </a:schemeClr>
          </a:solidFill>
        </p:spPr>
        <p:txBody>
          <a:bodyPr/>
          <a:lstStyle/>
          <a:p>
            <a:r>
              <a:rPr lang="en-US" sz="4000" dirty="0">
                <a:solidFill>
                  <a:schemeClr val="bg2"/>
                </a:solidFill>
              </a:rPr>
              <a:t>A document that outlines the principles of conduct to be used in making decisions within the organization.</a:t>
            </a:r>
          </a:p>
          <a:p>
            <a:endParaRPr lang="en-US" dirty="0"/>
          </a:p>
        </p:txBody>
      </p:sp>
    </p:spTree>
    <p:extLst>
      <p:ext uri="{BB962C8B-B14F-4D97-AF65-F5344CB8AC3E}">
        <p14:creationId xmlns:p14="http://schemas.microsoft.com/office/powerpoint/2010/main" val="950485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447" y="459015"/>
            <a:ext cx="10076623" cy="1677898"/>
          </a:xfrm>
          <a:solidFill>
            <a:schemeClr val="tx1">
              <a:alpha val="91000"/>
            </a:schemeClr>
          </a:solidFill>
        </p:spPr>
        <p:txBody>
          <a:bodyPr anchor="ctr">
            <a:normAutofit/>
          </a:bodyPr>
          <a:lstStyle/>
          <a:p>
            <a:pPr algn="ctr"/>
            <a:r>
              <a:rPr lang="en-US" sz="6000" dirty="0">
                <a:solidFill>
                  <a:schemeClr val="bg2"/>
                </a:solidFill>
              </a:rPr>
              <a:t>Content of Ethical Codes</a:t>
            </a:r>
          </a:p>
        </p:txBody>
      </p:sp>
      <p:sp>
        <p:nvSpPr>
          <p:cNvPr id="3" name="Content Placeholder 2"/>
          <p:cNvSpPr>
            <a:spLocks noGrp="1"/>
          </p:cNvSpPr>
          <p:nvPr>
            <p:ph idx="1"/>
          </p:nvPr>
        </p:nvSpPr>
        <p:spPr>
          <a:xfrm>
            <a:off x="1015447" y="2331132"/>
            <a:ext cx="4919527" cy="4310269"/>
          </a:xfrm>
          <a:solidFill>
            <a:schemeClr val="tx1">
              <a:alpha val="90000"/>
            </a:schemeClr>
          </a:solidFill>
        </p:spPr>
        <p:txBody>
          <a:bodyPr>
            <a:normAutofit fontScale="47500" lnSpcReduction="20000"/>
          </a:bodyPr>
          <a:lstStyle/>
          <a:p>
            <a:r>
              <a:rPr lang="en-US" sz="5100" dirty="0">
                <a:solidFill>
                  <a:schemeClr val="bg2"/>
                </a:solidFill>
              </a:rPr>
              <a:t>Honesty</a:t>
            </a:r>
          </a:p>
          <a:p>
            <a:r>
              <a:rPr lang="en-US" sz="5100" dirty="0">
                <a:solidFill>
                  <a:schemeClr val="bg2"/>
                </a:solidFill>
              </a:rPr>
              <a:t>Adherence to the law</a:t>
            </a:r>
          </a:p>
          <a:p>
            <a:r>
              <a:rPr lang="en-US" sz="5100" dirty="0">
                <a:solidFill>
                  <a:schemeClr val="bg2"/>
                </a:solidFill>
              </a:rPr>
              <a:t>Product safety and quality</a:t>
            </a:r>
          </a:p>
          <a:p>
            <a:r>
              <a:rPr lang="en-US" sz="5100" dirty="0">
                <a:solidFill>
                  <a:schemeClr val="bg2"/>
                </a:solidFill>
              </a:rPr>
              <a:t>Health and safety in the workplace</a:t>
            </a:r>
          </a:p>
          <a:p>
            <a:r>
              <a:rPr lang="en-US" sz="5100" dirty="0">
                <a:solidFill>
                  <a:schemeClr val="bg2"/>
                </a:solidFill>
              </a:rPr>
              <a:t>Conflicts of interest</a:t>
            </a:r>
          </a:p>
          <a:p>
            <a:r>
              <a:rPr lang="en-US" sz="5100" dirty="0">
                <a:solidFill>
                  <a:schemeClr val="bg2"/>
                </a:solidFill>
              </a:rPr>
              <a:t>Employment practice</a:t>
            </a:r>
          </a:p>
          <a:p>
            <a:r>
              <a:rPr lang="en-US" sz="5100" dirty="0">
                <a:solidFill>
                  <a:schemeClr val="bg2"/>
                </a:solidFill>
              </a:rPr>
              <a:t>Selling and marketing practices</a:t>
            </a:r>
          </a:p>
          <a:p>
            <a:r>
              <a:rPr lang="en-US" sz="5100" dirty="0">
                <a:solidFill>
                  <a:schemeClr val="bg2"/>
                </a:solidFill>
              </a:rPr>
              <a:t>Financial reporting</a:t>
            </a:r>
          </a:p>
          <a:p>
            <a:r>
              <a:rPr lang="en-US" sz="5100" dirty="0">
                <a:solidFill>
                  <a:schemeClr val="bg2"/>
                </a:solidFill>
              </a:rPr>
              <a:t>Pricing, billing and contracting</a:t>
            </a:r>
          </a:p>
          <a:p>
            <a:endParaRPr lang="en-US" dirty="0">
              <a:solidFill>
                <a:schemeClr val="bg2"/>
              </a:solidFill>
            </a:endParaRPr>
          </a:p>
        </p:txBody>
      </p:sp>
      <p:sp>
        <p:nvSpPr>
          <p:cNvPr id="4" name="Content Placeholder 2"/>
          <p:cNvSpPr txBox="1">
            <a:spLocks/>
          </p:cNvSpPr>
          <p:nvPr/>
        </p:nvSpPr>
        <p:spPr>
          <a:xfrm>
            <a:off x="6172543" y="2331132"/>
            <a:ext cx="4919527" cy="4310269"/>
          </a:xfrm>
          <a:prstGeom prst="rect">
            <a:avLst/>
          </a:prstGeom>
          <a:solidFill>
            <a:schemeClr val="tx1">
              <a:alpha val="90000"/>
            </a:schemeClr>
          </a:solidFill>
        </p:spPr>
        <p:txBody>
          <a:bodyPr vert="horz" lIns="91440" tIns="45720" rIns="91440" bIns="45720" rtlCol="0">
            <a:normAutofit/>
          </a:bodyPr>
          <a:lst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r>
              <a:rPr lang="en-US" sz="2400" dirty="0">
                <a:solidFill>
                  <a:schemeClr val="bg2"/>
                </a:solidFill>
              </a:rPr>
              <a:t>Trading in securities/using confidential info</a:t>
            </a:r>
          </a:p>
          <a:p>
            <a:r>
              <a:rPr lang="en-US" sz="2400" dirty="0">
                <a:solidFill>
                  <a:schemeClr val="bg2"/>
                </a:solidFill>
              </a:rPr>
              <a:t>Acquiring and using info about competitors</a:t>
            </a:r>
          </a:p>
          <a:p>
            <a:r>
              <a:rPr lang="en-US" sz="2400" dirty="0">
                <a:solidFill>
                  <a:schemeClr val="bg2"/>
                </a:solidFill>
              </a:rPr>
              <a:t>Security</a:t>
            </a:r>
          </a:p>
          <a:p>
            <a:r>
              <a:rPr lang="en-US" sz="2400" dirty="0">
                <a:solidFill>
                  <a:schemeClr val="bg2"/>
                </a:solidFill>
              </a:rPr>
              <a:t>Payments to obtain business</a:t>
            </a:r>
          </a:p>
          <a:p>
            <a:r>
              <a:rPr lang="en-US" sz="2400" dirty="0">
                <a:solidFill>
                  <a:schemeClr val="bg2"/>
                </a:solidFill>
              </a:rPr>
              <a:t>Political activities</a:t>
            </a:r>
          </a:p>
          <a:p>
            <a:r>
              <a:rPr lang="en-US" sz="2400" dirty="0">
                <a:solidFill>
                  <a:schemeClr val="bg2"/>
                </a:solidFill>
              </a:rPr>
              <a:t>Protection of the Environment</a:t>
            </a:r>
          </a:p>
          <a:p>
            <a:endParaRPr lang="en-US" sz="1200" dirty="0">
              <a:solidFill>
                <a:schemeClr val="bg2"/>
              </a:solidFill>
            </a:endParaRPr>
          </a:p>
        </p:txBody>
      </p:sp>
    </p:spTree>
    <p:extLst>
      <p:ext uri="{BB962C8B-B14F-4D97-AF65-F5344CB8AC3E}">
        <p14:creationId xmlns:p14="http://schemas.microsoft.com/office/powerpoint/2010/main" val="2562208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447" y="459015"/>
            <a:ext cx="10076623" cy="1677898"/>
          </a:xfrm>
          <a:solidFill>
            <a:srgbClr val="FF0000">
              <a:alpha val="91000"/>
            </a:srgbClr>
          </a:solidFill>
        </p:spPr>
        <p:txBody>
          <a:bodyPr anchor="ctr">
            <a:normAutofit/>
          </a:bodyPr>
          <a:lstStyle/>
          <a:p>
            <a:pPr algn="ctr"/>
            <a:r>
              <a:rPr lang="en-US" sz="6000" dirty="0">
                <a:solidFill>
                  <a:schemeClr val="bg2"/>
                </a:solidFill>
              </a:rPr>
              <a:t>Content of Ethical Codes</a:t>
            </a:r>
          </a:p>
        </p:txBody>
      </p:sp>
      <p:sp>
        <p:nvSpPr>
          <p:cNvPr id="3" name="Content Placeholder 2"/>
          <p:cNvSpPr>
            <a:spLocks noGrp="1"/>
          </p:cNvSpPr>
          <p:nvPr>
            <p:ph idx="1"/>
          </p:nvPr>
        </p:nvSpPr>
        <p:spPr>
          <a:xfrm>
            <a:off x="1015447" y="2331132"/>
            <a:ext cx="10076623" cy="4310269"/>
          </a:xfrm>
          <a:solidFill>
            <a:srgbClr val="FF0000">
              <a:alpha val="90000"/>
            </a:srgbClr>
          </a:solidFill>
        </p:spPr>
        <p:txBody>
          <a:bodyPr>
            <a:normAutofit/>
          </a:bodyPr>
          <a:lstStyle/>
          <a:p>
            <a:r>
              <a:rPr lang="en-US" sz="5100" dirty="0">
                <a:solidFill>
                  <a:schemeClr val="bg2"/>
                </a:solidFill>
              </a:rPr>
              <a:t>Do you think a teacher’s code of ethics is different than a police officers?</a:t>
            </a:r>
          </a:p>
          <a:p>
            <a:r>
              <a:rPr lang="en-US" sz="5100" dirty="0">
                <a:solidFill>
                  <a:schemeClr val="bg2"/>
                </a:solidFill>
              </a:rPr>
              <a:t>Why? </a:t>
            </a:r>
          </a:p>
          <a:p>
            <a:endParaRPr lang="en-US" dirty="0">
              <a:solidFill>
                <a:schemeClr val="bg2"/>
              </a:solidFill>
            </a:endParaRPr>
          </a:p>
        </p:txBody>
      </p:sp>
    </p:spTree>
    <p:extLst>
      <p:ext uri="{BB962C8B-B14F-4D97-AF65-F5344CB8AC3E}">
        <p14:creationId xmlns:p14="http://schemas.microsoft.com/office/powerpoint/2010/main" val="208483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447" y="407257"/>
            <a:ext cx="10076623" cy="1677898"/>
          </a:xfrm>
          <a:solidFill>
            <a:schemeClr val="tx1">
              <a:alpha val="91000"/>
            </a:schemeClr>
          </a:solidFill>
        </p:spPr>
        <p:txBody>
          <a:bodyPr anchor="ctr">
            <a:normAutofit/>
          </a:bodyPr>
          <a:lstStyle/>
          <a:p>
            <a:pPr algn="ctr"/>
            <a:r>
              <a:rPr lang="en-US" sz="6000" dirty="0">
                <a:solidFill>
                  <a:schemeClr val="bg2"/>
                </a:solidFill>
              </a:rPr>
              <a:t>Content of Ethical Codes</a:t>
            </a:r>
          </a:p>
        </p:txBody>
      </p:sp>
      <p:sp>
        <p:nvSpPr>
          <p:cNvPr id="3" name="Content Placeholder 2"/>
          <p:cNvSpPr>
            <a:spLocks noGrp="1"/>
          </p:cNvSpPr>
          <p:nvPr>
            <p:ph idx="1"/>
          </p:nvPr>
        </p:nvSpPr>
        <p:spPr>
          <a:xfrm>
            <a:off x="1015447" y="2331132"/>
            <a:ext cx="10076623" cy="4310269"/>
          </a:xfrm>
          <a:solidFill>
            <a:schemeClr val="tx1">
              <a:alpha val="90000"/>
            </a:schemeClr>
          </a:solidFill>
        </p:spPr>
        <p:txBody>
          <a:bodyPr>
            <a:normAutofit fontScale="77500" lnSpcReduction="20000"/>
          </a:bodyPr>
          <a:lstStyle/>
          <a:p>
            <a:r>
              <a:rPr lang="en-US" sz="5100" dirty="0">
                <a:solidFill>
                  <a:schemeClr val="bg2"/>
                </a:solidFill>
              </a:rPr>
              <a:t>Merely establishing a code of ethics does not prevent unethical behavior. </a:t>
            </a:r>
          </a:p>
          <a:p>
            <a:r>
              <a:rPr lang="en-US" sz="5100" dirty="0">
                <a:solidFill>
                  <a:schemeClr val="bg2"/>
                </a:solidFill>
              </a:rPr>
              <a:t>To be effective, codes of ethics must be enforced. </a:t>
            </a:r>
          </a:p>
          <a:p>
            <a:pPr lvl="1">
              <a:buFont typeface="Arial" panose="020B0604020202020204" pitchFamily="34" charset="0"/>
              <a:buChar char="•"/>
            </a:pPr>
            <a:r>
              <a:rPr lang="en-US" sz="4900" dirty="0">
                <a:solidFill>
                  <a:schemeClr val="bg2"/>
                </a:solidFill>
              </a:rPr>
              <a:t>It is very important that companies discipline employees who violate their codes of ethics. </a:t>
            </a:r>
          </a:p>
          <a:p>
            <a:endParaRPr lang="en-US" dirty="0">
              <a:solidFill>
                <a:schemeClr val="bg2"/>
              </a:solidFill>
            </a:endParaRPr>
          </a:p>
        </p:txBody>
      </p:sp>
    </p:spTree>
    <p:extLst>
      <p:ext uri="{BB962C8B-B14F-4D97-AF65-F5344CB8AC3E}">
        <p14:creationId xmlns:p14="http://schemas.microsoft.com/office/powerpoint/2010/main" val="1917568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447" y="459015"/>
            <a:ext cx="10076623" cy="1677898"/>
          </a:xfrm>
          <a:solidFill>
            <a:schemeClr val="tx1">
              <a:alpha val="91000"/>
            </a:schemeClr>
          </a:solidFill>
        </p:spPr>
        <p:txBody>
          <a:bodyPr anchor="ctr">
            <a:normAutofit/>
          </a:bodyPr>
          <a:lstStyle/>
          <a:p>
            <a:pPr algn="ctr"/>
            <a:r>
              <a:rPr lang="en-US" sz="6000" dirty="0">
                <a:solidFill>
                  <a:schemeClr val="bg2"/>
                </a:solidFill>
              </a:rPr>
              <a:t>Content of Ethical Codes</a:t>
            </a:r>
          </a:p>
        </p:txBody>
      </p:sp>
      <p:sp>
        <p:nvSpPr>
          <p:cNvPr id="3" name="Content Placeholder 2"/>
          <p:cNvSpPr>
            <a:spLocks noGrp="1"/>
          </p:cNvSpPr>
          <p:nvPr>
            <p:ph idx="1"/>
          </p:nvPr>
        </p:nvSpPr>
        <p:spPr>
          <a:xfrm>
            <a:off x="1015447" y="2331132"/>
            <a:ext cx="10076623" cy="4310269"/>
          </a:xfrm>
          <a:solidFill>
            <a:schemeClr val="tx1">
              <a:alpha val="90000"/>
            </a:schemeClr>
          </a:solidFill>
        </p:spPr>
        <p:txBody>
          <a:bodyPr>
            <a:normAutofit fontScale="77500" lnSpcReduction="20000"/>
          </a:bodyPr>
          <a:lstStyle/>
          <a:p>
            <a:r>
              <a:rPr lang="en-US" sz="5100" dirty="0">
                <a:solidFill>
                  <a:schemeClr val="bg2"/>
                </a:solidFill>
              </a:rPr>
              <a:t>Merely establishing a code of ethics does not prevent unethical behavior. </a:t>
            </a:r>
          </a:p>
          <a:p>
            <a:r>
              <a:rPr lang="en-US" sz="5100" dirty="0">
                <a:solidFill>
                  <a:schemeClr val="bg2"/>
                </a:solidFill>
              </a:rPr>
              <a:t>To be effective, codes of ethics must be enforced. </a:t>
            </a:r>
          </a:p>
          <a:p>
            <a:pPr lvl="1">
              <a:buFont typeface="Arial" panose="020B0604020202020204" pitchFamily="34" charset="0"/>
              <a:buChar char="•"/>
            </a:pPr>
            <a:r>
              <a:rPr lang="en-US" sz="4900" dirty="0">
                <a:solidFill>
                  <a:schemeClr val="bg2"/>
                </a:solidFill>
              </a:rPr>
              <a:t>It is very important that companies discipline employees who violate their codes of ethics. </a:t>
            </a:r>
          </a:p>
          <a:p>
            <a:endParaRPr lang="en-US" dirty="0">
              <a:solidFill>
                <a:schemeClr val="bg2"/>
              </a:solidFill>
            </a:endParaRPr>
          </a:p>
        </p:txBody>
      </p:sp>
    </p:spTree>
    <p:extLst>
      <p:ext uri="{BB962C8B-B14F-4D97-AF65-F5344CB8AC3E}">
        <p14:creationId xmlns:p14="http://schemas.microsoft.com/office/powerpoint/2010/main" val="2131588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447" y="459015"/>
            <a:ext cx="10076623" cy="1677898"/>
          </a:xfrm>
          <a:solidFill>
            <a:schemeClr val="tx1">
              <a:alpha val="91000"/>
            </a:schemeClr>
          </a:solidFill>
        </p:spPr>
        <p:txBody>
          <a:bodyPr anchor="ctr">
            <a:normAutofit/>
          </a:bodyPr>
          <a:lstStyle/>
          <a:p>
            <a:pPr algn="ctr"/>
            <a:r>
              <a:rPr lang="en-US" sz="6000" dirty="0">
                <a:solidFill>
                  <a:schemeClr val="bg2"/>
                </a:solidFill>
              </a:rPr>
              <a:t>Behaving Ethically</a:t>
            </a:r>
          </a:p>
        </p:txBody>
      </p:sp>
      <p:sp>
        <p:nvSpPr>
          <p:cNvPr id="3" name="Content Placeholder 2"/>
          <p:cNvSpPr>
            <a:spLocks noGrp="1"/>
          </p:cNvSpPr>
          <p:nvPr>
            <p:ph idx="1"/>
          </p:nvPr>
        </p:nvSpPr>
        <p:spPr>
          <a:xfrm>
            <a:off x="1015447" y="2331132"/>
            <a:ext cx="10076623" cy="4310269"/>
          </a:xfrm>
          <a:solidFill>
            <a:schemeClr val="tx1">
              <a:alpha val="90000"/>
            </a:schemeClr>
          </a:solidFill>
        </p:spPr>
        <p:txBody>
          <a:bodyPr>
            <a:normAutofit fontScale="55000" lnSpcReduction="20000"/>
          </a:bodyPr>
          <a:lstStyle/>
          <a:p>
            <a:r>
              <a:rPr lang="en-US" sz="5100" dirty="0">
                <a:solidFill>
                  <a:schemeClr val="bg2"/>
                </a:solidFill>
              </a:rPr>
              <a:t>Businesspeople regularly make ethical decisions. These decisions have very important consequences for both individuals and their companies. </a:t>
            </a:r>
          </a:p>
          <a:p>
            <a:r>
              <a:rPr lang="en-US" sz="5100" dirty="0">
                <a:solidFill>
                  <a:schemeClr val="bg2"/>
                </a:solidFill>
              </a:rPr>
              <a:t>Behaving unethically can hurt, or even end, a businessperson’s career. </a:t>
            </a:r>
          </a:p>
          <a:p>
            <a:r>
              <a:rPr lang="en-US" sz="5100" dirty="0">
                <a:solidFill>
                  <a:schemeClr val="bg2"/>
                </a:solidFill>
              </a:rPr>
              <a:t>It can cause a business to lose millions of dollars or even go out of business! </a:t>
            </a:r>
          </a:p>
          <a:p>
            <a:r>
              <a:rPr lang="en-US" sz="5100" dirty="0">
                <a:solidFill>
                  <a:schemeClr val="bg2"/>
                </a:solidFill>
              </a:rPr>
              <a:t>Behaving ethically helps employees gain the trust of the people with whom they work or even their customers, suppliers, etc. </a:t>
            </a:r>
            <a:endParaRPr lang="en-US" sz="4900" dirty="0">
              <a:solidFill>
                <a:schemeClr val="bg2"/>
              </a:solidFill>
            </a:endParaRPr>
          </a:p>
          <a:p>
            <a:endParaRPr lang="en-US" dirty="0">
              <a:solidFill>
                <a:schemeClr val="bg2"/>
              </a:solidFill>
            </a:endParaRPr>
          </a:p>
        </p:txBody>
      </p:sp>
    </p:spTree>
    <p:extLst>
      <p:ext uri="{BB962C8B-B14F-4D97-AF65-F5344CB8AC3E}">
        <p14:creationId xmlns:p14="http://schemas.microsoft.com/office/powerpoint/2010/main" val="3113753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447" y="459015"/>
            <a:ext cx="10076623" cy="1677898"/>
          </a:xfrm>
          <a:solidFill>
            <a:schemeClr val="tx1">
              <a:alpha val="91000"/>
            </a:schemeClr>
          </a:solidFill>
        </p:spPr>
        <p:txBody>
          <a:bodyPr anchor="ctr">
            <a:normAutofit/>
          </a:bodyPr>
          <a:lstStyle/>
          <a:p>
            <a:pPr algn="ctr"/>
            <a:r>
              <a:rPr lang="en-US" sz="6000" dirty="0">
                <a:solidFill>
                  <a:schemeClr val="bg2"/>
                </a:solidFill>
              </a:rPr>
              <a:t>Behaving Ethically</a:t>
            </a:r>
          </a:p>
        </p:txBody>
      </p:sp>
      <p:sp>
        <p:nvSpPr>
          <p:cNvPr id="3" name="Content Placeholder 2"/>
          <p:cNvSpPr>
            <a:spLocks noGrp="1"/>
          </p:cNvSpPr>
          <p:nvPr>
            <p:ph idx="1"/>
          </p:nvPr>
        </p:nvSpPr>
        <p:spPr>
          <a:xfrm>
            <a:off x="1015447" y="2331132"/>
            <a:ext cx="10076623" cy="4310269"/>
          </a:xfrm>
          <a:solidFill>
            <a:schemeClr val="tx1">
              <a:alpha val="90000"/>
            </a:schemeClr>
          </a:solidFill>
        </p:spPr>
        <p:txBody>
          <a:bodyPr>
            <a:normAutofit fontScale="92500" lnSpcReduction="20000"/>
          </a:bodyPr>
          <a:lstStyle/>
          <a:p>
            <a:r>
              <a:rPr lang="en-US" sz="5100" dirty="0">
                <a:solidFill>
                  <a:schemeClr val="bg2"/>
                </a:solidFill>
              </a:rPr>
              <a:t>Some situations that cause a break in the code of ethics when dealing with honesty is:</a:t>
            </a:r>
          </a:p>
          <a:p>
            <a:pPr lvl="1">
              <a:buFont typeface="Arial" panose="020B0604020202020204" pitchFamily="34" charset="0"/>
              <a:buChar char="•"/>
            </a:pPr>
            <a:r>
              <a:rPr lang="en-US" sz="4700" dirty="0">
                <a:solidFill>
                  <a:schemeClr val="bg2"/>
                </a:solidFill>
              </a:rPr>
              <a:t>Employee Theft</a:t>
            </a:r>
          </a:p>
          <a:p>
            <a:pPr lvl="1">
              <a:buFont typeface="Arial" panose="020B0604020202020204" pitchFamily="34" charset="0"/>
              <a:buChar char="•"/>
            </a:pPr>
            <a:r>
              <a:rPr lang="en-US" sz="4700" dirty="0">
                <a:solidFill>
                  <a:schemeClr val="bg2"/>
                </a:solidFill>
              </a:rPr>
              <a:t>Lying about Hours Worked</a:t>
            </a:r>
          </a:p>
          <a:p>
            <a:pPr lvl="1">
              <a:buFont typeface="Arial" panose="020B0604020202020204" pitchFamily="34" charset="0"/>
              <a:buChar char="•"/>
            </a:pPr>
            <a:r>
              <a:rPr lang="en-US" sz="4700" dirty="0">
                <a:solidFill>
                  <a:schemeClr val="bg2"/>
                </a:solidFill>
              </a:rPr>
              <a:t>Falsifying Records</a:t>
            </a:r>
          </a:p>
          <a:p>
            <a:endParaRPr lang="en-US" dirty="0">
              <a:solidFill>
                <a:schemeClr val="bg2"/>
              </a:solidFill>
            </a:endParaRPr>
          </a:p>
        </p:txBody>
      </p:sp>
    </p:spTree>
    <p:extLst>
      <p:ext uri="{BB962C8B-B14F-4D97-AF65-F5344CB8AC3E}">
        <p14:creationId xmlns:p14="http://schemas.microsoft.com/office/powerpoint/2010/main" val="2838377333"/>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TM10001104[[fn=Feathered]]</Template>
  <TotalTime>80</TotalTime>
  <Words>1275</Words>
  <Application>Microsoft Office PowerPoint</Application>
  <PresentationFormat>Widescreen</PresentationFormat>
  <Paragraphs>134</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Century Schoolbook</vt:lpstr>
      <vt:lpstr>Corbel</vt:lpstr>
      <vt:lpstr>Feathered</vt:lpstr>
      <vt:lpstr>  Ethics &amp; Social Responsibility   </vt:lpstr>
      <vt:lpstr>Ethics in Business</vt:lpstr>
      <vt:lpstr>Code of Ethics</vt:lpstr>
      <vt:lpstr>Content of Ethical Codes</vt:lpstr>
      <vt:lpstr>Content of Ethical Codes</vt:lpstr>
      <vt:lpstr>Content of Ethical Codes</vt:lpstr>
      <vt:lpstr>Content of Ethical Codes</vt:lpstr>
      <vt:lpstr>Behaving Ethically</vt:lpstr>
      <vt:lpstr>Behaving Ethically</vt:lpstr>
      <vt:lpstr>Dealing with Ethical Dilemmas</vt:lpstr>
      <vt:lpstr>Dealing with Ethical Dilemmas</vt:lpstr>
      <vt:lpstr>Dealing with Ethical Dilemmas</vt:lpstr>
      <vt:lpstr>PowerPoint Presentation</vt:lpstr>
      <vt:lpstr>Dealing with Ethical Dilemmas</vt:lpstr>
      <vt:lpstr>Laws Relating to Ethics in Business</vt:lpstr>
      <vt:lpstr>Consumer Protection</vt:lpstr>
      <vt:lpstr>Environmental Protection</vt:lpstr>
      <vt:lpstr>Consumer &amp; Environmental Protection</vt:lpstr>
      <vt:lpstr>Ethical Standards &amp; Culture</vt:lpstr>
      <vt:lpstr>Ethical Standards &amp; Culture</vt:lpstr>
      <vt:lpstr>Social Responsibility </vt:lpstr>
      <vt:lpstr>Social Responsibility </vt:lpstr>
      <vt:lpstr>Stakeholders</vt:lpstr>
      <vt:lpstr>Measuring Social Responsibility </vt:lpstr>
      <vt:lpstr>Philanthropy &amp; Volunteerism </vt:lpstr>
      <vt:lpstr>Environmental Awareness</vt:lpstr>
      <vt:lpstr>Sensitivity to Diversity &amp; Quality of Work Life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&amp; Social Responsibility  By: Mrs. Cooper</dc:title>
  <dc:creator>Samantha Cooper</dc:creator>
  <cp:lastModifiedBy>Murray Neudorf</cp:lastModifiedBy>
  <cp:revision>11</cp:revision>
  <dcterms:created xsi:type="dcterms:W3CDTF">2016-11-08T15:13:40Z</dcterms:created>
  <dcterms:modified xsi:type="dcterms:W3CDTF">2022-09-09T19:01:20Z</dcterms:modified>
</cp:coreProperties>
</file>