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sldIdLst>
    <p:sldId id="256" r:id="rId2"/>
    <p:sldId id="257" r:id="rId3"/>
    <p:sldId id="258" r:id="rId4"/>
    <p:sldId id="260" r:id="rId5"/>
    <p:sldId id="262" r:id="rId6"/>
    <p:sldId id="272" r:id="rId7"/>
    <p:sldId id="263" r:id="rId8"/>
    <p:sldId id="264" r:id="rId9"/>
    <p:sldId id="266" r:id="rId10"/>
    <p:sldId id="267" r:id="rId11"/>
    <p:sldId id="270" r:id="rId12"/>
    <p:sldId id="261" r:id="rId13"/>
    <p:sldId id="271" r:id="rId14"/>
    <p:sldId id="259" r:id="rId15"/>
    <p:sldId id="273" r:id="rId16"/>
    <p:sldId id="269" r:id="rId17"/>
    <p:sldId id="268"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6" d="100"/>
          <a:sy n="86" d="100"/>
        </p:scale>
        <p:origin x="152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D0065BE-0657-4A47-90AD-C21C55E16B19}" type="datetime4">
              <a:rPr lang="en-US" smtClean="0"/>
              <a:pPr/>
              <a:t>September 12, 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6C3AA4-67BE-44F7-809A-3582401494AF}" type="datetime4">
              <a:rPr lang="en-US" smtClean="0"/>
              <a:pPr/>
              <a:t>September 12, 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172EEB-1769-4776-AD69-E7C1260563EB}" type="datetime4">
              <a:rPr lang="en-US" smtClean="0"/>
              <a:pPr/>
              <a:t>September 12, 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47BB8AF-C16A-4836-A92D-61834B5F0BA5}" type="datetime4">
              <a:rPr lang="en-US" smtClean="0"/>
              <a:pPr/>
              <a:t>September 12, 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647D2193-4505-4A75-99BB-880C6989A757}" type="datetime4">
              <a:rPr lang="en-US" smtClean="0"/>
              <a:pPr/>
              <a:t>September 12, 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13A18F4-33C3-445B-924C-31108C51719C}" type="datetime4">
              <a:rPr lang="en-US" smtClean="0"/>
              <a:pPr/>
              <a:t>September 12, 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AF7543A-E259-478F-9E0D-57BA40E442B7}" type="datetime4">
              <a:rPr lang="en-US" smtClean="0"/>
              <a:pPr/>
              <a:t>September 12, 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FB012D-77A1-44B0-BB26-329BA1EE55C9}" type="datetime4">
              <a:rPr lang="en-US" smtClean="0"/>
              <a:pPr/>
              <a:t>September 12, 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B7499E-3031-413E-B01E-B94970708CAA}" type="datetime4">
              <a:rPr lang="en-US" smtClean="0"/>
              <a:pPr/>
              <a:t>September 12, 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DC7EAB0C-2220-4D0E-A0DD-DB7FA0F742F4}" type="datetime4">
              <a:rPr lang="en-US" smtClean="0"/>
              <a:pPr/>
              <a:t>September 12, 2017</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2754ED01-E2A0-4C1E-8E21-014B9904157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Drag picture to placeholder or click icon to add</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416D63-31BF-4B94-B6C5-E20B2C63F515}" type="datetime4">
              <a:rPr lang="en-US" smtClean="0"/>
              <a:pPr/>
              <a:t>September 12, 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62B1B13E-D5AF-485E-81A1-82A140076526}" type="datetime4">
              <a:rPr lang="en-US" smtClean="0"/>
              <a:pPr/>
              <a:t>September 12, 2017</a:t>
            </a:fld>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2754ED01-E2A0-4C1E-8E21-014B9904157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entrepreneur.com/slideshow/271993" TargetMode="External"/><Relationship Id="rId7" Type="http://schemas.openxmlformats.org/officeDocument/2006/relationships/hyperlink" Target="http://www.businessdictionary.com/definition/entrepreneur.html" TargetMode="External"/><Relationship Id="rId2" Type="http://schemas.openxmlformats.org/officeDocument/2006/relationships/hyperlink" Target="http://www.forbes.com/sites/kenkrogue/2013/07/03/what-is-an-entrepreneur/#2947f84f5586" TargetMode="External"/><Relationship Id="rId1" Type="http://schemas.openxmlformats.org/officeDocument/2006/relationships/slideLayout" Target="../slideLayouts/slideLayout2.xml"/><Relationship Id="rId6" Type="http://schemas.openxmlformats.org/officeDocument/2006/relationships/hyperlink" Target="https://www.nbea.org/newsite/curriculum/standards/entrepreneurship.html" TargetMode="External"/><Relationship Id="rId5" Type="http://schemas.openxmlformats.org/officeDocument/2006/relationships/hyperlink" Target="https://www.entrepreneur.com/article/200730" TargetMode="External"/><Relationship Id="rId4" Type="http://schemas.openxmlformats.org/officeDocument/2006/relationships/hyperlink" Target="http://www.businessdictionary.com/definition/ethical-behavior.html"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Entrepreneurship Basics</a:t>
            </a:r>
            <a:endParaRPr lang="en-US" dirty="0"/>
          </a:p>
        </p:txBody>
      </p:sp>
      <p:sp>
        <p:nvSpPr>
          <p:cNvPr id="3" name="Subtitle 2"/>
          <p:cNvSpPr>
            <a:spLocks noGrp="1"/>
          </p:cNvSpPr>
          <p:nvPr>
            <p:ph type="subTitle" idx="1"/>
          </p:nvPr>
        </p:nvSpPr>
        <p:spPr/>
        <p:txBody>
          <a:bodyPr/>
          <a:lstStyle/>
          <a:p>
            <a:r>
              <a:rPr lang="en-US" dirty="0" smtClean="0"/>
              <a:t>Unit 1</a:t>
            </a:r>
            <a:endParaRPr lang="en-US" dirty="0"/>
          </a:p>
        </p:txBody>
      </p:sp>
    </p:spTree>
    <p:extLst>
      <p:ext uri="{BB962C8B-B14F-4D97-AF65-F5344CB8AC3E}">
        <p14:creationId xmlns:p14="http://schemas.microsoft.com/office/powerpoint/2010/main" val="35353918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88723" y="365760"/>
            <a:ext cx="7302674" cy="548640"/>
          </a:xfrm>
          <a:prstGeom prst="rect">
            <a:avLst/>
          </a:prstGeom>
          <a:ln w="76200">
            <a:solidFill>
              <a:srgbClr val="FF6600"/>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Entrepreneurs who changed America</a:t>
            </a:r>
            <a:endParaRPr lang="en-US" dirty="0"/>
          </a:p>
        </p:txBody>
      </p:sp>
      <p:sp>
        <p:nvSpPr>
          <p:cNvPr id="3" name="Content Placeholder 2"/>
          <p:cNvSpPr>
            <a:spLocks noGrp="1"/>
          </p:cNvSpPr>
          <p:nvPr>
            <p:ph idx="1"/>
          </p:nvPr>
        </p:nvSpPr>
        <p:spPr/>
        <p:txBody>
          <a:bodyPr>
            <a:normAutofit/>
          </a:bodyPr>
          <a:lstStyle/>
          <a:p>
            <a:pPr>
              <a:buFont typeface="Arial"/>
              <a:buChar char="•"/>
            </a:pPr>
            <a:r>
              <a:rPr lang="en-US" sz="2400" dirty="0" smtClean="0"/>
              <a:t>Steve Jobs- Invented Apple</a:t>
            </a:r>
          </a:p>
          <a:p>
            <a:pPr>
              <a:buFont typeface="Arial"/>
              <a:buChar char="•"/>
            </a:pPr>
            <a:r>
              <a:rPr lang="en-US" sz="2400" dirty="0" smtClean="0"/>
              <a:t>Bill Gates- He created Microsoft who created the internet</a:t>
            </a:r>
          </a:p>
          <a:p>
            <a:pPr>
              <a:buFont typeface="Arial"/>
              <a:buChar char="•"/>
            </a:pPr>
            <a:r>
              <a:rPr lang="en-US" sz="2400" dirty="0" smtClean="0"/>
              <a:t>Henry Ford- created Ford Company</a:t>
            </a:r>
          </a:p>
          <a:p>
            <a:pPr>
              <a:buFont typeface="Arial"/>
              <a:buChar char="•"/>
            </a:pPr>
            <a:r>
              <a:rPr lang="en-US" sz="2400" dirty="0" smtClean="0"/>
              <a:t>Mark </a:t>
            </a:r>
            <a:r>
              <a:rPr lang="en-US" sz="2400" dirty="0" err="1" smtClean="0"/>
              <a:t>Zuckenberg</a:t>
            </a:r>
            <a:r>
              <a:rPr lang="en-US" sz="2400" dirty="0" smtClean="0"/>
              <a:t> – invented </a:t>
            </a:r>
            <a:r>
              <a:rPr lang="en-US" sz="2400" dirty="0" err="1" smtClean="0"/>
              <a:t>facebook</a:t>
            </a:r>
            <a:r>
              <a:rPr lang="en-US" sz="2400" dirty="0" smtClean="0"/>
              <a:t> and boosted social media.</a:t>
            </a:r>
          </a:p>
          <a:p>
            <a:pPr>
              <a:buFont typeface="Arial"/>
              <a:buChar char="•"/>
            </a:pPr>
            <a:r>
              <a:rPr lang="en-US" sz="3200" dirty="0" smtClean="0">
                <a:solidFill>
                  <a:srgbClr val="FF6600"/>
                </a:solidFill>
              </a:rPr>
              <a:t>Name 2 more…</a:t>
            </a:r>
            <a:endParaRPr lang="en-US" sz="3200" dirty="0">
              <a:solidFill>
                <a:srgbClr val="FF6600"/>
              </a:solidFill>
            </a:endParaRPr>
          </a:p>
        </p:txBody>
      </p:sp>
    </p:spTree>
    <p:extLst>
      <p:ext uri="{BB962C8B-B14F-4D97-AF65-F5344CB8AC3E}">
        <p14:creationId xmlns:p14="http://schemas.microsoft.com/office/powerpoint/2010/main" val="13273771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88723" y="250521"/>
            <a:ext cx="5937337" cy="850107"/>
          </a:xfrm>
          <a:prstGeom prst="rect">
            <a:avLst/>
          </a:prstGeom>
          <a:ln w="76200">
            <a:solidFill>
              <a:srgbClr val="FF6600"/>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Characteristics of successful entrepreneurs</a:t>
            </a:r>
            <a:endParaRPr lang="en-US" dirty="0"/>
          </a:p>
        </p:txBody>
      </p:sp>
      <p:sp>
        <p:nvSpPr>
          <p:cNvPr id="3" name="Content Placeholder 2"/>
          <p:cNvSpPr>
            <a:spLocks noGrp="1"/>
          </p:cNvSpPr>
          <p:nvPr>
            <p:ph idx="1"/>
          </p:nvPr>
        </p:nvSpPr>
        <p:spPr>
          <a:xfrm>
            <a:off x="822960" y="1100628"/>
            <a:ext cx="7520940" cy="5024599"/>
          </a:xfrm>
        </p:spPr>
        <p:txBody>
          <a:bodyPr>
            <a:noAutofit/>
          </a:bodyPr>
          <a:lstStyle/>
          <a:p>
            <a:pPr>
              <a:buFont typeface="+mj-lt"/>
              <a:buAutoNum type="arabicPeriod"/>
            </a:pPr>
            <a:r>
              <a:rPr lang="en-US" sz="2000" dirty="0" smtClean="0"/>
              <a:t>Independent</a:t>
            </a:r>
          </a:p>
          <a:p>
            <a:pPr>
              <a:buFont typeface="+mj-lt"/>
              <a:buAutoNum type="arabicPeriod"/>
            </a:pPr>
            <a:r>
              <a:rPr lang="en-US" sz="2000" dirty="0" smtClean="0"/>
              <a:t>Self-confident</a:t>
            </a:r>
          </a:p>
          <a:p>
            <a:pPr>
              <a:buFont typeface="+mj-lt"/>
              <a:buAutoNum type="arabicPeriod"/>
            </a:pPr>
            <a:r>
              <a:rPr lang="en-US" sz="2000" dirty="0" smtClean="0"/>
              <a:t>Determination and perseverance</a:t>
            </a:r>
          </a:p>
          <a:p>
            <a:pPr>
              <a:buFont typeface="+mj-lt"/>
              <a:buAutoNum type="arabicPeriod"/>
            </a:pPr>
            <a:r>
              <a:rPr lang="en-US" sz="2000" dirty="0" smtClean="0"/>
              <a:t>Goal-oriented</a:t>
            </a:r>
          </a:p>
          <a:p>
            <a:pPr>
              <a:buFont typeface="+mj-lt"/>
              <a:buAutoNum type="arabicPeriod"/>
            </a:pPr>
            <a:r>
              <a:rPr lang="en-US" sz="2000" dirty="0" smtClean="0"/>
              <a:t>Creative</a:t>
            </a:r>
          </a:p>
          <a:p>
            <a:pPr>
              <a:buFont typeface="+mj-lt"/>
              <a:buAutoNum type="arabicPeriod"/>
            </a:pPr>
            <a:r>
              <a:rPr lang="en-US" sz="2000" dirty="0" smtClean="0"/>
              <a:t>Strong work ethic</a:t>
            </a:r>
          </a:p>
          <a:p>
            <a:pPr>
              <a:buFont typeface="+mj-lt"/>
              <a:buAutoNum type="arabicPeriod"/>
            </a:pPr>
            <a:r>
              <a:rPr lang="en-US" sz="2000" dirty="0" smtClean="0"/>
              <a:t>Master networkers</a:t>
            </a:r>
          </a:p>
          <a:p>
            <a:pPr>
              <a:buFont typeface="+mj-lt"/>
              <a:buAutoNum type="arabicPeriod"/>
            </a:pPr>
            <a:r>
              <a:rPr lang="en-US" sz="2000" dirty="0" smtClean="0"/>
              <a:t>Up to date with technology</a:t>
            </a:r>
          </a:p>
          <a:p>
            <a:pPr>
              <a:buFont typeface="+mj-lt"/>
              <a:buAutoNum type="arabicPeriod"/>
            </a:pPr>
            <a:r>
              <a:rPr lang="en-US" sz="2000" dirty="0" smtClean="0"/>
              <a:t>What characteristics do you have to make you a great entrepreneur?</a:t>
            </a:r>
          </a:p>
        </p:txBody>
      </p:sp>
    </p:spTree>
    <p:extLst>
      <p:ext uri="{BB962C8B-B14F-4D97-AF65-F5344CB8AC3E}">
        <p14:creationId xmlns:p14="http://schemas.microsoft.com/office/powerpoint/2010/main" val="30923540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88723" y="365760"/>
            <a:ext cx="5924811" cy="548640"/>
          </a:xfrm>
          <a:prstGeom prst="rect">
            <a:avLst/>
          </a:prstGeom>
          <a:ln w="76200">
            <a:solidFill>
              <a:srgbClr val="FF6600"/>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Integrity and Ethical Behavior</a:t>
            </a:r>
            <a:endParaRPr lang="en-US" dirty="0"/>
          </a:p>
        </p:txBody>
      </p:sp>
      <p:sp>
        <p:nvSpPr>
          <p:cNvPr id="3" name="Content Placeholder 2"/>
          <p:cNvSpPr>
            <a:spLocks noGrp="1"/>
          </p:cNvSpPr>
          <p:nvPr>
            <p:ph idx="1"/>
          </p:nvPr>
        </p:nvSpPr>
        <p:spPr/>
        <p:txBody>
          <a:bodyPr>
            <a:normAutofit fontScale="85000" lnSpcReduction="10000"/>
          </a:bodyPr>
          <a:lstStyle/>
          <a:p>
            <a:pPr>
              <a:buFont typeface="Arial"/>
              <a:buChar char="•"/>
            </a:pPr>
            <a:r>
              <a:rPr lang="en-US" sz="2400" dirty="0" smtClean="0"/>
              <a:t>This is extremely important when running a business.</a:t>
            </a:r>
          </a:p>
          <a:p>
            <a:pPr>
              <a:buFont typeface="Arial"/>
              <a:buChar char="•"/>
            </a:pPr>
            <a:r>
              <a:rPr lang="en-US" sz="2800" dirty="0" smtClean="0">
                <a:solidFill>
                  <a:srgbClr val="FF6600"/>
                </a:solidFill>
              </a:rPr>
              <a:t>Ethical Behavior </a:t>
            </a:r>
            <a:r>
              <a:rPr lang="en-US" sz="2400" dirty="0"/>
              <a:t> </a:t>
            </a:r>
            <a:r>
              <a:rPr lang="en-US" sz="2400" dirty="0" smtClean="0"/>
              <a:t>is acting </a:t>
            </a:r>
            <a:r>
              <a:rPr lang="en-US" sz="2400" dirty="0"/>
              <a:t>in ways consistent with what society and individuals typically think are good values. Ethical behavior tends to be good for business and involves demonstrating respect for key moral principles that include honesty, fairness, equality, dignity, diversity and individual rights</a:t>
            </a:r>
            <a:r>
              <a:rPr lang="en-US" sz="2400" dirty="0" smtClean="0"/>
              <a:t>.</a:t>
            </a:r>
          </a:p>
          <a:p>
            <a:pPr>
              <a:buFont typeface="Arial"/>
              <a:buChar char="•"/>
            </a:pPr>
            <a:r>
              <a:rPr lang="en-US" sz="2800" dirty="0">
                <a:solidFill>
                  <a:srgbClr val="FF6600"/>
                </a:solidFill>
              </a:rPr>
              <a:t>Integrity</a:t>
            </a:r>
            <a:r>
              <a:rPr lang="en-US" sz="2400" dirty="0" smtClean="0"/>
              <a:t> is the </a:t>
            </a:r>
            <a:r>
              <a:rPr lang="en-US" sz="2400" dirty="0"/>
              <a:t>quality of being honest and having strong moral principles; moral </a:t>
            </a:r>
            <a:r>
              <a:rPr lang="en-US" sz="2400" dirty="0" smtClean="0"/>
              <a:t>uprightness. Operate with integrity entrepreneurs behave consistently in actions, values, methods, measures, principles, expectations, and outcomes. </a:t>
            </a:r>
          </a:p>
          <a:p>
            <a:pPr>
              <a:buFont typeface="Arial"/>
              <a:buChar char="•"/>
            </a:pPr>
            <a:endParaRPr lang="en-US" dirty="0"/>
          </a:p>
        </p:txBody>
      </p:sp>
    </p:spTree>
    <p:extLst>
      <p:ext uri="{BB962C8B-B14F-4D97-AF65-F5344CB8AC3E}">
        <p14:creationId xmlns:p14="http://schemas.microsoft.com/office/powerpoint/2010/main" val="17743473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88723" y="365760"/>
            <a:ext cx="7540669" cy="548640"/>
          </a:xfrm>
          <a:prstGeom prst="rect">
            <a:avLst/>
          </a:prstGeom>
          <a:ln w="76200">
            <a:solidFill>
              <a:srgbClr val="FF6600"/>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Characteristics of good team members</a:t>
            </a:r>
            <a:endParaRPr lang="en-US" dirty="0"/>
          </a:p>
        </p:txBody>
      </p:sp>
      <p:sp>
        <p:nvSpPr>
          <p:cNvPr id="3" name="Content Placeholder 2"/>
          <p:cNvSpPr>
            <a:spLocks noGrp="1"/>
          </p:cNvSpPr>
          <p:nvPr>
            <p:ph idx="1"/>
          </p:nvPr>
        </p:nvSpPr>
        <p:spPr/>
        <p:txBody>
          <a:bodyPr/>
          <a:lstStyle/>
          <a:p>
            <a:r>
              <a:rPr lang="en-US" sz="2000" dirty="0" smtClean="0"/>
              <a:t>Entrepreneurs realize there are other stake holders to make their business successful. Such as investors, partners, employees, suppliers, customers, etc. Good team members display the following characteristics:</a:t>
            </a:r>
          </a:p>
          <a:p>
            <a:pPr>
              <a:buFont typeface="+mj-lt"/>
              <a:buAutoNum type="arabicPeriod"/>
            </a:pPr>
            <a:r>
              <a:rPr lang="en-US" sz="2000" dirty="0" smtClean="0"/>
              <a:t>Commitment</a:t>
            </a:r>
          </a:p>
          <a:p>
            <a:pPr>
              <a:buFont typeface="+mj-lt"/>
              <a:buAutoNum type="arabicPeriod"/>
            </a:pPr>
            <a:r>
              <a:rPr lang="en-US" sz="2000" dirty="0" smtClean="0"/>
              <a:t>Competency</a:t>
            </a:r>
          </a:p>
          <a:p>
            <a:pPr>
              <a:buFont typeface="+mj-lt"/>
              <a:buAutoNum type="arabicPeriod"/>
            </a:pPr>
            <a:r>
              <a:rPr lang="en-US" sz="2000" dirty="0" smtClean="0"/>
              <a:t>Communication</a:t>
            </a:r>
          </a:p>
          <a:p>
            <a:pPr>
              <a:buFont typeface="+mj-lt"/>
              <a:buAutoNum type="arabicPeriod"/>
            </a:pPr>
            <a:r>
              <a:rPr lang="en-US" sz="2000" dirty="0" smtClean="0"/>
              <a:t>Cooperation</a:t>
            </a:r>
          </a:p>
          <a:p>
            <a:pPr>
              <a:buFont typeface="+mj-lt"/>
              <a:buAutoNum type="arabicPeriod"/>
            </a:pPr>
            <a:r>
              <a:rPr lang="en-US" sz="2000" dirty="0" smtClean="0"/>
              <a:t>Creativity</a:t>
            </a:r>
          </a:p>
          <a:p>
            <a:pPr>
              <a:buFont typeface="+mj-lt"/>
              <a:buAutoNum type="arabicPeriod"/>
            </a:pPr>
            <a:endParaRPr lang="en-US" dirty="0" smtClean="0"/>
          </a:p>
          <a:p>
            <a:endParaRPr lang="en-US" dirty="0"/>
          </a:p>
        </p:txBody>
      </p:sp>
    </p:spTree>
    <p:extLst>
      <p:ext uri="{BB962C8B-B14F-4D97-AF65-F5344CB8AC3E}">
        <p14:creationId xmlns:p14="http://schemas.microsoft.com/office/powerpoint/2010/main" val="13140412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588723" y="365760"/>
            <a:ext cx="5599135" cy="548640"/>
          </a:xfrm>
          <a:prstGeom prst="rect">
            <a:avLst/>
          </a:prstGeom>
          <a:ln w="76200">
            <a:solidFill>
              <a:srgbClr val="FF6600"/>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9" name="Rectangle 8"/>
          <p:cNvSpPr/>
          <p:nvPr/>
        </p:nvSpPr>
        <p:spPr>
          <a:xfrm>
            <a:off x="555989" y="1097280"/>
            <a:ext cx="3562903" cy="2422534"/>
          </a:xfrm>
          <a:prstGeom prst="rect">
            <a:avLst/>
          </a:prstGeom>
          <a:ln w="76200"/>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sp>
        <p:nvSpPr>
          <p:cNvPr id="8" name="Rectangle 7"/>
          <p:cNvSpPr/>
          <p:nvPr/>
        </p:nvSpPr>
        <p:spPr>
          <a:xfrm>
            <a:off x="4587282" y="1097280"/>
            <a:ext cx="3562903" cy="2422534"/>
          </a:xfrm>
          <a:prstGeom prst="rect">
            <a:avLst/>
          </a:prstGeom>
          <a:ln w="76200"/>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sp>
        <p:nvSpPr>
          <p:cNvPr id="2" name="Title 1"/>
          <p:cNvSpPr>
            <a:spLocks noGrp="1"/>
          </p:cNvSpPr>
          <p:nvPr>
            <p:ph type="title"/>
          </p:nvPr>
        </p:nvSpPr>
        <p:spPr/>
        <p:txBody>
          <a:bodyPr/>
          <a:lstStyle/>
          <a:p>
            <a:r>
              <a:rPr lang="en-US" dirty="0" smtClean="0"/>
              <a:t>Employees VS. Entrepreneurs</a:t>
            </a:r>
            <a:endParaRPr lang="en-US" dirty="0"/>
          </a:p>
        </p:txBody>
      </p:sp>
      <p:sp>
        <p:nvSpPr>
          <p:cNvPr id="4" name="Text Placeholder 3"/>
          <p:cNvSpPr>
            <a:spLocks noGrp="1"/>
          </p:cNvSpPr>
          <p:nvPr>
            <p:ph type="body" idx="1"/>
          </p:nvPr>
        </p:nvSpPr>
        <p:spPr/>
        <p:txBody>
          <a:bodyPr/>
          <a:lstStyle/>
          <a:p>
            <a:r>
              <a:rPr lang="en-US" sz="2800" b="1" dirty="0" smtClean="0">
                <a:solidFill>
                  <a:srgbClr val="FF6600"/>
                </a:solidFill>
              </a:rPr>
              <a:t>Employee</a:t>
            </a:r>
            <a:endParaRPr lang="en-US" b="1" dirty="0">
              <a:solidFill>
                <a:srgbClr val="FF6600"/>
              </a:solidFill>
            </a:endParaRPr>
          </a:p>
        </p:txBody>
      </p:sp>
      <p:sp>
        <p:nvSpPr>
          <p:cNvPr id="5" name="Content Placeholder 4"/>
          <p:cNvSpPr>
            <a:spLocks noGrp="1"/>
          </p:cNvSpPr>
          <p:nvPr>
            <p:ph sz="half" idx="2"/>
          </p:nvPr>
        </p:nvSpPr>
        <p:spPr/>
        <p:txBody>
          <a:bodyPr/>
          <a:lstStyle/>
          <a:p>
            <a:r>
              <a:rPr lang="en-US" dirty="0" smtClean="0"/>
              <a:t>Hired to work for someone else.</a:t>
            </a:r>
            <a:endParaRPr lang="en-US" dirty="0"/>
          </a:p>
        </p:txBody>
      </p:sp>
      <p:sp>
        <p:nvSpPr>
          <p:cNvPr id="6" name="Text Placeholder 5"/>
          <p:cNvSpPr>
            <a:spLocks noGrp="1"/>
          </p:cNvSpPr>
          <p:nvPr>
            <p:ph type="body" sz="quarter" idx="3"/>
          </p:nvPr>
        </p:nvSpPr>
        <p:spPr>
          <a:xfrm>
            <a:off x="4700016" y="1097280"/>
            <a:ext cx="3643884" cy="548640"/>
          </a:xfrm>
        </p:spPr>
        <p:txBody>
          <a:bodyPr>
            <a:noAutofit/>
          </a:bodyPr>
          <a:lstStyle/>
          <a:p>
            <a:r>
              <a:rPr lang="en-US" sz="2800" b="1" dirty="0" smtClean="0">
                <a:solidFill>
                  <a:srgbClr val="FF6600"/>
                </a:solidFill>
              </a:rPr>
              <a:t>Entrepreneur</a:t>
            </a:r>
            <a:endParaRPr lang="en-US" sz="2800" b="1" dirty="0">
              <a:solidFill>
                <a:srgbClr val="FF6600"/>
              </a:solidFill>
            </a:endParaRPr>
          </a:p>
        </p:txBody>
      </p:sp>
      <p:sp>
        <p:nvSpPr>
          <p:cNvPr id="7" name="Content Placeholder 6"/>
          <p:cNvSpPr>
            <a:spLocks noGrp="1"/>
          </p:cNvSpPr>
          <p:nvPr>
            <p:ph sz="quarter" idx="4"/>
          </p:nvPr>
        </p:nvSpPr>
        <p:spPr>
          <a:xfrm>
            <a:off x="4771665" y="1802057"/>
            <a:ext cx="3200400" cy="3108960"/>
          </a:xfrm>
        </p:spPr>
        <p:txBody>
          <a:bodyPr/>
          <a:lstStyle/>
          <a:p>
            <a:r>
              <a:rPr lang="en-US" dirty="0" smtClean="0"/>
              <a:t>They assume the risk. They are directly affected by the business.</a:t>
            </a:r>
            <a:endParaRPr lang="en-US" dirty="0"/>
          </a:p>
        </p:txBody>
      </p:sp>
    </p:spTree>
    <p:extLst>
      <p:ext uri="{BB962C8B-B14F-4D97-AF65-F5344CB8AC3E}">
        <p14:creationId xmlns:p14="http://schemas.microsoft.com/office/powerpoint/2010/main" val="29791951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26509" y="365760"/>
            <a:ext cx="2705623" cy="548640"/>
          </a:xfrm>
          <a:prstGeom prst="rect">
            <a:avLst/>
          </a:prstGeom>
          <a:ln w="76200">
            <a:solidFill>
              <a:srgbClr val="FF6600"/>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Random Facts</a:t>
            </a:r>
            <a:endParaRPr lang="en-US" dirty="0"/>
          </a:p>
        </p:txBody>
      </p:sp>
      <p:sp>
        <p:nvSpPr>
          <p:cNvPr id="3" name="Content Placeholder 2"/>
          <p:cNvSpPr>
            <a:spLocks noGrp="1"/>
          </p:cNvSpPr>
          <p:nvPr>
            <p:ph idx="1"/>
          </p:nvPr>
        </p:nvSpPr>
        <p:spPr/>
        <p:txBody>
          <a:bodyPr>
            <a:noAutofit/>
          </a:bodyPr>
          <a:lstStyle/>
          <a:p>
            <a:pPr>
              <a:buFont typeface="+mj-lt"/>
              <a:buAutoNum type="arabicPeriod"/>
            </a:pPr>
            <a:r>
              <a:rPr lang="en-US" sz="2400" dirty="0" smtClean="0"/>
              <a:t>Small businesses usually fail and owners lose their investments</a:t>
            </a:r>
          </a:p>
          <a:p>
            <a:pPr>
              <a:buFont typeface="+mj-lt"/>
              <a:buAutoNum type="arabicPeriod"/>
            </a:pPr>
            <a:r>
              <a:rPr lang="en-US" sz="2400" dirty="0" smtClean="0"/>
              <a:t>There are over 9 million business owned by women</a:t>
            </a:r>
          </a:p>
          <a:p>
            <a:pPr>
              <a:buFont typeface="+mj-lt"/>
              <a:buAutoNum type="arabicPeriod"/>
            </a:pPr>
            <a:r>
              <a:rPr lang="en-US" sz="2400" dirty="0" smtClean="0"/>
              <a:t>Almost half of all new businesses do not succeed. </a:t>
            </a:r>
          </a:p>
          <a:p>
            <a:pPr>
              <a:buFont typeface="+mj-lt"/>
              <a:buAutoNum type="arabicPeriod"/>
            </a:pPr>
            <a:r>
              <a:rPr lang="en-US" sz="2400" dirty="0" smtClean="0"/>
              <a:t>A thriving community can help the success of your business.</a:t>
            </a:r>
          </a:p>
          <a:p>
            <a:pPr>
              <a:buFont typeface="+mj-lt"/>
              <a:buAutoNum type="arabicPeriod"/>
            </a:pPr>
            <a:r>
              <a:rPr lang="en-US" sz="2400" dirty="0" smtClean="0"/>
              <a:t>All it takes is one good idea.</a:t>
            </a:r>
          </a:p>
          <a:p>
            <a:pPr>
              <a:buFont typeface="+mj-lt"/>
              <a:buAutoNum type="arabicPeriod"/>
            </a:pPr>
            <a:r>
              <a:rPr lang="en-US" sz="2400" dirty="0" smtClean="0"/>
              <a:t>Many entrepreneurs start out with small business that grow into large corporations.</a:t>
            </a:r>
            <a:endParaRPr lang="en-US" sz="2400" dirty="0"/>
          </a:p>
        </p:txBody>
      </p:sp>
    </p:spTree>
    <p:extLst>
      <p:ext uri="{BB962C8B-B14F-4D97-AF65-F5344CB8AC3E}">
        <p14:creationId xmlns:p14="http://schemas.microsoft.com/office/powerpoint/2010/main" val="12874093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55989" y="1465545"/>
            <a:ext cx="8094299" cy="1903956"/>
          </a:xfrm>
          <a:prstGeom prst="rect">
            <a:avLst/>
          </a:prstGeom>
          <a:ln w="76200"/>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713" y="150312"/>
            <a:ext cx="8156575" cy="11649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pPr algn="ctr"/>
            <a:r>
              <a:rPr lang="en-US" sz="7200" dirty="0" smtClean="0"/>
              <a:t>Finish</a:t>
            </a:r>
            <a:r>
              <a:rPr lang="en-US" dirty="0" smtClean="0"/>
              <a:t>	</a:t>
            </a:r>
            <a:endParaRPr lang="en-US" dirty="0"/>
          </a:p>
        </p:txBody>
      </p:sp>
      <p:sp>
        <p:nvSpPr>
          <p:cNvPr id="3" name="Content Placeholder 2"/>
          <p:cNvSpPr>
            <a:spLocks noGrp="1"/>
          </p:cNvSpPr>
          <p:nvPr>
            <p:ph idx="1"/>
          </p:nvPr>
        </p:nvSpPr>
        <p:spPr>
          <a:xfrm>
            <a:off x="822960" y="1465545"/>
            <a:ext cx="7520940" cy="3214932"/>
          </a:xfrm>
        </p:spPr>
        <p:txBody>
          <a:bodyPr>
            <a:normAutofit/>
          </a:bodyPr>
          <a:lstStyle/>
          <a:p>
            <a:pPr algn="ctr"/>
            <a:r>
              <a:rPr lang="en-US" sz="2800" dirty="0" smtClean="0"/>
              <a:t>Finish your notes and answering rest of the questions. </a:t>
            </a:r>
            <a:endParaRPr lang="en-US" sz="2800" dirty="0"/>
          </a:p>
          <a:p>
            <a:pPr algn="ctr"/>
            <a:r>
              <a:rPr lang="en-US" sz="2800" dirty="0" smtClean="0"/>
              <a:t>This is due by the end of class. </a:t>
            </a:r>
            <a:endParaRPr lang="en-US" sz="2800" dirty="0"/>
          </a:p>
        </p:txBody>
      </p:sp>
    </p:spTree>
    <p:extLst>
      <p:ext uri="{BB962C8B-B14F-4D97-AF65-F5344CB8AC3E}">
        <p14:creationId xmlns:p14="http://schemas.microsoft.com/office/powerpoint/2010/main" val="30569573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88724" y="365760"/>
            <a:ext cx="2004164" cy="548640"/>
          </a:xfrm>
          <a:prstGeom prst="rect">
            <a:avLst/>
          </a:prstGeom>
          <a:ln w="76200">
            <a:solidFill>
              <a:srgbClr val="FF6600"/>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Project</a:t>
            </a:r>
            <a:endParaRPr lang="en-US" dirty="0"/>
          </a:p>
        </p:txBody>
      </p:sp>
      <p:sp>
        <p:nvSpPr>
          <p:cNvPr id="3" name="Content Placeholder 2"/>
          <p:cNvSpPr>
            <a:spLocks noGrp="1"/>
          </p:cNvSpPr>
          <p:nvPr>
            <p:ph idx="1"/>
          </p:nvPr>
        </p:nvSpPr>
        <p:spPr/>
        <p:txBody>
          <a:bodyPr/>
          <a:lstStyle/>
          <a:p>
            <a:pPr>
              <a:buFont typeface="Arial"/>
              <a:buChar char="•"/>
            </a:pPr>
            <a:r>
              <a:rPr lang="en-US" sz="2400" dirty="0" smtClean="0"/>
              <a:t>You will be researching a business or entrepreneur of your choice. </a:t>
            </a:r>
          </a:p>
          <a:p>
            <a:pPr>
              <a:buFont typeface="Arial"/>
              <a:buChar char="•"/>
            </a:pPr>
            <a:r>
              <a:rPr lang="en-US" sz="2400" dirty="0" smtClean="0"/>
              <a:t>The project with details </a:t>
            </a:r>
            <a:r>
              <a:rPr lang="en-US" sz="2400" dirty="0" smtClean="0"/>
              <a:t>is </a:t>
            </a:r>
            <a:r>
              <a:rPr lang="en-US" sz="2400" dirty="0" smtClean="0"/>
              <a:t>on Google Classroom</a:t>
            </a:r>
          </a:p>
          <a:p>
            <a:pPr>
              <a:buFont typeface="Arial"/>
              <a:buChar char="•"/>
            </a:pPr>
            <a:r>
              <a:rPr lang="en-US" sz="2400" dirty="0" smtClean="0"/>
              <a:t>Read your directions to complete your project. </a:t>
            </a:r>
          </a:p>
          <a:p>
            <a:endParaRPr lang="en-US" dirty="0"/>
          </a:p>
        </p:txBody>
      </p:sp>
    </p:spTree>
    <p:extLst>
      <p:ext uri="{BB962C8B-B14F-4D97-AF65-F5344CB8AC3E}">
        <p14:creationId xmlns:p14="http://schemas.microsoft.com/office/powerpoint/2010/main" val="14689393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Cited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Entrepreneurship Ideas In Action- Cynthia L. Greene</a:t>
            </a:r>
          </a:p>
          <a:p>
            <a:pPr>
              <a:buFont typeface="Arial" panose="020B0604020202020204" pitchFamily="34" charset="0"/>
              <a:buChar char="•"/>
            </a:pPr>
            <a:r>
              <a:rPr lang="en-US" dirty="0">
                <a:hlinkClick r:id="rId2"/>
              </a:rPr>
              <a:t>http://www.forbes.com/sites/kenkrogue/2013/07/03/what-is-an-entrepreneur/#</a:t>
            </a:r>
            <a:r>
              <a:rPr lang="en-US" dirty="0" smtClean="0">
                <a:hlinkClick r:id="rId2"/>
              </a:rPr>
              <a:t>2947f84f5586</a:t>
            </a:r>
            <a:endParaRPr lang="en-US" dirty="0" smtClean="0"/>
          </a:p>
          <a:p>
            <a:pPr>
              <a:buFont typeface="Arial" panose="020B0604020202020204" pitchFamily="34" charset="0"/>
              <a:buChar char="•"/>
            </a:pPr>
            <a:r>
              <a:rPr lang="en-US" dirty="0">
                <a:hlinkClick r:id="rId3"/>
              </a:rPr>
              <a:t>https://</a:t>
            </a:r>
            <a:r>
              <a:rPr lang="en-US" dirty="0" smtClean="0">
                <a:hlinkClick r:id="rId3"/>
              </a:rPr>
              <a:t>www.entrepreneur.com/slideshow/271993</a:t>
            </a:r>
            <a:r>
              <a:rPr lang="en-US" dirty="0" smtClean="0"/>
              <a:t> </a:t>
            </a:r>
          </a:p>
          <a:p>
            <a:pPr>
              <a:buFont typeface="Arial" panose="020B0604020202020204" pitchFamily="34" charset="0"/>
              <a:buChar char="•"/>
            </a:pPr>
            <a:r>
              <a:rPr lang="en-US" dirty="0">
                <a:hlinkClick r:id="rId4"/>
              </a:rPr>
              <a:t>http://</a:t>
            </a:r>
            <a:r>
              <a:rPr lang="en-US" dirty="0" smtClean="0">
                <a:hlinkClick r:id="rId4"/>
              </a:rPr>
              <a:t>www.businessdictionary.com/definition/ethical-behavior.html</a:t>
            </a:r>
            <a:endParaRPr lang="en-US" dirty="0" smtClean="0"/>
          </a:p>
          <a:p>
            <a:pPr>
              <a:buFont typeface="Arial" panose="020B0604020202020204" pitchFamily="34" charset="0"/>
              <a:buChar char="•"/>
            </a:pPr>
            <a:r>
              <a:rPr lang="en-US" dirty="0">
                <a:hlinkClick r:id="rId5"/>
              </a:rPr>
              <a:t>https://</a:t>
            </a:r>
            <a:r>
              <a:rPr lang="en-US" dirty="0" smtClean="0">
                <a:hlinkClick r:id="rId5"/>
              </a:rPr>
              <a:t>www.entrepreneur.com/article/200730</a:t>
            </a:r>
            <a:r>
              <a:rPr lang="en-US" dirty="0" smtClean="0"/>
              <a:t> </a:t>
            </a:r>
          </a:p>
          <a:p>
            <a:pPr>
              <a:buFont typeface="Arial" panose="020B0604020202020204" pitchFamily="34" charset="0"/>
              <a:buChar char="•"/>
            </a:pPr>
            <a:r>
              <a:rPr lang="en-US" dirty="0">
                <a:hlinkClick r:id="rId6"/>
              </a:rPr>
              <a:t>https://</a:t>
            </a:r>
            <a:r>
              <a:rPr lang="en-US" dirty="0" smtClean="0">
                <a:hlinkClick r:id="rId6"/>
              </a:rPr>
              <a:t>www.nbea.org/newsite/curriculum/standards/entrepreneurship.html</a:t>
            </a:r>
            <a:r>
              <a:rPr lang="en-US" dirty="0" smtClean="0"/>
              <a:t> </a:t>
            </a:r>
          </a:p>
          <a:p>
            <a:pPr>
              <a:buFont typeface="Arial" panose="020B0604020202020204" pitchFamily="34" charset="0"/>
              <a:buChar char="•"/>
            </a:pPr>
            <a:r>
              <a:rPr lang="en-US" dirty="0">
                <a:hlinkClick r:id="rId7"/>
              </a:rPr>
              <a:t>http://</a:t>
            </a:r>
            <a:r>
              <a:rPr lang="en-US" dirty="0" smtClean="0">
                <a:hlinkClick r:id="rId7"/>
              </a:rPr>
              <a:t>www.businessdictionary.com/definition/entrepreneur.html</a:t>
            </a:r>
            <a:r>
              <a:rPr lang="en-US" dirty="0" smtClean="0"/>
              <a:t> </a:t>
            </a:r>
          </a:p>
          <a:p>
            <a:pPr>
              <a:buFont typeface="Arial" panose="020B0604020202020204" pitchFamily="34" charset="0"/>
              <a:buChar char="•"/>
            </a:pPr>
            <a:r>
              <a:rPr lang="en-US" dirty="0">
                <a:hlinkClick r:id="rId5"/>
              </a:rPr>
              <a:t>https://www.entrepreneur.com/article/200730</a:t>
            </a:r>
            <a:r>
              <a:rPr lang="en-US" dirty="0"/>
              <a:t> </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10578164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88723" y="365760"/>
            <a:ext cx="6150280" cy="548640"/>
          </a:xfrm>
          <a:prstGeom prst="rect">
            <a:avLst/>
          </a:prstGeom>
          <a:ln w="76200">
            <a:solidFill>
              <a:srgbClr val="FF6600"/>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Intro to Entrepreneurship Video</a:t>
            </a:r>
            <a:endParaRPr lang="en-US" dirty="0"/>
          </a:p>
        </p:txBody>
      </p:sp>
      <p:sp>
        <p:nvSpPr>
          <p:cNvPr id="3" name="Content Placeholder 2"/>
          <p:cNvSpPr>
            <a:spLocks noGrp="1"/>
          </p:cNvSpPr>
          <p:nvPr>
            <p:ph idx="1"/>
          </p:nvPr>
        </p:nvSpPr>
        <p:spPr/>
        <p:txBody>
          <a:bodyPr/>
          <a:lstStyle/>
          <a:p>
            <a:r>
              <a:rPr lang="en-US" dirty="0"/>
              <a:t>https://</a:t>
            </a:r>
            <a:r>
              <a:rPr lang="en-US" dirty="0" err="1"/>
              <a:t>www.youtube.com</a:t>
            </a:r>
            <a:r>
              <a:rPr lang="en-US" dirty="0"/>
              <a:t>/</a:t>
            </a:r>
            <a:r>
              <a:rPr lang="en-US" dirty="0" err="1"/>
              <a:t>watch?v</a:t>
            </a:r>
            <a:r>
              <a:rPr lang="en-US" dirty="0"/>
              <a:t>=Y8z3OM8iwSU</a:t>
            </a:r>
          </a:p>
        </p:txBody>
      </p:sp>
      <p:pic>
        <p:nvPicPr>
          <p:cNvPr id="4" name="Picture 3" descr="imgre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88514" y="2077769"/>
            <a:ext cx="5293198" cy="2489200"/>
          </a:xfrm>
          <a:prstGeom prst="rect">
            <a:avLst/>
          </a:prstGeom>
        </p:spPr>
      </p:pic>
    </p:spTree>
    <p:extLst>
      <p:ext uri="{BB962C8B-B14F-4D97-AF65-F5344CB8AC3E}">
        <p14:creationId xmlns:p14="http://schemas.microsoft.com/office/powerpoint/2010/main" val="12471744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588723" y="3499018"/>
            <a:ext cx="5736921" cy="548640"/>
          </a:xfrm>
          <a:prstGeom prst="rect">
            <a:avLst/>
          </a:prstGeom>
          <a:ln w="76200">
            <a:solidFill>
              <a:srgbClr val="FF6600"/>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6" name="Rectangle 5"/>
          <p:cNvSpPr/>
          <p:nvPr/>
        </p:nvSpPr>
        <p:spPr>
          <a:xfrm>
            <a:off x="588723" y="365760"/>
            <a:ext cx="5148198" cy="548640"/>
          </a:xfrm>
          <a:prstGeom prst="rect">
            <a:avLst/>
          </a:prstGeom>
          <a:ln w="76200">
            <a:solidFill>
              <a:srgbClr val="FF6600"/>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What is An Entrepreneur?</a:t>
            </a:r>
            <a:endParaRPr lang="en-US" dirty="0"/>
          </a:p>
        </p:txBody>
      </p:sp>
      <p:sp>
        <p:nvSpPr>
          <p:cNvPr id="3" name="Content Placeholder 2"/>
          <p:cNvSpPr>
            <a:spLocks noGrp="1"/>
          </p:cNvSpPr>
          <p:nvPr>
            <p:ph idx="1"/>
          </p:nvPr>
        </p:nvSpPr>
        <p:spPr>
          <a:xfrm>
            <a:off x="588723" y="1100628"/>
            <a:ext cx="8321040" cy="2719810"/>
          </a:xfrm>
        </p:spPr>
        <p:txBody>
          <a:bodyPr>
            <a:noAutofit/>
          </a:bodyPr>
          <a:lstStyle/>
          <a:p>
            <a:pPr>
              <a:buFont typeface="Arial"/>
              <a:buChar char="•"/>
            </a:pPr>
            <a:r>
              <a:rPr lang="en-US" sz="1800" b="0" dirty="0"/>
              <a:t>Someone who exercises initiative by organizing a venture to take benefit of an opportunity and, as the decision maker, decides what, how, and how much of a good or service will be </a:t>
            </a:r>
            <a:r>
              <a:rPr lang="en-US" sz="1800" b="0" dirty="0" smtClean="0"/>
              <a:t>produced.</a:t>
            </a:r>
            <a:endParaRPr lang="en-US" sz="1800" dirty="0" smtClean="0"/>
          </a:p>
          <a:p>
            <a:pPr>
              <a:buFont typeface="Arial"/>
              <a:buChar char="•"/>
            </a:pPr>
            <a:r>
              <a:rPr lang="en-US" sz="1800" b="0" dirty="0" smtClean="0"/>
              <a:t>An </a:t>
            </a:r>
            <a:r>
              <a:rPr lang="en-US" sz="1800" b="0" dirty="0"/>
              <a:t>entrepreneur supplies risk capital as a risk taker, and monitors and controls the business activities. The entrepreneur is usually a sole proprietor, a partner, or the one who owns the majority of shares in an incorporated </a:t>
            </a:r>
            <a:r>
              <a:rPr lang="en-US" sz="1800" b="0" dirty="0" smtClean="0"/>
              <a:t>venture.</a:t>
            </a:r>
            <a:endParaRPr lang="en-US" sz="1800" dirty="0" smtClean="0"/>
          </a:p>
          <a:p>
            <a:pPr>
              <a:buFont typeface="Arial"/>
              <a:buChar char="•"/>
            </a:pPr>
            <a:r>
              <a:rPr lang="en-US" sz="1800" b="0" dirty="0" smtClean="0"/>
              <a:t>They come in all ages, backgrounds, and create all different types of businesses.</a:t>
            </a:r>
          </a:p>
        </p:txBody>
      </p:sp>
      <p:sp>
        <p:nvSpPr>
          <p:cNvPr id="4" name="Title 1"/>
          <p:cNvSpPr txBox="1">
            <a:spLocks/>
          </p:cNvSpPr>
          <p:nvPr/>
        </p:nvSpPr>
        <p:spPr>
          <a:xfrm>
            <a:off x="588723" y="3487994"/>
            <a:ext cx="7520940" cy="548640"/>
          </a:xfrm>
          <a:prstGeom prst="rect">
            <a:avLst/>
          </a:prstGeom>
        </p:spPr>
        <p:txBody>
          <a:bodyPr vert="horz" lIns="91440" tIns="45720" rIns="91440" bIns="45720" rtlCol="0" anchor="ctr">
            <a:no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r>
              <a:rPr lang="en-US" dirty="0" smtClean="0"/>
              <a:t>What is An Entrepreneurship?</a:t>
            </a:r>
            <a:endParaRPr lang="en-US" dirty="0"/>
          </a:p>
        </p:txBody>
      </p:sp>
      <p:sp>
        <p:nvSpPr>
          <p:cNvPr id="5" name="Content Placeholder 2"/>
          <p:cNvSpPr txBox="1">
            <a:spLocks/>
          </p:cNvSpPr>
          <p:nvPr/>
        </p:nvSpPr>
        <p:spPr>
          <a:xfrm>
            <a:off x="588723" y="4047658"/>
            <a:ext cx="7520940" cy="1413216"/>
          </a:xfrm>
          <a:prstGeom prst="rect">
            <a:avLst/>
          </a:prstGeom>
        </p:spPr>
        <p:txBody>
          <a:bodyPr vert="horz" lIns="91440" tIns="45720" rIns="91440" bIns="45720" rtlCol="0">
            <a:normAutofit/>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a:buFont typeface="Arial"/>
              <a:buChar char="•"/>
            </a:pPr>
            <a:r>
              <a:rPr lang="en-US" sz="1800" dirty="0" smtClean="0"/>
              <a:t>Entrepreneurship  </a:t>
            </a:r>
            <a:r>
              <a:rPr lang="en-US" sz="1800" b="0" dirty="0"/>
              <a:t>focuses on recognizing a business opportunity, starting a business based on the recognized opportunity, and operating and maintaining that business.</a:t>
            </a:r>
            <a:endParaRPr lang="en-US" sz="1800" dirty="0" smtClean="0"/>
          </a:p>
        </p:txBody>
      </p:sp>
    </p:spTree>
    <p:extLst>
      <p:ext uri="{BB962C8B-B14F-4D97-AF65-F5344CB8AC3E}">
        <p14:creationId xmlns:p14="http://schemas.microsoft.com/office/powerpoint/2010/main" val="74978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88723" y="365760"/>
            <a:ext cx="7490565" cy="548640"/>
          </a:xfrm>
          <a:prstGeom prst="rect">
            <a:avLst/>
          </a:prstGeom>
          <a:ln w="76200">
            <a:solidFill>
              <a:srgbClr val="FF6600"/>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7" name="Title 6"/>
          <p:cNvSpPr>
            <a:spLocks noGrp="1"/>
          </p:cNvSpPr>
          <p:nvPr>
            <p:ph type="title"/>
          </p:nvPr>
        </p:nvSpPr>
        <p:spPr/>
        <p:txBody>
          <a:bodyPr/>
          <a:lstStyle/>
          <a:p>
            <a:r>
              <a:rPr lang="en-US" dirty="0" smtClean="0"/>
              <a:t>Why Do People Become entrepreneurs?</a:t>
            </a:r>
            <a:endParaRPr lang="en-US" dirty="0"/>
          </a:p>
        </p:txBody>
      </p:sp>
      <p:sp>
        <p:nvSpPr>
          <p:cNvPr id="8" name="Content Placeholder 7"/>
          <p:cNvSpPr>
            <a:spLocks noGrp="1"/>
          </p:cNvSpPr>
          <p:nvPr>
            <p:ph idx="1"/>
          </p:nvPr>
        </p:nvSpPr>
        <p:spPr/>
        <p:txBody>
          <a:bodyPr>
            <a:normAutofit lnSpcReduction="10000"/>
          </a:bodyPr>
          <a:lstStyle/>
          <a:p>
            <a:r>
              <a:rPr lang="en-US" sz="2800" dirty="0" smtClean="0"/>
              <a:t>There are many reasons why someone starts their own business:</a:t>
            </a:r>
          </a:p>
          <a:p>
            <a:pPr marL="573786" lvl="3" indent="-285750">
              <a:buFont typeface="Arial"/>
              <a:buChar char="•"/>
            </a:pPr>
            <a:r>
              <a:rPr lang="en-US" sz="2800" dirty="0" smtClean="0"/>
              <a:t>Leave their daily job.</a:t>
            </a:r>
          </a:p>
          <a:p>
            <a:pPr marL="573786" lvl="3" indent="-285750">
              <a:buFont typeface="Arial"/>
              <a:buChar char="•"/>
            </a:pPr>
            <a:r>
              <a:rPr lang="en-US" sz="2800" dirty="0" smtClean="0"/>
              <a:t>Pursue a dream.</a:t>
            </a:r>
          </a:p>
          <a:p>
            <a:pPr marL="573786" lvl="3" indent="-285750">
              <a:buFont typeface="Arial"/>
              <a:buChar char="•"/>
            </a:pPr>
            <a:r>
              <a:rPr lang="en-US" sz="2800" dirty="0" smtClean="0"/>
              <a:t>Thought of a great idea.</a:t>
            </a:r>
          </a:p>
          <a:p>
            <a:pPr marL="573786" lvl="3" indent="-285750">
              <a:buFont typeface="Arial"/>
              <a:buChar char="•"/>
            </a:pPr>
            <a:r>
              <a:rPr lang="en-US" sz="2800" dirty="0" smtClean="0"/>
              <a:t>What to run their own business with their own hours</a:t>
            </a:r>
          </a:p>
          <a:p>
            <a:pPr marL="573786" lvl="3" indent="-285750">
              <a:buFont typeface="Arial"/>
              <a:buChar char="•"/>
            </a:pPr>
            <a:r>
              <a:rPr lang="en-US" sz="2800" dirty="0" smtClean="0"/>
              <a:t>Other reasons?</a:t>
            </a:r>
          </a:p>
          <a:p>
            <a:pPr marL="573786" lvl="3" indent="-285750">
              <a:buFont typeface="Arial"/>
              <a:buChar char="•"/>
            </a:pPr>
            <a:endParaRPr lang="en-US" dirty="0" smtClean="0"/>
          </a:p>
          <a:p>
            <a:pPr marL="573786" lvl="3" indent="-285750">
              <a:buFont typeface="Arial"/>
              <a:buChar char="•"/>
            </a:pPr>
            <a:endParaRPr lang="en-US" dirty="0"/>
          </a:p>
        </p:txBody>
      </p:sp>
    </p:spTree>
    <p:extLst>
      <p:ext uri="{BB962C8B-B14F-4D97-AF65-F5344CB8AC3E}">
        <p14:creationId xmlns:p14="http://schemas.microsoft.com/office/powerpoint/2010/main" val="1415774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88723" y="365760"/>
            <a:ext cx="3194137" cy="548640"/>
          </a:xfrm>
          <a:prstGeom prst="rect">
            <a:avLst/>
          </a:prstGeom>
          <a:ln w="76200">
            <a:solidFill>
              <a:srgbClr val="FF6600"/>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Think about it</a:t>
            </a:r>
            <a:r>
              <a:rPr lang="is-IS" dirty="0" smtClean="0"/>
              <a:t>…</a:t>
            </a:r>
            <a:endParaRPr lang="en-US" dirty="0"/>
          </a:p>
        </p:txBody>
      </p:sp>
      <p:sp>
        <p:nvSpPr>
          <p:cNvPr id="3" name="Content Placeholder 2"/>
          <p:cNvSpPr>
            <a:spLocks noGrp="1"/>
          </p:cNvSpPr>
          <p:nvPr>
            <p:ph idx="1"/>
          </p:nvPr>
        </p:nvSpPr>
        <p:spPr/>
        <p:txBody>
          <a:bodyPr/>
          <a:lstStyle/>
          <a:p>
            <a:pPr>
              <a:buFont typeface="+mj-lt"/>
              <a:buAutoNum type="arabicPeriod"/>
            </a:pPr>
            <a:r>
              <a:rPr lang="en-US" sz="2000" dirty="0" smtClean="0"/>
              <a:t>List 3 reasons why you think someone would want to start their own business.</a:t>
            </a:r>
          </a:p>
          <a:p>
            <a:pPr>
              <a:buFont typeface="+mj-lt"/>
              <a:buAutoNum type="arabicPeriod"/>
            </a:pPr>
            <a:r>
              <a:rPr lang="en-US" sz="2000" dirty="0" smtClean="0"/>
              <a:t>Name 3 local businesses and think of the purpose why the business was created</a:t>
            </a:r>
            <a:r>
              <a:rPr lang="en-US" dirty="0" smtClean="0"/>
              <a:t>.</a:t>
            </a:r>
          </a:p>
          <a:p>
            <a:endParaRPr lang="en-US" dirty="0"/>
          </a:p>
        </p:txBody>
      </p:sp>
      <p:pic>
        <p:nvPicPr>
          <p:cNvPr id="4" name="Picture 3" descr="imgr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42474" y="2669640"/>
            <a:ext cx="5611052" cy="2805526"/>
          </a:xfrm>
          <a:prstGeom prst="rect">
            <a:avLst/>
          </a:prstGeom>
        </p:spPr>
      </p:pic>
    </p:spTree>
    <p:extLst>
      <p:ext uri="{BB962C8B-B14F-4D97-AF65-F5344CB8AC3E}">
        <p14:creationId xmlns:p14="http://schemas.microsoft.com/office/powerpoint/2010/main" val="35265598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4337513" y="1126090"/>
            <a:ext cx="3562903" cy="3558644"/>
          </a:xfrm>
          <a:prstGeom prst="rect">
            <a:avLst/>
          </a:prstGeom>
          <a:ln w="76200"/>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sp>
        <p:nvSpPr>
          <p:cNvPr id="8" name="Rectangle 7"/>
          <p:cNvSpPr/>
          <p:nvPr/>
        </p:nvSpPr>
        <p:spPr>
          <a:xfrm>
            <a:off x="555989" y="1097280"/>
            <a:ext cx="3562903" cy="3587454"/>
          </a:xfrm>
          <a:prstGeom prst="rect">
            <a:avLst/>
          </a:prstGeom>
          <a:ln w="76200"/>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sp>
        <p:nvSpPr>
          <p:cNvPr id="7" name="Rectangle 6"/>
          <p:cNvSpPr/>
          <p:nvPr/>
        </p:nvSpPr>
        <p:spPr>
          <a:xfrm>
            <a:off x="588723" y="365760"/>
            <a:ext cx="6889315" cy="548640"/>
          </a:xfrm>
          <a:prstGeom prst="rect">
            <a:avLst/>
          </a:prstGeom>
          <a:ln w="76200">
            <a:solidFill>
              <a:srgbClr val="FF6600"/>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Pros and Cons of Entrepreneurship</a:t>
            </a:r>
            <a:endParaRPr lang="en-US" dirty="0"/>
          </a:p>
        </p:txBody>
      </p:sp>
      <p:sp>
        <p:nvSpPr>
          <p:cNvPr id="3" name="Text Placeholder 2"/>
          <p:cNvSpPr>
            <a:spLocks noGrp="1"/>
          </p:cNvSpPr>
          <p:nvPr>
            <p:ph type="body" idx="1"/>
          </p:nvPr>
        </p:nvSpPr>
        <p:spPr/>
        <p:txBody>
          <a:bodyPr/>
          <a:lstStyle/>
          <a:p>
            <a:r>
              <a:rPr lang="en-US" sz="2800" b="1" dirty="0" smtClean="0">
                <a:solidFill>
                  <a:srgbClr val="FF6600"/>
                </a:solidFill>
              </a:rPr>
              <a:t>Advantages</a:t>
            </a:r>
            <a:endParaRPr lang="en-US" b="1" dirty="0">
              <a:solidFill>
                <a:srgbClr val="FF6600"/>
              </a:solidFill>
            </a:endParaRPr>
          </a:p>
        </p:txBody>
      </p:sp>
      <p:sp>
        <p:nvSpPr>
          <p:cNvPr id="4" name="Content Placeholder 3"/>
          <p:cNvSpPr>
            <a:spLocks noGrp="1"/>
          </p:cNvSpPr>
          <p:nvPr>
            <p:ph sz="half" idx="2"/>
          </p:nvPr>
        </p:nvSpPr>
        <p:spPr/>
        <p:txBody>
          <a:bodyPr/>
          <a:lstStyle/>
          <a:p>
            <a:pPr marL="457200" indent="-457200">
              <a:buFont typeface="+mj-lt"/>
              <a:buAutoNum type="arabicPeriod"/>
            </a:pPr>
            <a:r>
              <a:rPr lang="en-US" dirty="0" smtClean="0"/>
              <a:t>Your own boss</a:t>
            </a:r>
          </a:p>
          <a:p>
            <a:pPr marL="457200" indent="-457200">
              <a:buFont typeface="+mj-lt"/>
              <a:buAutoNum type="arabicPeriod"/>
            </a:pPr>
            <a:r>
              <a:rPr lang="en-US" dirty="0" smtClean="0"/>
              <a:t>Right to choose a business that interests you</a:t>
            </a:r>
          </a:p>
          <a:p>
            <a:pPr marL="457200" indent="-457200">
              <a:buFont typeface="+mj-lt"/>
              <a:buAutoNum type="arabicPeriod"/>
            </a:pPr>
            <a:r>
              <a:rPr lang="en-US" dirty="0" smtClean="0"/>
              <a:t>You can be creative</a:t>
            </a:r>
          </a:p>
          <a:p>
            <a:pPr marL="457200" indent="-457200">
              <a:buFont typeface="+mj-lt"/>
              <a:buAutoNum type="arabicPeriod"/>
            </a:pPr>
            <a:r>
              <a:rPr lang="en-US" dirty="0" smtClean="0"/>
              <a:t>You can make large sums of money</a:t>
            </a:r>
            <a:endParaRPr lang="en-US" dirty="0"/>
          </a:p>
        </p:txBody>
      </p:sp>
      <p:sp>
        <p:nvSpPr>
          <p:cNvPr id="5" name="Text Placeholder 4"/>
          <p:cNvSpPr>
            <a:spLocks noGrp="1"/>
          </p:cNvSpPr>
          <p:nvPr>
            <p:ph type="body" sz="quarter" idx="3"/>
          </p:nvPr>
        </p:nvSpPr>
        <p:spPr>
          <a:xfrm>
            <a:off x="4459266" y="1097280"/>
            <a:ext cx="3441150" cy="548640"/>
          </a:xfrm>
        </p:spPr>
        <p:txBody>
          <a:bodyPr>
            <a:noAutofit/>
          </a:bodyPr>
          <a:lstStyle/>
          <a:p>
            <a:r>
              <a:rPr lang="en-US" sz="2800" b="1" dirty="0" smtClean="0">
                <a:solidFill>
                  <a:srgbClr val="FF6600"/>
                </a:solidFill>
              </a:rPr>
              <a:t>disadvantages</a:t>
            </a:r>
            <a:endParaRPr lang="en-US" sz="2800" b="1" dirty="0">
              <a:solidFill>
                <a:srgbClr val="FF6600"/>
              </a:solidFill>
            </a:endParaRPr>
          </a:p>
        </p:txBody>
      </p:sp>
      <p:sp>
        <p:nvSpPr>
          <p:cNvPr id="6" name="Content Placeholder 5"/>
          <p:cNvSpPr>
            <a:spLocks noGrp="1"/>
          </p:cNvSpPr>
          <p:nvPr>
            <p:ph sz="quarter" idx="4"/>
          </p:nvPr>
        </p:nvSpPr>
        <p:spPr/>
        <p:txBody>
          <a:bodyPr/>
          <a:lstStyle/>
          <a:p>
            <a:pPr marL="457200" indent="-457200">
              <a:buFont typeface="+mj-lt"/>
              <a:buAutoNum type="arabicPeriod"/>
            </a:pPr>
            <a:r>
              <a:rPr lang="en-US" dirty="0" smtClean="0"/>
              <a:t>Risky</a:t>
            </a:r>
          </a:p>
          <a:p>
            <a:pPr marL="457200" indent="-457200">
              <a:buFont typeface="+mj-lt"/>
              <a:buAutoNum type="arabicPeriod"/>
            </a:pPr>
            <a:r>
              <a:rPr lang="en-US" dirty="0" smtClean="0"/>
              <a:t>Uncertain outcomes</a:t>
            </a:r>
          </a:p>
          <a:p>
            <a:pPr marL="457200" indent="-457200">
              <a:buFont typeface="+mj-lt"/>
              <a:buAutoNum type="arabicPeriod"/>
            </a:pPr>
            <a:r>
              <a:rPr lang="en-US" dirty="0" smtClean="0"/>
              <a:t>Work long hours</a:t>
            </a:r>
          </a:p>
          <a:p>
            <a:pPr marL="457200" indent="-457200">
              <a:buFont typeface="+mj-lt"/>
              <a:buAutoNum type="arabicPeriod"/>
            </a:pPr>
            <a:r>
              <a:rPr lang="en-US" dirty="0" smtClean="0"/>
              <a:t>Make all decisions by yourself</a:t>
            </a:r>
            <a:endParaRPr lang="en-US" dirty="0"/>
          </a:p>
        </p:txBody>
      </p:sp>
    </p:spTree>
    <p:extLst>
      <p:ext uri="{BB962C8B-B14F-4D97-AF65-F5344CB8AC3E}">
        <p14:creationId xmlns:p14="http://schemas.microsoft.com/office/powerpoint/2010/main" val="39984684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88723" y="365760"/>
            <a:ext cx="6713951" cy="548640"/>
          </a:xfrm>
          <a:prstGeom prst="rect">
            <a:avLst/>
          </a:prstGeom>
          <a:ln w="76200">
            <a:solidFill>
              <a:srgbClr val="FF6600"/>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Types of Entrepreneur businesses</a:t>
            </a:r>
            <a:endParaRPr lang="en-US" dirty="0"/>
          </a:p>
        </p:txBody>
      </p:sp>
      <p:sp>
        <p:nvSpPr>
          <p:cNvPr id="3" name="Content Placeholder 2"/>
          <p:cNvSpPr>
            <a:spLocks noGrp="1"/>
          </p:cNvSpPr>
          <p:nvPr>
            <p:ph idx="1"/>
          </p:nvPr>
        </p:nvSpPr>
        <p:spPr/>
        <p:txBody>
          <a:bodyPr/>
          <a:lstStyle/>
          <a:p>
            <a:pPr>
              <a:buFont typeface="+mj-lt"/>
              <a:buAutoNum type="arabicPeriod"/>
            </a:pPr>
            <a:r>
              <a:rPr lang="en-US" sz="2000" dirty="0" smtClean="0">
                <a:solidFill>
                  <a:srgbClr val="FF6600"/>
                </a:solidFill>
              </a:rPr>
              <a:t>Manufacturing- </a:t>
            </a:r>
            <a:r>
              <a:rPr lang="en-US" dirty="0" smtClean="0"/>
              <a:t>produces the products they sell.</a:t>
            </a:r>
          </a:p>
          <a:p>
            <a:pPr>
              <a:buFont typeface="+mj-lt"/>
              <a:buAutoNum type="arabicPeriod"/>
            </a:pPr>
            <a:r>
              <a:rPr lang="en-US" sz="2000" dirty="0" smtClean="0">
                <a:solidFill>
                  <a:srgbClr val="FF6600"/>
                </a:solidFill>
              </a:rPr>
              <a:t>Wholesaling- </a:t>
            </a:r>
            <a:r>
              <a:rPr lang="en-US" dirty="0" smtClean="0"/>
              <a:t>sell products to other businesses rather than the final consumer</a:t>
            </a:r>
          </a:p>
          <a:p>
            <a:pPr>
              <a:buFont typeface="+mj-lt"/>
              <a:buAutoNum type="arabicPeriod"/>
            </a:pPr>
            <a:r>
              <a:rPr lang="en-US" sz="2000" dirty="0" smtClean="0">
                <a:solidFill>
                  <a:srgbClr val="FF6600"/>
                </a:solidFill>
              </a:rPr>
              <a:t>Retailing-</a:t>
            </a:r>
            <a:r>
              <a:rPr lang="en-US" dirty="0" smtClean="0"/>
              <a:t> sell products directly to the people</a:t>
            </a:r>
          </a:p>
          <a:p>
            <a:pPr>
              <a:buFont typeface="+mj-lt"/>
              <a:buAutoNum type="arabicPeriod"/>
            </a:pPr>
            <a:r>
              <a:rPr lang="en-US" sz="2000" dirty="0" smtClean="0">
                <a:solidFill>
                  <a:srgbClr val="FF6600"/>
                </a:solidFill>
              </a:rPr>
              <a:t>Service-  </a:t>
            </a:r>
            <a:r>
              <a:rPr lang="en-US" dirty="0" smtClean="0"/>
              <a:t>sell services rather than products</a:t>
            </a:r>
          </a:p>
          <a:p>
            <a:pPr>
              <a:buFont typeface="+mj-lt"/>
              <a:buAutoNum type="arabicPeriod"/>
            </a:pPr>
            <a:r>
              <a:rPr lang="en-US" sz="2000" dirty="0" smtClean="0">
                <a:solidFill>
                  <a:srgbClr val="FF6600"/>
                </a:solidFill>
              </a:rPr>
              <a:t>Green-</a:t>
            </a:r>
            <a:r>
              <a:rPr lang="en-US" dirty="0" smtClean="0"/>
              <a:t> focus on being organic or “green”.</a:t>
            </a:r>
          </a:p>
          <a:p>
            <a:pPr>
              <a:buFont typeface="+mj-lt"/>
              <a:buAutoNum type="arabicPeriod"/>
            </a:pPr>
            <a:r>
              <a:rPr lang="en-US" sz="2000" dirty="0" smtClean="0">
                <a:solidFill>
                  <a:srgbClr val="FF6600"/>
                </a:solidFill>
              </a:rPr>
              <a:t>Social- </a:t>
            </a:r>
            <a:r>
              <a:rPr lang="en-US" dirty="0" smtClean="0"/>
              <a:t>find innovative solutions to society's most press social problems.</a:t>
            </a:r>
            <a:endParaRPr lang="en-US" dirty="0"/>
          </a:p>
        </p:txBody>
      </p:sp>
    </p:spTree>
    <p:extLst>
      <p:ext uri="{BB962C8B-B14F-4D97-AF65-F5344CB8AC3E}">
        <p14:creationId xmlns:p14="http://schemas.microsoft.com/office/powerpoint/2010/main" val="14449794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FullSizeRender.jpg"/>
          <p:cNvPicPr>
            <a:picLocks noGrp="1" noChangeAspect="1"/>
          </p:cNvPicPr>
          <p:nvPr>
            <p:ph idx="1"/>
          </p:nvPr>
        </p:nvPicPr>
        <p:blipFill>
          <a:blip r:embed="rId2" cstate="email">
            <a:extLst>
              <a:ext uri="{28A0092B-C50C-407E-A947-70E740481C1C}">
                <a14:useLocalDpi xmlns:a14="http://schemas.microsoft.com/office/drawing/2010/main" val="0"/>
              </a:ext>
            </a:extLst>
          </a:blip>
          <a:srcRect l="-8959" r="-8959"/>
          <a:stretch>
            <a:fillRect/>
          </a:stretch>
        </p:blipFill>
        <p:spPr>
          <a:xfrm>
            <a:off x="409601" y="200416"/>
            <a:ext cx="8396848" cy="6062597"/>
          </a:xfrm>
        </p:spPr>
      </p:pic>
    </p:spTree>
    <p:extLst>
      <p:ext uri="{BB962C8B-B14F-4D97-AF65-F5344CB8AC3E}">
        <p14:creationId xmlns:p14="http://schemas.microsoft.com/office/powerpoint/2010/main" val="24599314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88723" y="365760"/>
            <a:ext cx="3344450" cy="548640"/>
          </a:xfrm>
          <a:prstGeom prst="rect">
            <a:avLst/>
          </a:prstGeom>
          <a:ln w="76200">
            <a:solidFill>
              <a:srgbClr val="FF6600"/>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Think about it</a:t>
            </a:r>
            <a:r>
              <a:rPr lang="is-IS" dirty="0" smtClean="0"/>
              <a:t>…</a:t>
            </a:r>
            <a:endParaRPr lang="en-US" dirty="0"/>
          </a:p>
        </p:txBody>
      </p:sp>
      <p:sp>
        <p:nvSpPr>
          <p:cNvPr id="3" name="Content Placeholder 2"/>
          <p:cNvSpPr>
            <a:spLocks noGrp="1"/>
          </p:cNvSpPr>
          <p:nvPr>
            <p:ph idx="1"/>
          </p:nvPr>
        </p:nvSpPr>
        <p:spPr/>
        <p:txBody>
          <a:bodyPr>
            <a:normAutofit/>
          </a:bodyPr>
          <a:lstStyle/>
          <a:p>
            <a:r>
              <a:rPr lang="en-US" sz="2400" dirty="0" smtClean="0"/>
              <a:t>What type of business would you like to start up?</a:t>
            </a:r>
            <a:endParaRPr lang="en-US" sz="2400" dirty="0"/>
          </a:p>
        </p:txBody>
      </p:sp>
      <p:pic>
        <p:nvPicPr>
          <p:cNvPr id="4" name="Picture 3" descr="imgr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67943" y="1825267"/>
            <a:ext cx="5508838" cy="2754419"/>
          </a:xfrm>
          <a:prstGeom prst="rect">
            <a:avLst/>
          </a:prstGeom>
        </p:spPr>
      </p:pic>
    </p:spTree>
    <p:extLst>
      <p:ext uri="{BB962C8B-B14F-4D97-AF65-F5344CB8AC3E}">
        <p14:creationId xmlns:p14="http://schemas.microsoft.com/office/powerpoint/2010/main" val="275229932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Angles.thmx</Template>
  <TotalTime>237</TotalTime>
  <Words>646</Words>
  <Application>Microsoft Office PowerPoint</Application>
  <PresentationFormat>On-screen Show (4:3)</PresentationFormat>
  <Paragraphs>95</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Franklin Gothic Book</vt:lpstr>
      <vt:lpstr>Franklin Gothic Medium</vt:lpstr>
      <vt:lpstr>Tunga</vt:lpstr>
      <vt:lpstr>Wingdings</vt:lpstr>
      <vt:lpstr>Angles</vt:lpstr>
      <vt:lpstr>Entrepreneurship Basics</vt:lpstr>
      <vt:lpstr>Intro to Entrepreneurship Video</vt:lpstr>
      <vt:lpstr>What is An Entrepreneur?</vt:lpstr>
      <vt:lpstr>Why Do People Become entrepreneurs?</vt:lpstr>
      <vt:lpstr>Think about it…</vt:lpstr>
      <vt:lpstr>Pros and Cons of Entrepreneurship</vt:lpstr>
      <vt:lpstr>Types of Entrepreneur businesses</vt:lpstr>
      <vt:lpstr>PowerPoint Presentation</vt:lpstr>
      <vt:lpstr>Think about it…</vt:lpstr>
      <vt:lpstr>Entrepreneurs who changed America</vt:lpstr>
      <vt:lpstr>Characteristics of successful entrepreneurs</vt:lpstr>
      <vt:lpstr>Integrity and Ethical Behavior</vt:lpstr>
      <vt:lpstr>Characteristics of good team members</vt:lpstr>
      <vt:lpstr>Employees VS. Entrepreneurs</vt:lpstr>
      <vt:lpstr>Random Facts</vt:lpstr>
      <vt:lpstr>Finish </vt:lpstr>
      <vt:lpstr>Project</vt:lpstr>
      <vt:lpstr>Work Cited </vt:lpstr>
    </vt:vector>
  </TitlesOfParts>
  <Company>490</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Entrepreurship</dc:title>
  <dc:creator>Nichole Jensen</dc:creator>
  <cp:lastModifiedBy>Wes Peters</cp:lastModifiedBy>
  <cp:revision>21</cp:revision>
  <dcterms:created xsi:type="dcterms:W3CDTF">2016-06-30T17:13:44Z</dcterms:created>
  <dcterms:modified xsi:type="dcterms:W3CDTF">2017-09-12T20:49:58Z</dcterms:modified>
</cp:coreProperties>
</file>