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87" d="100"/>
          <a:sy n="87" d="100"/>
        </p:scale>
        <p:origin x="6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11/5/2019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11/5/2019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11/5/2019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11/5/2019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11/5/2019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itationmachine.net/chicag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9R0ivCaLtn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Dialectical/</a:t>
            </a:r>
            <a:br>
              <a:rPr lang="en-US" sz="6000" dirty="0"/>
            </a:br>
            <a:r>
              <a:rPr lang="en-US" sz="6000" dirty="0"/>
              <a:t>Argumentative</a:t>
            </a:r>
            <a:r>
              <a:rPr lang="en-US" dirty="0"/>
              <a:t/>
            </a:r>
            <a:br>
              <a:rPr lang="en-US" dirty="0"/>
            </a:br>
            <a:r>
              <a:rPr lang="en-US" dirty="0"/>
              <a:t>Thesis Statements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6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12405"/>
          </a:xfrm>
        </p:spPr>
        <p:txBody>
          <a:bodyPr/>
          <a:lstStyle/>
          <a:p>
            <a:r>
              <a:rPr lang="en-US" dirty="0"/>
              <a:t>Chicago Style</a:t>
            </a:r>
          </a:p>
        </p:txBody>
      </p:sp>
      <p:sp>
        <p:nvSpPr>
          <p:cNvPr id="3" name="Content Placeholder 2"/>
          <p:cNvSpPr>
            <a:spLocks noGrp="1"/>
          </p:cNvSpPr>
          <p:nvPr>
            <p:ph idx="1"/>
          </p:nvPr>
        </p:nvSpPr>
        <p:spPr>
          <a:xfrm>
            <a:off x="1251678" y="1587399"/>
            <a:ext cx="10178322" cy="4292194"/>
          </a:xfrm>
        </p:spPr>
        <p:txBody>
          <a:bodyPr/>
          <a:lstStyle/>
          <a:p>
            <a:pPr marL="0" indent="0">
              <a:buNone/>
            </a:pPr>
            <a:r>
              <a:rPr lang="en-US" dirty="0">
                <a:hlinkClick r:id="rId2"/>
              </a:rPr>
              <a:t>http://www.citationmachine.net/chicago</a:t>
            </a:r>
            <a:endParaRPr lang="en-US" dirty="0"/>
          </a:p>
          <a:p>
            <a:pPr marL="0" indent="0">
              <a:buNone/>
            </a:pPr>
            <a:endParaRPr lang="en-US" dirty="0"/>
          </a:p>
          <a:p>
            <a:pPr marL="0" indent="0">
              <a:buNone/>
            </a:pPr>
            <a:r>
              <a:rPr lang="en-US" dirty="0"/>
              <a:t>Your essay must include </a:t>
            </a:r>
            <a:r>
              <a:rPr lang="en-US"/>
              <a:t>a bibliography</a:t>
            </a:r>
            <a:r>
              <a:rPr lang="en-US" dirty="0"/>
              <a:t>.  This should be a list of sources on the last page of your essay.  For the purpose of this essay, you do not need footnotes or endnotes.</a:t>
            </a:r>
          </a:p>
          <a:p>
            <a:pPr marL="0" indent="0">
              <a:buNone/>
            </a:pPr>
            <a:endParaRPr lang="en-US" dirty="0"/>
          </a:p>
          <a:p>
            <a:pPr marL="0" indent="0">
              <a:buNone/>
            </a:pPr>
            <a:r>
              <a:rPr lang="en-US" dirty="0"/>
              <a:t>Everyone must include the movie as one of their sources:</a:t>
            </a:r>
          </a:p>
          <a:p>
            <a:pPr marL="0" indent="0">
              <a:buNone/>
            </a:pPr>
            <a:r>
              <a:rPr lang="en-CA" i="1" dirty="0"/>
              <a:t>John A: Birth of a Nation</a:t>
            </a:r>
            <a:r>
              <a:rPr lang="en-CA" dirty="0"/>
              <a:t>. Directed by Jerry </a:t>
            </a:r>
            <a:r>
              <a:rPr lang="en-CA" dirty="0" err="1"/>
              <a:t>Ciccoritti</a:t>
            </a:r>
            <a:r>
              <a:rPr lang="en-CA" dirty="0"/>
              <a:t>. Performed by Shawn Doyle and Peter    	</a:t>
            </a:r>
            <a:r>
              <a:rPr lang="en-CA" dirty="0" err="1"/>
              <a:t>Outerbridge</a:t>
            </a:r>
            <a:r>
              <a:rPr lang="en-CA" dirty="0"/>
              <a:t>. Canada: CBC, 2011.</a:t>
            </a:r>
            <a:endParaRPr lang="en-US" dirty="0"/>
          </a:p>
        </p:txBody>
      </p:sp>
    </p:spTree>
    <p:extLst>
      <p:ext uri="{BB962C8B-B14F-4D97-AF65-F5344CB8AC3E}">
        <p14:creationId xmlns:p14="http://schemas.microsoft.com/office/powerpoint/2010/main" val="229782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10000" y="541261"/>
            <a:ext cx="3959451" cy="5780799"/>
          </a:xfrm>
          <a:prstGeom prst="rect">
            <a:avLst/>
          </a:prstGeom>
        </p:spPr>
      </p:pic>
    </p:spTree>
    <p:extLst>
      <p:ext uri="{BB962C8B-B14F-4D97-AF65-F5344CB8AC3E}">
        <p14:creationId xmlns:p14="http://schemas.microsoft.com/office/powerpoint/2010/main" val="1982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Focused</a:t>
            </a:r>
          </a:p>
        </p:txBody>
      </p:sp>
      <p:sp>
        <p:nvSpPr>
          <p:cNvPr id="3" name="Content Placeholder 2"/>
          <p:cNvSpPr>
            <a:spLocks noGrp="1"/>
          </p:cNvSpPr>
          <p:nvPr>
            <p:ph idx="1"/>
          </p:nvPr>
        </p:nvSpPr>
        <p:spPr>
          <a:xfrm>
            <a:off x="1251678" y="1402081"/>
            <a:ext cx="10178322" cy="2255519"/>
          </a:xfrm>
        </p:spPr>
        <p:txBody>
          <a:bodyPr/>
          <a:lstStyle/>
          <a:p>
            <a:r>
              <a:rPr lang="en-US" dirty="0"/>
              <a:t>A good thesis statement is focused and not too broad.</a:t>
            </a:r>
          </a:p>
          <a:p>
            <a:endParaRPr lang="en-US" dirty="0"/>
          </a:p>
          <a:p>
            <a:r>
              <a:rPr lang="en-US" dirty="0"/>
              <a:t>DON’T WRITE, “The Boston Bruins are a skilled and formidable hockey team.”</a:t>
            </a:r>
          </a:p>
          <a:p>
            <a:r>
              <a:rPr lang="en-US" dirty="0"/>
              <a:t>DO WRITE, “The Boston Bruins are a formidable hockey team because of their superior talent, will to win, and championship legacy.”</a:t>
            </a:r>
          </a:p>
        </p:txBody>
      </p:sp>
      <p:pic>
        <p:nvPicPr>
          <p:cNvPr id="5" name="Picture 4"/>
          <p:cNvPicPr>
            <a:picLocks noChangeAspect="1"/>
          </p:cNvPicPr>
          <p:nvPr/>
        </p:nvPicPr>
        <p:blipFill>
          <a:blip r:embed="rId2"/>
          <a:stretch>
            <a:fillRect/>
          </a:stretch>
        </p:blipFill>
        <p:spPr>
          <a:xfrm>
            <a:off x="3657601" y="3505200"/>
            <a:ext cx="4267200" cy="3200400"/>
          </a:xfrm>
          <a:prstGeom prst="rect">
            <a:avLst/>
          </a:prstGeom>
        </p:spPr>
      </p:pic>
    </p:spTree>
    <p:extLst>
      <p:ext uri="{BB962C8B-B14F-4D97-AF65-F5344CB8AC3E}">
        <p14:creationId xmlns:p14="http://schemas.microsoft.com/office/powerpoint/2010/main" val="130492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73975"/>
          </a:xfrm>
        </p:spPr>
        <p:txBody>
          <a:bodyPr/>
          <a:lstStyle/>
          <a:p>
            <a:r>
              <a:rPr lang="en-US" dirty="0"/>
              <a:t>2. Debatable</a:t>
            </a:r>
          </a:p>
        </p:txBody>
      </p:sp>
      <p:sp>
        <p:nvSpPr>
          <p:cNvPr id="3" name="Content Placeholder 2"/>
          <p:cNvSpPr>
            <a:spLocks noGrp="1"/>
          </p:cNvSpPr>
          <p:nvPr>
            <p:ph idx="1"/>
          </p:nvPr>
        </p:nvSpPr>
        <p:spPr>
          <a:xfrm>
            <a:off x="1251678" y="1356360"/>
            <a:ext cx="10178322" cy="3593591"/>
          </a:xfrm>
        </p:spPr>
        <p:txBody>
          <a:bodyPr vert="horz" lIns="91440" tIns="45720" rIns="91440" bIns="45720" rtlCol="0" anchor="t">
            <a:normAutofit/>
          </a:bodyPr>
          <a:lstStyle/>
          <a:p>
            <a:r>
              <a:rPr lang="en-US" dirty="0"/>
              <a:t>A good argumentative thesis is </a:t>
            </a:r>
            <a:r>
              <a:rPr lang="en-US" dirty="0" err="1"/>
              <a:t>centred</a:t>
            </a:r>
            <a:r>
              <a:rPr lang="en-US" dirty="0"/>
              <a:t> on a debatable topic.</a:t>
            </a:r>
          </a:p>
          <a:p>
            <a:endParaRPr lang="en-US" dirty="0"/>
          </a:p>
          <a:p>
            <a:r>
              <a:rPr lang="en-US" dirty="0"/>
              <a:t>DON’T WRITE, “There are high numbers of homeless people living in Vancouver, British Columbia.”</a:t>
            </a:r>
          </a:p>
          <a:p>
            <a:r>
              <a:rPr lang="en-US" dirty="0"/>
              <a:t>DO WRITE, “Homeless people in Vancouver should be given access to services, such as public restrooms and camping facilities, because it would improve life for all inhabitants in the city.”</a:t>
            </a:r>
          </a:p>
        </p:txBody>
      </p:sp>
    </p:spTree>
    <p:extLst>
      <p:ext uri="{BB962C8B-B14F-4D97-AF65-F5344CB8AC3E}">
        <p14:creationId xmlns:p14="http://schemas.microsoft.com/office/powerpoint/2010/main" val="341625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73975"/>
          </a:xfrm>
        </p:spPr>
        <p:txBody>
          <a:bodyPr/>
          <a:lstStyle/>
          <a:p>
            <a:r>
              <a:rPr lang="en-US" dirty="0"/>
              <a:t>3. Picks a side</a:t>
            </a:r>
          </a:p>
        </p:txBody>
      </p:sp>
      <p:sp>
        <p:nvSpPr>
          <p:cNvPr id="3" name="Content Placeholder 2"/>
          <p:cNvSpPr>
            <a:spLocks noGrp="1"/>
          </p:cNvSpPr>
          <p:nvPr>
            <p:ph idx="1"/>
          </p:nvPr>
        </p:nvSpPr>
        <p:spPr>
          <a:xfrm>
            <a:off x="1251678" y="1356361"/>
            <a:ext cx="10178322" cy="3048000"/>
          </a:xfrm>
        </p:spPr>
        <p:txBody>
          <a:bodyPr/>
          <a:lstStyle/>
          <a:p>
            <a:r>
              <a:rPr lang="en-US" dirty="0"/>
              <a:t>A good thesis picks a side.</a:t>
            </a:r>
          </a:p>
          <a:p>
            <a:endParaRPr lang="en-US" dirty="0"/>
          </a:p>
          <a:p>
            <a:r>
              <a:rPr lang="en-US" dirty="0"/>
              <a:t>DON’T WRITE, </a:t>
            </a:r>
            <a:r>
              <a:rPr lang="en-US" dirty="0" smtClean="0"/>
              <a:t>“</a:t>
            </a:r>
            <a:r>
              <a:rPr lang="en-US" dirty="0" smtClean="0"/>
              <a:t>Chevy</a:t>
            </a:r>
            <a:r>
              <a:rPr lang="en-US" dirty="0" smtClean="0"/>
              <a:t> </a:t>
            </a:r>
            <a:r>
              <a:rPr lang="en-US" dirty="0"/>
              <a:t>trucks have been one of the most reliable vehicles on the market for years; therefore it should be one of your first choices when purchasing a truck, but there are also many other good options out there as well.”</a:t>
            </a:r>
          </a:p>
          <a:p>
            <a:r>
              <a:rPr lang="en-US" dirty="0"/>
              <a:t>DO WRITE, </a:t>
            </a:r>
            <a:r>
              <a:rPr lang="en-US" dirty="0" smtClean="0"/>
              <a:t>“</a:t>
            </a:r>
            <a:r>
              <a:rPr lang="en-US" dirty="0" smtClean="0"/>
              <a:t>Chevy</a:t>
            </a:r>
            <a:r>
              <a:rPr lang="en-US" dirty="0" smtClean="0"/>
              <a:t> </a:t>
            </a:r>
            <a:r>
              <a:rPr lang="en-US" dirty="0"/>
              <a:t>trucks have been one of the most reliable vehicles on the market for years; therefore, because of their long-standing reputation and pursuit of excellence, it should be your first choice in choosing a new truck.</a:t>
            </a:r>
          </a:p>
        </p:txBody>
      </p:sp>
      <p:pic>
        <p:nvPicPr>
          <p:cNvPr id="5" name="Picture 4"/>
          <p:cNvPicPr>
            <a:picLocks noChangeAspect="1"/>
          </p:cNvPicPr>
          <p:nvPr/>
        </p:nvPicPr>
        <p:blipFill>
          <a:blip r:embed="rId2"/>
          <a:stretch>
            <a:fillRect/>
          </a:stretch>
        </p:blipFill>
        <p:spPr>
          <a:xfrm>
            <a:off x="4056120" y="4404361"/>
            <a:ext cx="3661417" cy="2249824"/>
          </a:xfrm>
          <a:prstGeom prst="rect">
            <a:avLst/>
          </a:prstGeom>
        </p:spPr>
      </p:pic>
    </p:spTree>
    <p:extLst>
      <p:ext uri="{BB962C8B-B14F-4D97-AF65-F5344CB8AC3E}">
        <p14:creationId xmlns:p14="http://schemas.microsoft.com/office/powerpoint/2010/main" val="224571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67295"/>
          </a:xfrm>
        </p:spPr>
        <p:txBody>
          <a:bodyPr/>
          <a:lstStyle/>
          <a:p>
            <a:r>
              <a:rPr lang="en-US" dirty="0"/>
              <a:t>4. Makes a claim</a:t>
            </a:r>
          </a:p>
        </p:txBody>
      </p:sp>
      <p:sp>
        <p:nvSpPr>
          <p:cNvPr id="3" name="Content Placeholder 2"/>
          <p:cNvSpPr>
            <a:spLocks noGrp="1"/>
          </p:cNvSpPr>
          <p:nvPr>
            <p:ph idx="1"/>
          </p:nvPr>
        </p:nvSpPr>
        <p:spPr>
          <a:xfrm>
            <a:off x="1251678" y="1493521"/>
            <a:ext cx="10178322" cy="2407919"/>
          </a:xfrm>
        </p:spPr>
        <p:txBody>
          <a:bodyPr>
            <a:normAutofit/>
          </a:bodyPr>
          <a:lstStyle/>
          <a:p>
            <a:r>
              <a:rPr lang="en-US" dirty="0"/>
              <a:t>A good thesis statement makes a claim that will be supported later in the paper.</a:t>
            </a:r>
          </a:p>
          <a:p>
            <a:endParaRPr lang="en-US" dirty="0"/>
          </a:p>
          <a:p>
            <a:r>
              <a:rPr lang="en-US" dirty="0"/>
              <a:t>DON’T WRITE, </a:t>
            </a:r>
            <a:r>
              <a:rPr lang="en-US" dirty="0" smtClean="0"/>
              <a:t>“Some people like horses, others prefer quads.”</a:t>
            </a:r>
            <a:endParaRPr lang="en-US" dirty="0"/>
          </a:p>
          <a:p>
            <a:r>
              <a:rPr lang="en-US" dirty="0"/>
              <a:t>DO WRITE, </a:t>
            </a:r>
            <a:r>
              <a:rPr lang="en-US" dirty="0" smtClean="0"/>
              <a:t>“Horses are a dated technology that should be replaced by quads which allow farmers greater flexibility in their day to day work.”</a:t>
            </a:r>
          </a:p>
        </p:txBody>
      </p:sp>
      <p:pic>
        <p:nvPicPr>
          <p:cNvPr id="4" name="Picture 3"/>
          <p:cNvPicPr>
            <a:picLocks noChangeAspect="1"/>
          </p:cNvPicPr>
          <p:nvPr/>
        </p:nvPicPr>
        <p:blipFill>
          <a:blip r:embed="rId2"/>
          <a:stretch>
            <a:fillRect/>
          </a:stretch>
        </p:blipFill>
        <p:spPr>
          <a:xfrm>
            <a:off x="4008120" y="3977640"/>
            <a:ext cx="3322320" cy="2408682"/>
          </a:xfrm>
          <a:prstGeom prst="rect">
            <a:avLst/>
          </a:prstGeom>
        </p:spPr>
      </p:pic>
    </p:spTree>
    <p:extLst>
      <p:ext uri="{BB962C8B-B14F-4D97-AF65-F5344CB8AC3E}">
        <p14:creationId xmlns:p14="http://schemas.microsoft.com/office/powerpoint/2010/main" val="361625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Killer Thesis Statement!</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3200" dirty="0"/>
              <a:t>Answer the question</a:t>
            </a:r>
          </a:p>
          <a:p>
            <a:pPr marL="457200" indent="-457200">
              <a:buFont typeface="+mj-lt"/>
              <a:buAutoNum type="arabicPeriod"/>
            </a:pPr>
            <a:r>
              <a:rPr lang="en-US" sz="3200" dirty="0"/>
              <a:t>Refine your answer</a:t>
            </a:r>
          </a:p>
          <a:p>
            <a:pPr marL="457200" indent="-457200">
              <a:buFont typeface="+mj-lt"/>
              <a:buAutoNum type="arabicPeriod"/>
            </a:pPr>
            <a:r>
              <a:rPr lang="en-US" sz="3200" dirty="0"/>
              <a:t>Focus with examples</a:t>
            </a:r>
          </a:p>
          <a:p>
            <a:pPr marL="457200" indent="-457200">
              <a:buFont typeface="+mj-lt"/>
              <a:buAutoNum type="arabicPeriod"/>
            </a:pPr>
            <a:r>
              <a:rPr lang="en-US" sz="3200" dirty="0"/>
              <a:t>Go deeper</a:t>
            </a:r>
          </a:p>
          <a:p>
            <a:pPr marL="457200" indent="-457200">
              <a:buFont typeface="+mj-lt"/>
              <a:buAutoNum type="arabicPeriod"/>
            </a:pPr>
            <a:endParaRPr lang="en-US" sz="3200" dirty="0"/>
          </a:p>
          <a:p>
            <a:pPr marL="0" indent="0">
              <a:buNone/>
            </a:pPr>
            <a:r>
              <a:rPr lang="en-US" sz="3200" dirty="0">
                <a:hlinkClick r:id="rId2"/>
              </a:rPr>
              <a:t>https://www.youtube.com/watch?v=9R0ivCaLtnY</a:t>
            </a:r>
            <a:endParaRPr lang="en-US" sz="3200" dirty="0"/>
          </a:p>
        </p:txBody>
      </p:sp>
    </p:spTree>
    <p:extLst>
      <p:ext uri="{BB962C8B-B14F-4D97-AF65-F5344CB8AC3E}">
        <p14:creationId xmlns:p14="http://schemas.microsoft.com/office/powerpoint/2010/main" val="269673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31938"/>
          </a:xfrm>
        </p:spPr>
        <p:txBody>
          <a:bodyPr/>
          <a:lstStyle/>
          <a:p>
            <a:r>
              <a:rPr lang="en-US" dirty="0"/>
              <a:t>Practice</a:t>
            </a:r>
          </a:p>
        </p:txBody>
      </p:sp>
      <p:sp>
        <p:nvSpPr>
          <p:cNvPr id="3" name="Content Placeholder 2"/>
          <p:cNvSpPr>
            <a:spLocks noGrp="1"/>
          </p:cNvSpPr>
          <p:nvPr>
            <p:ph idx="1"/>
          </p:nvPr>
        </p:nvSpPr>
        <p:spPr>
          <a:xfrm>
            <a:off x="1251678" y="1331367"/>
            <a:ext cx="10178322" cy="4548226"/>
          </a:xfrm>
        </p:spPr>
        <p:txBody>
          <a:bodyPr>
            <a:normAutofit fontScale="70000" lnSpcReduction="20000"/>
          </a:bodyPr>
          <a:lstStyle/>
          <a:p>
            <a:pPr marL="0" indent="0">
              <a:buNone/>
            </a:pPr>
            <a:r>
              <a:rPr lang="en-US" sz="2800" dirty="0"/>
              <a:t>Answer the question:</a:t>
            </a:r>
          </a:p>
          <a:p>
            <a:pPr marL="0" indent="0">
              <a:buNone/>
            </a:pPr>
            <a:r>
              <a:rPr lang="en-US" sz="2800" dirty="0"/>
              <a:t>Anne Nelson is the most admirable historical figure in the Confederation of Canada.</a:t>
            </a:r>
          </a:p>
          <a:p>
            <a:pPr marL="0" indent="0">
              <a:buNone/>
            </a:pPr>
            <a:endParaRPr lang="en-US" sz="2800" dirty="0"/>
          </a:p>
          <a:p>
            <a:pPr marL="0" indent="0">
              <a:buNone/>
            </a:pPr>
            <a:r>
              <a:rPr lang="en-US" sz="2800" dirty="0"/>
              <a:t>Refine:</a:t>
            </a:r>
          </a:p>
          <a:p>
            <a:pPr marL="0" indent="0">
              <a:buNone/>
            </a:pPr>
            <a:r>
              <a:rPr lang="en-US" sz="2800" dirty="0"/>
              <a:t>In the Confederation of Canada,  Anne Nelson may not be one of the most prominent figures, but she changes the history of the country through the influence she has on George Brown.</a:t>
            </a:r>
          </a:p>
          <a:p>
            <a:pPr marL="0" indent="0">
              <a:buNone/>
            </a:pPr>
            <a:endParaRPr lang="en-US" sz="2800" dirty="0"/>
          </a:p>
          <a:p>
            <a:pPr marL="0" indent="0">
              <a:buNone/>
            </a:pPr>
            <a:r>
              <a:rPr lang="en-US" sz="2800" dirty="0"/>
              <a:t>Focus:</a:t>
            </a:r>
          </a:p>
          <a:p>
            <a:pPr marL="0" indent="0">
              <a:buNone/>
            </a:pPr>
            <a:r>
              <a:rPr lang="en-US" sz="2800" dirty="0"/>
              <a:t>In the Confederation of Canada,  Anne Nelson may not be one of the most prominent figures, but she changes the history of Canada though the influence she has on George Brown: by challenging his beliefs, providing him with a listening ear, and encouraging him to do the right thing for the country above all else.</a:t>
            </a:r>
          </a:p>
          <a:p>
            <a:pPr marL="0" indent="0">
              <a:buNone/>
            </a:pPr>
            <a:endParaRPr lang="en-US" dirty="0"/>
          </a:p>
        </p:txBody>
      </p:sp>
    </p:spTree>
    <p:extLst>
      <p:ext uri="{BB962C8B-B14F-4D97-AF65-F5344CB8AC3E}">
        <p14:creationId xmlns:p14="http://schemas.microsoft.com/office/powerpoint/2010/main" val="100058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Bibliography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925631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84</TotalTime>
  <Words>500</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Gill Sans MT</vt:lpstr>
      <vt:lpstr>Impact</vt:lpstr>
      <vt:lpstr>Badge</vt:lpstr>
      <vt:lpstr>Dialectical/ Argumentative Thesis Statements</vt:lpstr>
      <vt:lpstr>PowerPoint Presentation</vt:lpstr>
      <vt:lpstr>1. Focused</vt:lpstr>
      <vt:lpstr>2. Debatable</vt:lpstr>
      <vt:lpstr>3. Picks a side</vt:lpstr>
      <vt:lpstr>4. Makes a claim</vt:lpstr>
      <vt:lpstr>Writing a Killer Thesis Statement!</vt:lpstr>
      <vt:lpstr>Practice</vt:lpstr>
      <vt:lpstr>Bibliography</vt:lpstr>
      <vt:lpstr>Chicago Style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Dialectical/ Argumentative Thesis Statements</dc:title>
  <dc:creator>Murray Neudorf</dc:creator>
  <cp:lastModifiedBy>Murray Neudorf</cp:lastModifiedBy>
  <cp:revision>15</cp:revision>
  <dcterms:created xsi:type="dcterms:W3CDTF">2017-06-19T03:55:40Z</dcterms:created>
  <dcterms:modified xsi:type="dcterms:W3CDTF">2019-11-05T20:49:41Z</dcterms:modified>
</cp:coreProperties>
</file>