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3" r:id="rId14"/>
    <p:sldId id="274" r:id="rId15"/>
    <p:sldId id="275" r:id="rId16"/>
    <p:sldId id="276" r:id="rId17"/>
    <p:sldId id="277" r:id="rId18"/>
    <p:sldId id="268" r:id="rId19"/>
    <p:sldId id="278" r:id="rId20"/>
    <p:sldId id="279" r:id="rId21"/>
    <p:sldId id="280" r:id="rId22"/>
    <p:sldId id="269" r:id="rId23"/>
    <p:sldId id="270" r:id="rId24"/>
    <p:sldId id="272" r:id="rId25"/>
    <p:sldId id="27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49" d="100"/>
          <a:sy n="49" d="100"/>
        </p:scale>
        <p:origin x="64" y="20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73EA5-5805-44E7-97BE-3F7406B3AE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Cold War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03B5BF-23E4-4133-9AB0-12F363A548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 Introduction</a:t>
            </a:r>
          </a:p>
        </p:txBody>
      </p:sp>
    </p:spTree>
    <p:extLst>
      <p:ext uri="{BB962C8B-B14F-4D97-AF65-F5344CB8AC3E}">
        <p14:creationId xmlns:p14="http://schemas.microsoft.com/office/powerpoint/2010/main" val="25158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61D8973-EAA9-459A-AF59-BBB4233D6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A8D558-CBFD-47D8-9CB8-6E67A53E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43" y="685800"/>
            <a:ext cx="5793475" cy="1485900"/>
          </a:xfrm>
        </p:spPr>
        <p:txBody>
          <a:bodyPr>
            <a:normAutofit/>
          </a:bodyPr>
          <a:lstStyle/>
          <a:p>
            <a:r>
              <a:rPr lang="en-US" dirty="0"/>
              <a:t>Berlin Airlift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53EFA-6077-4602-990C-5B478666F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743" y="2286000"/>
            <a:ext cx="5793475" cy="3581400"/>
          </a:xfrm>
        </p:spPr>
        <p:txBody>
          <a:bodyPr>
            <a:normAutofit/>
          </a:bodyPr>
          <a:lstStyle/>
          <a:p>
            <a:r>
              <a:rPr lang="en-US" sz="2400" dirty="0"/>
              <a:t>The Soviet blockade was a failure and ended soon after it started.</a:t>
            </a:r>
          </a:p>
          <a:p>
            <a:r>
              <a:rPr lang="en-US" sz="2400" dirty="0"/>
              <a:t>The Marshall Plan and the Berlin Airlift are often seen as the beginning of the Cold War.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EA8A33-C0D0-416D-8359-724B8828C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614BDF-DE9A-4131-AED0-9E4DDDC992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49" r="15344"/>
          <a:stretch/>
        </p:blipFill>
        <p:spPr>
          <a:xfrm>
            <a:off x="7612260" y="10"/>
            <a:ext cx="457973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28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73EA5-5805-44E7-97BE-3F7406B3AE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Arms Race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03B5BF-23E4-4133-9AB0-12F363A548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266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3B91B61-BFCA-4647-957E-A8269BE46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ACBBC-80D5-4E0F-BDF1-78FA7382E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24" y="685800"/>
            <a:ext cx="6176776" cy="1485900"/>
          </a:xfrm>
        </p:spPr>
        <p:txBody>
          <a:bodyPr>
            <a:normAutofit/>
          </a:bodyPr>
          <a:lstStyle/>
          <a:p>
            <a:r>
              <a:rPr lang="en-US" dirty="0"/>
              <a:t>Nuclear Arms Race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E8BABA-48B3-40F0-9725-A28C686D76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16" r="7230" b="-1"/>
          <a:stretch/>
        </p:blipFill>
        <p:spPr>
          <a:xfrm>
            <a:off x="-1" y="10"/>
            <a:ext cx="4373546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2D1D7C6-1C89-420C-8D35-483654167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122FB-2993-41F5-87B1-289173A0B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0824" y="2286000"/>
            <a:ext cx="6176776" cy="3581400"/>
          </a:xfrm>
        </p:spPr>
        <p:txBody>
          <a:bodyPr>
            <a:noAutofit/>
          </a:bodyPr>
          <a:lstStyle/>
          <a:p>
            <a:r>
              <a:rPr lang="en-US" sz="2400" dirty="0"/>
              <a:t>When the United States dropped the atomic bombs on Japan in 1945, they didn’t tell the Soviets about their plans.</a:t>
            </a:r>
          </a:p>
          <a:p>
            <a:r>
              <a:rPr lang="en-US" sz="2400" dirty="0"/>
              <a:t>To help discourage Soviet communist expansion, the US built more atomic weaponry.</a:t>
            </a:r>
          </a:p>
          <a:p>
            <a:r>
              <a:rPr lang="en-US" sz="2400" dirty="0"/>
              <a:t>In 1949, the Soviets successfully tested their own atomic bomb.</a:t>
            </a:r>
          </a:p>
          <a:p>
            <a:r>
              <a:rPr lang="en-US" sz="2400" dirty="0"/>
              <a:t>In 1952, the US tested the first hydrogen bomb.  The Soviets followed in 1953.</a:t>
            </a:r>
          </a:p>
        </p:txBody>
      </p:sp>
    </p:spTree>
    <p:extLst>
      <p:ext uri="{BB962C8B-B14F-4D97-AF65-F5344CB8AC3E}">
        <p14:creationId xmlns:p14="http://schemas.microsoft.com/office/powerpoint/2010/main" val="2291616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61D8973-EAA9-459A-AF59-BBB4233D6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F7B5DB-9A38-4417-B53B-9658FCF22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43" y="685800"/>
            <a:ext cx="5793475" cy="1485900"/>
          </a:xfrm>
        </p:spPr>
        <p:txBody>
          <a:bodyPr>
            <a:normAutofit/>
          </a:bodyPr>
          <a:lstStyle/>
          <a:p>
            <a:r>
              <a:rPr lang="en-US" dirty="0"/>
              <a:t>Effects of Nuclear Blast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3508A-A3C1-4D90-94EF-860155125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743" y="2286000"/>
            <a:ext cx="5793475" cy="3581400"/>
          </a:xfrm>
        </p:spPr>
        <p:txBody>
          <a:bodyPr>
            <a:normAutofit/>
          </a:bodyPr>
          <a:lstStyle/>
          <a:p>
            <a:r>
              <a:rPr lang="en-US" sz="2400" dirty="0"/>
              <a:t>The blast: 40-50% of total energy</a:t>
            </a:r>
          </a:p>
          <a:p>
            <a:r>
              <a:rPr lang="en-US" sz="2400" dirty="0"/>
              <a:t>Thermal radiation: 30-50% of total energy</a:t>
            </a:r>
          </a:p>
          <a:p>
            <a:r>
              <a:rPr lang="en-US" sz="2400" dirty="0"/>
              <a:t>Ionizing radiation: 5% of total energy</a:t>
            </a:r>
          </a:p>
          <a:p>
            <a:r>
              <a:rPr lang="en-US" sz="2400" dirty="0"/>
              <a:t>Residual radiation: 5-10% of total energy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EA8A33-C0D0-416D-8359-724B8828C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2C069-32F7-416F-B4ED-F55C11743F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78" r="17943"/>
          <a:stretch/>
        </p:blipFill>
        <p:spPr>
          <a:xfrm>
            <a:off x="7612260" y="10"/>
            <a:ext cx="457973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47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24E16E8-84BF-4D4C-A746-2537B1C15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890A3A2-97E0-41D2-BD93-30D3DFA73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18CB90A-6005-4951-84F5-70B5863EF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E011E1-0D3E-48C7-9229-6356C2050F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576" r="-1" b="16229"/>
          <a:stretch/>
        </p:blipFill>
        <p:spPr>
          <a:xfrm>
            <a:off x="0" y="744469"/>
            <a:ext cx="6050260" cy="4187119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E9B2AE-168A-4245-A08A-486BAE1559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859" r="1" b="15686"/>
          <a:stretch/>
        </p:blipFill>
        <p:spPr>
          <a:xfrm flipH="1">
            <a:off x="6095990" y="739769"/>
            <a:ext cx="6050280" cy="4187119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80509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D868099-6145-4BC0-A5EA-74BEF1776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188F3E-BA6F-4CE6-8B10-608DB8E0B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988" y="261529"/>
            <a:ext cx="8457474" cy="6334941"/>
          </a:xfrm>
          <a:prstGeom prst="rect">
            <a:avLst/>
          </a:prstGeom>
        </p:spPr>
      </p:pic>
      <p:sp>
        <p:nvSpPr>
          <p:cNvPr id="13" name="Freeform 6">
            <a:extLst>
              <a:ext uri="{FF2B5EF4-FFF2-40B4-BE49-F238E27FC236}">
                <a16:creationId xmlns:a16="http://schemas.microsoft.com/office/drawing/2014/main" id="{CC1026F7-DECB-49B4-A565-518BBA445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964372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9831C-5897-40BF-876A-6746B509F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35630CC-5AEF-49AD-AD6E-F6CA6F9E6D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1258" y="1032013"/>
            <a:ext cx="8641883" cy="479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6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E954AF0-B5CC-4A16-ACDA-675B5694F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A832F0A-5C33-4420-8D84-3CCAAB93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4275" y="844688"/>
            <a:ext cx="6900380" cy="5168624"/>
          </a:xfrm>
          <a:prstGeom prst="rect">
            <a:avLst/>
          </a:prstGeom>
        </p:spPr>
      </p:pic>
      <p:sp>
        <p:nvSpPr>
          <p:cNvPr id="15" name="Freeform 6">
            <a:extLst>
              <a:ext uri="{FF2B5EF4-FFF2-40B4-BE49-F238E27FC236}">
                <a16:creationId xmlns:a16="http://schemas.microsoft.com/office/drawing/2014/main" id="{325322DD-3792-4947-A96A-1B6D9D786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A5FAF0-0EA6-4977-BF63-2569C328F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9666" y="1314922"/>
            <a:ext cx="3176246" cy="300013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cap="all" dirty="0"/>
              <a:t>Small Modular Reactors</a:t>
            </a:r>
          </a:p>
        </p:txBody>
      </p:sp>
    </p:spTree>
    <p:extLst>
      <p:ext uri="{BB962C8B-B14F-4D97-AF65-F5344CB8AC3E}">
        <p14:creationId xmlns:p14="http://schemas.microsoft.com/office/powerpoint/2010/main" val="2403175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2FA0E-ADB3-4DF2-9CC7-7E71BBCDA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3282695" cy="1485900"/>
          </a:xfrm>
        </p:spPr>
        <p:txBody>
          <a:bodyPr>
            <a:normAutofit/>
          </a:bodyPr>
          <a:lstStyle/>
          <a:p>
            <a:r>
              <a:rPr lang="en-US" sz="3400"/>
              <a:t>Arms Race Heads to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9E2ED-8E72-4CCB-BDDF-F12D49C25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286000"/>
            <a:ext cx="4898571" cy="4044220"/>
          </a:xfrm>
        </p:spPr>
        <p:txBody>
          <a:bodyPr>
            <a:noAutofit/>
          </a:bodyPr>
          <a:lstStyle/>
          <a:p>
            <a:r>
              <a:rPr lang="en-US" sz="2400" dirty="0"/>
              <a:t>Soviet’s launched the first Sputnik satellite is 1957.</a:t>
            </a:r>
          </a:p>
          <a:p>
            <a:r>
              <a:rPr lang="en-US" sz="2400" dirty="0"/>
              <a:t>The US poured funds into their own space program and launched its first satellite into space in 1958.</a:t>
            </a:r>
          </a:p>
          <a:p>
            <a:r>
              <a:rPr lang="en-US" sz="2400" dirty="0"/>
              <a:t>Race began to get to the moon.</a:t>
            </a:r>
          </a:p>
          <a:p>
            <a:r>
              <a:rPr lang="en-US" sz="2400" dirty="0"/>
              <a:t>US successfully landed a man on the moon in 1969.</a:t>
            </a:r>
          </a:p>
        </p:txBody>
      </p:sp>
      <p:pic>
        <p:nvPicPr>
          <p:cNvPr id="4" name="Picture 3" descr="A person playing the drums&#10;&#10;Description automatically generated with medium confidence">
            <a:extLst>
              <a:ext uri="{FF2B5EF4-FFF2-40B4-BE49-F238E27FC236}">
                <a16:creationId xmlns:a16="http://schemas.microsoft.com/office/drawing/2014/main" id="{A2EEDEB2-DE01-4177-9B11-F56D3E90C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608" y="1291046"/>
            <a:ext cx="5399244" cy="404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299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Content Placeholder 3" descr="A group of astronauts in space suits&#10;&#10;Description automatically generated with medium confidence">
            <a:extLst>
              <a:ext uri="{FF2B5EF4-FFF2-40B4-BE49-F238E27FC236}">
                <a16:creationId xmlns:a16="http://schemas.microsoft.com/office/drawing/2014/main" id="{30FF631B-5394-4EC5-8716-1FBBA7987E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65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3B91B61-BFCA-4647-957E-A8269BE46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AD7491-2960-42B0-A6E7-CA4CFD47F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24" y="685800"/>
            <a:ext cx="6176776" cy="1485900"/>
          </a:xfrm>
        </p:spPr>
        <p:txBody>
          <a:bodyPr>
            <a:normAutofit/>
          </a:bodyPr>
          <a:lstStyle/>
          <a:p>
            <a:r>
              <a:rPr lang="en-US" dirty="0"/>
              <a:t>The Cold War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3B5626-9D73-4B9F-96ED-4F76A8BCBD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96" r="29835" b="-1"/>
          <a:stretch/>
        </p:blipFill>
        <p:spPr>
          <a:xfrm>
            <a:off x="-1" y="10"/>
            <a:ext cx="4373546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2D1D7C6-1C89-420C-8D35-483654167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239BE-86B4-433D-AC85-5225F1704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0824" y="2286000"/>
            <a:ext cx="6176776" cy="3581400"/>
          </a:xfrm>
        </p:spPr>
        <p:txBody>
          <a:bodyPr>
            <a:normAutofit/>
          </a:bodyPr>
          <a:lstStyle/>
          <a:p>
            <a:r>
              <a:rPr lang="en-US"/>
              <a:t>The open yet restricted rivalry that developed after WW2 between the United States and the Soviet Union, or between capitalism and communism.</a:t>
            </a:r>
          </a:p>
        </p:txBody>
      </p:sp>
    </p:spTree>
    <p:extLst>
      <p:ext uri="{BB962C8B-B14F-4D97-AF65-F5344CB8AC3E}">
        <p14:creationId xmlns:p14="http://schemas.microsoft.com/office/powerpoint/2010/main" val="4143709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5383F2B-0D6A-4B1A-BA43-A65A34B3B2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8DCF595-CA9C-40E8-AA1B-DA3ECBE816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588" b="4099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706695" y="6858000"/>
                </a:lnTo>
                <a:lnTo>
                  <a:pt x="706695" y="376"/>
                </a:lnTo>
                <a:lnTo>
                  <a:pt x="478095" y="376"/>
                </a:lnTo>
                <a:lnTo>
                  <a:pt x="47809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36416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A6EC888-B85F-410F-B430-06583E94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88911C-0EC7-40A9-9BCB-CA8A66E462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3023EA8-527A-4FA2-A71D-626F912756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0C46CD6-ADBB-41BC-8969-7C707D4332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B6C38415-998B-45FB-A12C-BD0B184CB8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8D89F71-9459-4318-ACAE-874616C3A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462" y="968188"/>
            <a:ext cx="10194046" cy="48942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95970D-4D3C-4346-8052-4E1D82885C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5058" y="1289918"/>
            <a:ext cx="9384853" cy="424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03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778C6-6E08-406E-986E-D7E60026F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269" y="346166"/>
            <a:ext cx="9886950" cy="1485900"/>
          </a:xfrm>
        </p:spPr>
        <p:txBody>
          <a:bodyPr>
            <a:normAutofit/>
          </a:bodyPr>
          <a:lstStyle/>
          <a:p>
            <a:r>
              <a:rPr lang="en-US" dirty="0"/>
              <a:t>Cuban Missile Crisis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B4CB7D7-FA5F-4E8D-A084-6C9FF8F6BA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89" r="23085" b="-1"/>
          <a:stretch/>
        </p:blipFill>
        <p:spPr>
          <a:xfrm>
            <a:off x="1390649" y="2401556"/>
            <a:ext cx="3211495" cy="346668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40B5D-6E7D-48BD-AE62-531031390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5955" y="849086"/>
            <a:ext cx="6176776" cy="3581400"/>
          </a:xfrm>
        </p:spPr>
        <p:txBody>
          <a:bodyPr>
            <a:noAutofit/>
          </a:bodyPr>
          <a:lstStyle/>
          <a:p>
            <a:r>
              <a:rPr lang="en-US" sz="2400" dirty="0"/>
              <a:t>The Cold War arms race came to a tipping point in 1962 after John F. Kennedy’s administration failed to remove Fidel Castro’s communist government in Cuba (Bay of Pigs).</a:t>
            </a:r>
          </a:p>
          <a:p>
            <a:r>
              <a:rPr lang="en-US" sz="2400" dirty="0"/>
              <a:t>Soviet premier Nikita Khrushchev implemented a secret agreement to place Soviet warheads in Cuba to deter future occupation.</a:t>
            </a:r>
          </a:p>
          <a:p>
            <a:r>
              <a:rPr lang="en-US" sz="2400" dirty="0"/>
              <a:t>US intelligence intercepted the Soviet attempt to bring nuclear weapons into Cuba and enforced a blockade of Cuba.</a:t>
            </a:r>
          </a:p>
          <a:p>
            <a:r>
              <a:rPr lang="en-US" sz="2400" dirty="0"/>
              <a:t>Both sides began to question the need for weapons that guaranteed “mutually assured destruction.”</a:t>
            </a:r>
          </a:p>
        </p:txBody>
      </p:sp>
    </p:spTree>
    <p:extLst>
      <p:ext uri="{BB962C8B-B14F-4D97-AF65-F5344CB8AC3E}">
        <p14:creationId xmlns:p14="http://schemas.microsoft.com/office/powerpoint/2010/main" val="22712709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BC5CB-5095-4D9B-9F61-8B3947EF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650" y="685800"/>
            <a:ext cx="9886950" cy="1485900"/>
          </a:xfrm>
        </p:spPr>
        <p:txBody>
          <a:bodyPr>
            <a:normAutofit/>
          </a:bodyPr>
          <a:lstStyle/>
          <a:p>
            <a:r>
              <a:rPr lang="en-US" dirty="0"/>
              <a:t>Arms Races Continue</a:t>
            </a:r>
          </a:p>
        </p:txBody>
      </p:sp>
      <p:pic>
        <p:nvPicPr>
          <p:cNvPr id="4" name="Picture 3" descr="A person speaking into a microphone&#10;&#10;Description automatically generated with medium confidence">
            <a:extLst>
              <a:ext uri="{FF2B5EF4-FFF2-40B4-BE49-F238E27FC236}">
                <a16:creationId xmlns:a16="http://schemas.microsoft.com/office/drawing/2014/main" id="{3DD05889-EA87-47E8-9822-2EA292D16E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43" r="23305"/>
          <a:stretch/>
        </p:blipFill>
        <p:spPr>
          <a:xfrm>
            <a:off x="1390649" y="2401556"/>
            <a:ext cx="3211495" cy="346668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B70AC-2535-4C00-8A80-4397C5EC2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0824" y="2286000"/>
            <a:ext cx="6176776" cy="3581400"/>
          </a:xfrm>
        </p:spPr>
        <p:txBody>
          <a:bodyPr>
            <a:normAutofit/>
          </a:bodyPr>
          <a:lstStyle/>
          <a:p>
            <a:r>
              <a:rPr lang="en-US" sz="2400" dirty="0"/>
              <a:t>In 1968, the UN created the Nuclear Non-Proliferation Treaty (NPT) which seeks to discourage the trading of nuclear arms and the disarmament of nuclear nations.</a:t>
            </a:r>
          </a:p>
          <a:p>
            <a:r>
              <a:rPr lang="en-US" sz="2400" dirty="0"/>
              <a:t>North Korea, India, Israel, Pakistan, and South Sudan have not signed.</a:t>
            </a:r>
          </a:p>
        </p:txBody>
      </p:sp>
    </p:spTree>
    <p:extLst>
      <p:ext uri="{BB962C8B-B14F-4D97-AF65-F5344CB8AC3E}">
        <p14:creationId xmlns:p14="http://schemas.microsoft.com/office/powerpoint/2010/main" val="3218096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14902AA-4E7E-4D93-A756-AC2EF9AAF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376"/>
            <a:ext cx="12191998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E0AE5A0-0098-4DC4-82DC-CCE4071B6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71285" y="626654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6D28670-6E3D-4F4B-AD22-EFA33BF3C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6632" y="1010265"/>
            <a:ext cx="11115368" cy="58477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AD7491-2960-42B0-A6E7-CA4CFD47F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281916"/>
            <a:ext cx="9601200" cy="1485900"/>
          </a:xfrm>
        </p:spPr>
        <p:txBody>
          <a:bodyPr>
            <a:normAutofit/>
          </a:bodyPr>
          <a:lstStyle/>
          <a:p>
            <a:r>
              <a:rPr lang="en-US" dirty="0"/>
              <a:t>Ethical Dimension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239BE-86B4-433D-AC85-5225F1704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920620"/>
            <a:ext cx="9601200" cy="2946779"/>
          </a:xfrm>
        </p:spPr>
        <p:txBody>
          <a:bodyPr>
            <a:normAutofit/>
          </a:bodyPr>
          <a:lstStyle/>
          <a:p>
            <a:r>
              <a:rPr lang="en-US" sz="2800" dirty="0"/>
              <a:t>Is it ethical to implement nuclear deterrence as a self-defense strategy?  Should Canada be pursuing its own nuclear program?</a:t>
            </a:r>
          </a:p>
        </p:txBody>
      </p:sp>
    </p:spTree>
    <p:extLst>
      <p:ext uri="{BB962C8B-B14F-4D97-AF65-F5344CB8AC3E}">
        <p14:creationId xmlns:p14="http://schemas.microsoft.com/office/powerpoint/2010/main" val="6716764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7FC6A-2E12-4E6B-9B16-1D4CDBAE9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B588F-9335-49BB-98F8-2F8F77C99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67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D7491-2960-42B0-A6E7-CA4CFD47F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Germany Divided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239BE-86B4-433D-AC85-5225F1704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After WW2 Germany was occupied and then divided between the Allies.  The American, British, and French zones made up the western two-thirds, while the Soviet zone comprised the eastern third.</a:t>
            </a:r>
          </a:p>
          <a:p>
            <a:r>
              <a:rPr lang="en-US" sz="2400" dirty="0"/>
              <a:t>Berlin, which was surrounded by the Soviet zone, was also split into 4 zones of occupation.</a:t>
            </a:r>
          </a:p>
        </p:txBody>
      </p:sp>
    </p:spTree>
    <p:extLst>
      <p:ext uri="{BB962C8B-B14F-4D97-AF65-F5344CB8AC3E}">
        <p14:creationId xmlns:p14="http://schemas.microsoft.com/office/powerpoint/2010/main" val="2682475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6EC888-B85F-410F-B430-06583E94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85DA84-CB73-4E5E-9864-2460CE280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49185E-361A-421B-8F2D-11C7FFC68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4B85BAA-C37F-44B4-B427-B4F10EBB4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-4668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C4EE06-D7B4-4FAC-A561-38A1C3802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18D83B-903C-4782-B1BB-A45164A71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85589A-A5AC-409A-B2A2-24D871B4C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67" y="158782"/>
            <a:ext cx="11870265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2CF9F74-923F-4B0F-BE54-6C4CCEC4BF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2577" y="178212"/>
            <a:ext cx="6672672" cy="633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45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3B91B61-BFCA-4647-957E-A8269BE46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AD7491-2960-42B0-A6E7-CA4CFD47F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24" y="685800"/>
            <a:ext cx="6176776" cy="1485900"/>
          </a:xfrm>
        </p:spPr>
        <p:txBody>
          <a:bodyPr>
            <a:normAutofit/>
          </a:bodyPr>
          <a:lstStyle/>
          <a:p>
            <a:r>
              <a:rPr lang="en-US" dirty="0"/>
              <a:t>Marshall Plan</a:t>
            </a:r>
          </a:p>
        </p:txBody>
      </p:sp>
      <p:pic>
        <p:nvPicPr>
          <p:cNvPr id="4" name="Picture 3" descr="A person in a uniform&#10;&#10;Description automatically generated with medium confidence">
            <a:extLst>
              <a:ext uri="{FF2B5EF4-FFF2-40B4-BE49-F238E27FC236}">
                <a16:creationId xmlns:a16="http://schemas.microsoft.com/office/drawing/2014/main" id="{6DE481BE-1EF6-4199-9682-F51855D64D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90" b="1"/>
          <a:stretch/>
        </p:blipFill>
        <p:spPr>
          <a:xfrm>
            <a:off x="-1" y="10"/>
            <a:ext cx="4373546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2D1D7C6-1C89-420C-8D35-483654167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239BE-86B4-433D-AC85-5225F1704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0824" y="2286000"/>
            <a:ext cx="6176776" cy="3581400"/>
          </a:xfrm>
        </p:spPr>
        <p:txBody>
          <a:bodyPr>
            <a:normAutofit/>
          </a:bodyPr>
          <a:lstStyle/>
          <a:p>
            <a:r>
              <a:rPr lang="en-US" sz="2400" dirty="0"/>
              <a:t>US program to provide aid to the nations destroyed by WW2.</a:t>
            </a:r>
          </a:p>
          <a:p>
            <a:r>
              <a:rPr lang="en-US" sz="2400" dirty="0"/>
              <a:t>Named after US secretary of state George Marshall.</a:t>
            </a:r>
          </a:p>
          <a:p>
            <a:r>
              <a:rPr lang="en-US" sz="2400" dirty="0"/>
              <a:t>By 1952, those nations that received assistance through the Marshall Plan had surpassed pre-WW2 economic levels.</a:t>
            </a:r>
          </a:p>
        </p:txBody>
      </p:sp>
    </p:spTree>
    <p:extLst>
      <p:ext uri="{BB962C8B-B14F-4D97-AF65-F5344CB8AC3E}">
        <p14:creationId xmlns:p14="http://schemas.microsoft.com/office/powerpoint/2010/main" val="477514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14902AA-4E7E-4D93-A756-AC2EF9AAF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376"/>
            <a:ext cx="12191998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E0AE5A0-0098-4DC4-82DC-CCE4071B6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71285" y="626654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6D28670-6E3D-4F4B-AD22-EFA33BF3C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6632" y="1010265"/>
            <a:ext cx="11115368" cy="58477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AD7491-2960-42B0-A6E7-CA4CFD47F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281916"/>
            <a:ext cx="9601200" cy="1485900"/>
          </a:xfrm>
        </p:spPr>
        <p:txBody>
          <a:bodyPr>
            <a:normAutofit/>
          </a:bodyPr>
          <a:lstStyle/>
          <a:p>
            <a:r>
              <a:rPr lang="en-US" dirty="0"/>
              <a:t>Ethical Dimension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239BE-86B4-433D-AC85-5225F1704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920620"/>
            <a:ext cx="9601200" cy="2946779"/>
          </a:xfrm>
        </p:spPr>
        <p:txBody>
          <a:bodyPr>
            <a:normAutofit/>
          </a:bodyPr>
          <a:lstStyle/>
          <a:p>
            <a:r>
              <a:rPr lang="en-US" sz="2800" dirty="0"/>
              <a:t>Should Canada be providing financial aid to developing nations?  What level of assistance should be provided?</a:t>
            </a:r>
          </a:p>
        </p:txBody>
      </p:sp>
    </p:spTree>
    <p:extLst>
      <p:ext uri="{BB962C8B-B14F-4D97-AF65-F5344CB8AC3E}">
        <p14:creationId xmlns:p14="http://schemas.microsoft.com/office/powerpoint/2010/main" val="2071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6EC888-B85F-410F-B430-06583E94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85DA84-CB73-4E5E-9864-2460CE280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49185E-361A-421B-8F2D-11C7FFC68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4B85BAA-C37F-44B4-B427-B4F10EBB4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-4668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C4EE06-D7B4-4FAC-A561-38A1C3802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18D83B-903C-4782-B1BB-A45164A71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85589A-A5AC-409A-B2A2-24D871B4C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67" y="158782"/>
            <a:ext cx="11870265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87AA96A-0A4B-40A5-A741-59738592D1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6950" y="156697"/>
            <a:ext cx="6438098" cy="643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43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C1CD6-A266-4DDD-8ABB-3A97FAFB3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Berlin Airlift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CD94B-C060-4DAB-81EE-9D41BB323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632857"/>
            <a:ext cx="9601200" cy="4234543"/>
          </a:xfrm>
        </p:spPr>
        <p:txBody>
          <a:bodyPr>
            <a:noAutofit/>
          </a:bodyPr>
          <a:lstStyle/>
          <a:p>
            <a:r>
              <a:rPr lang="en-US" sz="2400" dirty="0"/>
              <a:t>The U.S., Britain, and France unified their occupation zones.  The Soviets did not want unification.  They wanted to continue to occupy Germany to prevent further aggression.</a:t>
            </a:r>
          </a:p>
          <a:p>
            <a:r>
              <a:rPr lang="en-US" sz="2400" dirty="0"/>
              <a:t>The Soviet Union feared the power and influence of a unified capitalist Germany.</a:t>
            </a:r>
          </a:p>
          <a:p>
            <a:r>
              <a:rPr lang="en-US" sz="2400" dirty="0"/>
              <a:t>The Soviets put up a blockade of West Berlin to starve the West into submission.</a:t>
            </a:r>
          </a:p>
          <a:p>
            <a:r>
              <a:rPr lang="en-US" sz="2400" dirty="0"/>
              <a:t>The Allies decided to resupply West Berlin from the air.</a:t>
            </a:r>
          </a:p>
          <a:p>
            <a:pPr lvl="1"/>
            <a:r>
              <a:rPr lang="en-US" sz="2400" dirty="0"/>
              <a:t>The Allies delivered about 8,000 tons of supplies/day.</a:t>
            </a:r>
          </a:p>
          <a:p>
            <a:pPr lvl="1"/>
            <a:r>
              <a:rPr lang="en-US" sz="2400" dirty="0"/>
              <a:t>An Allied plane took off or landed in West Berlin every 30 seconds.  The planes made nearly 300,000 flights in all.</a:t>
            </a:r>
          </a:p>
        </p:txBody>
      </p:sp>
    </p:spTree>
    <p:extLst>
      <p:ext uri="{BB962C8B-B14F-4D97-AF65-F5344CB8AC3E}">
        <p14:creationId xmlns:p14="http://schemas.microsoft.com/office/powerpoint/2010/main" val="1079919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24E16E8-84BF-4D4C-A746-2537B1C15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890A3A2-97E0-41D2-BD93-30D3DFA73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718CB90A-6005-4951-84F5-70B5863EF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20" name="Rectangle 13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0186CB-78C8-4D32-AF11-114D93FBA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58" y="4736961"/>
            <a:ext cx="10720685" cy="9367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cap="all" dirty="0"/>
              <a:t>Berlin Airlift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F7646B-3438-4312-BA7C-536AB6C562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44" r="2" b="2"/>
          <a:stretch/>
        </p:blipFill>
        <p:spPr>
          <a:xfrm>
            <a:off x="20" y="10"/>
            <a:ext cx="6050260" cy="4187119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1ED8B1F-3CE9-42F6-8EC3-DDA42C1102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2" b="9537"/>
          <a:stretch/>
        </p:blipFill>
        <p:spPr>
          <a:xfrm>
            <a:off x="6141720" y="10"/>
            <a:ext cx="6050280" cy="4187119"/>
          </a:xfrm>
          <a:prstGeom prst="rect">
            <a:avLst/>
          </a:prstGeom>
        </p:spPr>
      </p:pic>
      <p:sp>
        <p:nvSpPr>
          <p:cNvPr id="21" name="Freeform: Shape 15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194649321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{658E7E94-5F54-4EF0-BEBA-617738AC9656}tf10001105</Template>
  <TotalTime>135</TotalTime>
  <Words>616</Words>
  <Application>Microsoft Office PowerPoint</Application>
  <PresentationFormat>Widescreen</PresentationFormat>
  <Paragraphs>51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Franklin Gothic Book</vt:lpstr>
      <vt:lpstr>Crop</vt:lpstr>
      <vt:lpstr>The Cold War</vt:lpstr>
      <vt:lpstr>The Cold War</vt:lpstr>
      <vt:lpstr>Germany Divided</vt:lpstr>
      <vt:lpstr>PowerPoint Presentation</vt:lpstr>
      <vt:lpstr>Marshall Plan</vt:lpstr>
      <vt:lpstr>Ethical Dimension</vt:lpstr>
      <vt:lpstr>PowerPoint Presentation</vt:lpstr>
      <vt:lpstr>Berlin Airlift</vt:lpstr>
      <vt:lpstr>Berlin Airlift</vt:lpstr>
      <vt:lpstr>Berlin Airlift</vt:lpstr>
      <vt:lpstr>The Arms Race</vt:lpstr>
      <vt:lpstr>Nuclear Arms Race</vt:lpstr>
      <vt:lpstr>Effects of Nuclear Blast</vt:lpstr>
      <vt:lpstr>PowerPoint Presentation</vt:lpstr>
      <vt:lpstr>PowerPoint Presentation</vt:lpstr>
      <vt:lpstr>PowerPoint Presentation</vt:lpstr>
      <vt:lpstr>Small Modular Reactors</vt:lpstr>
      <vt:lpstr>Arms Race Heads to Space</vt:lpstr>
      <vt:lpstr>PowerPoint Presentation</vt:lpstr>
      <vt:lpstr>PowerPoint Presentation</vt:lpstr>
      <vt:lpstr>PowerPoint Presentation</vt:lpstr>
      <vt:lpstr>Cuban Missile Crisis</vt:lpstr>
      <vt:lpstr>Arms Races Continue</vt:lpstr>
      <vt:lpstr>Ethical Dimension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Cold War</dc:title>
  <dc:creator>Murray Neudorf</dc:creator>
  <cp:lastModifiedBy>Murray Neudorf</cp:lastModifiedBy>
  <cp:revision>11</cp:revision>
  <dcterms:created xsi:type="dcterms:W3CDTF">2021-06-15T03:54:13Z</dcterms:created>
  <dcterms:modified xsi:type="dcterms:W3CDTF">2021-06-16T04:33:27Z</dcterms:modified>
</cp:coreProperties>
</file>