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4" r:id="rId8"/>
    <p:sldId id="265" r:id="rId9"/>
    <p:sldId id="266" r:id="rId10"/>
    <p:sldId id="267" r:id="rId11"/>
    <p:sldId id="263" r:id="rId12"/>
    <p:sldId id="268" r:id="rId13"/>
    <p:sldId id="283" r:id="rId14"/>
    <p:sldId id="280" r:id="rId15"/>
    <p:sldId id="281" r:id="rId16"/>
    <p:sldId id="284" r:id="rId17"/>
    <p:sldId id="282" r:id="rId18"/>
    <p:sldId id="269" r:id="rId19"/>
    <p:sldId id="270" r:id="rId20"/>
    <p:sldId id="274" r:id="rId21"/>
    <p:sldId id="271" r:id="rId22"/>
    <p:sldId id="275" r:id="rId23"/>
    <p:sldId id="276" r:id="rId24"/>
    <p:sldId id="273" r:id="rId25"/>
    <p:sldId id="272" r:id="rId26"/>
    <p:sldId id="277" r:id="rId27"/>
    <p:sldId id="278"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5" autoAdjust="0"/>
    <p:restoredTop sz="94660"/>
  </p:normalViewPr>
  <p:slideViewPr>
    <p:cSldViewPr snapToGrid="0">
      <p:cViewPr varScale="1">
        <p:scale>
          <a:sx n="49" d="100"/>
          <a:sy n="49" d="100"/>
        </p:scale>
        <p:origin x="66" y="9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3/12/2019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3/12/2019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3/12/2019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3/12/2019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3/12/2019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P92guhd7d-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Changes to Warfare</a:t>
            </a:r>
            <a:endParaRPr lang="en-US" dirty="0"/>
          </a:p>
        </p:txBody>
      </p:sp>
      <p:sp>
        <p:nvSpPr>
          <p:cNvPr id="3" name="Subtitle 2"/>
          <p:cNvSpPr>
            <a:spLocks noGrp="1"/>
          </p:cNvSpPr>
          <p:nvPr>
            <p:ph type="subTitle" idx="1"/>
          </p:nvPr>
        </p:nvSpPr>
        <p:spPr/>
        <p:txBody>
          <a:bodyPr/>
          <a:lstStyle/>
          <a:p>
            <a:r>
              <a:rPr lang="en-US" dirty="0" smtClean="0"/>
              <a:t>WW1</a:t>
            </a:r>
            <a:endParaRPr lang="en-US" dirty="0"/>
          </a:p>
        </p:txBody>
      </p:sp>
    </p:spTree>
    <p:extLst>
      <p:ext uri="{BB962C8B-B14F-4D97-AF65-F5344CB8AC3E}">
        <p14:creationId xmlns:p14="http://schemas.microsoft.com/office/powerpoint/2010/main" val="67856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WW1</a:t>
            </a:r>
            <a:endParaRPr lang="en-US" dirty="0"/>
          </a:p>
        </p:txBody>
      </p:sp>
      <p:sp>
        <p:nvSpPr>
          <p:cNvPr id="3" name="Content Placeholder 2"/>
          <p:cNvSpPr>
            <a:spLocks noGrp="1"/>
          </p:cNvSpPr>
          <p:nvPr>
            <p:ph idx="1"/>
          </p:nvPr>
        </p:nvSpPr>
        <p:spPr/>
        <p:txBody>
          <a:bodyPr>
            <a:normAutofit/>
          </a:bodyPr>
          <a:lstStyle/>
          <a:p>
            <a:r>
              <a:rPr lang="en-US" sz="2400" dirty="0" smtClean="0"/>
              <a:t>At the end of the war and afterward, women began petitioning and striking for voting rights and ‘equal pay for equal work’.</a:t>
            </a:r>
          </a:p>
          <a:p>
            <a:r>
              <a:rPr lang="en-US" sz="2400" dirty="0" smtClean="0"/>
              <a:t>Canada implemented its first minimum wage policy in 1918.  It was only for women and children.</a:t>
            </a:r>
          </a:p>
          <a:p>
            <a:r>
              <a:rPr lang="en-US" sz="2400" dirty="0" smtClean="0"/>
              <a:t>Women won the right to vote in Manitoba in 1916.</a:t>
            </a:r>
          </a:p>
          <a:p>
            <a:r>
              <a:rPr lang="en-US" sz="2400" dirty="0" smtClean="0"/>
              <a:t>Federally, women won the vote in 1919.</a:t>
            </a:r>
          </a:p>
          <a:p>
            <a:pPr lvl="1"/>
            <a:r>
              <a:rPr lang="en-US" sz="2400" dirty="0" smtClean="0"/>
              <a:t>Men had been given the vote free of land/financial requirements in 1898.</a:t>
            </a:r>
          </a:p>
          <a:p>
            <a:pPr lvl="1"/>
            <a:r>
              <a:rPr lang="en-US" sz="2400" dirty="0" smtClean="0"/>
              <a:t>Many minority groups still did not have the vote.</a:t>
            </a:r>
            <a:endParaRPr lang="en-US" sz="2400" dirty="0"/>
          </a:p>
        </p:txBody>
      </p:sp>
    </p:spTree>
    <p:extLst>
      <p:ext uri="{BB962C8B-B14F-4D97-AF65-F5344CB8AC3E}">
        <p14:creationId xmlns:p14="http://schemas.microsoft.com/office/powerpoint/2010/main" val="256929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WW1</a:t>
            </a:r>
            <a:endParaRPr lang="en-US" dirty="0"/>
          </a:p>
        </p:txBody>
      </p:sp>
      <p:pic>
        <p:nvPicPr>
          <p:cNvPr id="4" name="Content Placeholder 3"/>
          <p:cNvPicPr>
            <a:picLocks noGrp="1" noChangeAspect="1"/>
          </p:cNvPicPr>
          <p:nvPr>
            <p:ph idx="1"/>
          </p:nvPr>
        </p:nvPicPr>
        <p:blipFill>
          <a:blip r:embed="rId2"/>
          <a:stretch>
            <a:fillRect/>
          </a:stretch>
        </p:blipFill>
        <p:spPr>
          <a:xfrm>
            <a:off x="3868738" y="938212"/>
            <a:ext cx="7315200" cy="4972050"/>
          </a:xfrm>
          <a:prstGeom prst="rect">
            <a:avLst/>
          </a:prstGeom>
        </p:spPr>
      </p:pic>
    </p:spTree>
    <p:extLst>
      <p:ext uri="{BB962C8B-B14F-4D97-AF65-F5344CB8AC3E}">
        <p14:creationId xmlns:p14="http://schemas.microsoft.com/office/powerpoint/2010/main" val="144010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Suffragette – </a:t>
            </a:r>
            <a:br>
              <a:rPr lang="en-US" dirty="0" smtClean="0"/>
            </a:br>
            <a:r>
              <a:rPr lang="en-US" dirty="0" smtClean="0"/>
              <a:t>a women seeking the right to vote through protest</a:t>
            </a:r>
            <a:endParaRPr lang="en-US" dirty="0"/>
          </a:p>
        </p:txBody>
      </p:sp>
      <p:pic>
        <p:nvPicPr>
          <p:cNvPr id="4" name="Content Placeholder 3"/>
          <p:cNvPicPr>
            <a:picLocks noGrp="1" noChangeAspect="1"/>
          </p:cNvPicPr>
          <p:nvPr>
            <p:ph idx="1"/>
          </p:nvPr>
        </p:nvPicPr>
        <p:blipFill>
          <a:blip r:embed="rId2"/>
          <a:stretch>
            <a:fillRect/>
          </a:stretch>
        </p:blipFill>
        <p:spPr>
          <a:xfrm>
            <a:off x="5383244" y="282945"/>
            <a:ext cx="4224814" cy="5787115"/>
          </a:xfrm>
          <a:prstGeom prst="rect">
            <a:avLst/>
          </a:prstGeom>
        </p:spPr>
      </p:pic>
    </p:spTree>
    <p:extLst>
      <p:ext uri="{BB962C8B-B14F-4D97-AF65-F5344CB8AC3E}">
        <p14:creationId xmlns:p14="http://schemas.microsoft.com/office/powerpoint/2010/main" val="1214135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Content Placeholder 2"/>
          <p:cNvSpPr>
            <a:spLocks noGrp="1"/>
          </p:cNvSpPr>
          <p:nvPr>
            <p:ph idx="1"/>
          </p:nvPr>
        </p:nvSpPr>
        <p:spPr/>
        <p:txBody>
          <a:bodyPr>
            <a:normAutofit/>
          </a:bodyPr>
          <a:lstStyle/>
          <a:p>
            <a:r>
              <a:rPr lang="en-US" sz="2800" dirty="0"/>
              <a:t>the most extensively used, most devastating, and by far the most important was artillery. </a:t>
            </a:r>
            <a:endParaRPr lang="en-US" sz="2800" dirty="0" smtClean="0"/>
          </a:p>
          <a:p>
            <a:r>
              <a:rPr lang="en-US" sz="2800" dirty="0" smtClean="0"/>
              <a:t>More artillery was used in WW1 than in WW2, the Korean War, and the Vietnam War combined.</a:t>
            </a:r>
          </a:p>
          <a:p>
            <a:r>
              <a:rPr lang="en-US" sz="2800" dirty="0" smtClean="0"/>
              <a:t>One of the largest artillery barrages was in 1917 prior to the Battle of Passchendaele.  The British launched over 4.5 million shells in </a:t>
            </a:r>
            <a:r>
              <a:rPr lang="en-US" sz="2800" smtClean="0"/>
              <a:t>less than 2 weeks.</a:t>
            </a:r>
            <a:endParaRPr lang="en-US" sz="2800" dirty="0"/>
          </a:p>
        </p:txBody>
      </p:sp>
    </p:spTree>
    <p:extLst>
      <p:ext uri="{BB962C8B-B14F-4D97-AF65-F5344CB8AC3E}">
        <p14:creationId xmlns:p14="http://schemas.microsoft.com/office/powerpoint/2010/main" val="68009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Bertha</a:t>
            </a:r>
            <a:r>
              <a:rPr lang="en-US" dirty="0"/>
              <a:t/>
            </a:r>
            <a:br>
              <a:rPr lang="en-US" dirty="0"/>
            </a:br>
            <a:r>
              <a:rPr lang="en-US" dirty="0" smtClean="0"/>
              <a:t>420 mm howitzer</a:t>
            </a:r>
            <a:endParaRPr lang="en-US" dirty="0"/>
          </a:p>
        </p:txBody>
      </p:sp>
      <p:pic>
        <p:nvPicPr>
          <p:cNvPr id="4" name="Content Placeholder 3"/>
          <p:cNvPicPr>
            <a:picLocks noGrp="1" noChangeAspect="1"/>
          </p:cNvPicPr>
          <p:nvPr>
            <p:ph idx="1"/>
          </p:nvPr>
        </p:nvPicPr>
        <p:blipFill>
          <a:blip r:embed="rId2"/>
          <a:stretch>
            <a:fillRect/>
          </a:stretch>
        </p:blipFill>
        <p:spPr>
          <a:xfrm>
            <a:off x="4988635" y="590568"/>
            <a:ext cx="5108676" cy="4189114"/>
          </a:xfrm>
          <a:prstGeom prst="rect">
            <a:avLst/>
          </a:prstGeom>
        </p:spPr>
      </p:pic>
      <p:sp>
        <p:nvSpPr>
          <p:cNvPr id="5" name="TextBox 4"/>
          <p:cNvSpPr txBox="1"/>
          <p:nvPr/>
        </p:nvSpPr>
        <p:spPr>
          <a:xfrm>
            <a:off x="4338536" y="5311302"/>
            <a:ext cx="6789907" cy="830997"/>
          </a:xfrm>
          <a:prstGeom prst="rect">
            <a:avLst/>
          </a:prstGeom>
          <a:noFill/>
        </p:spPr>
        <p:txBody>
          <a:bodyPr wrap="square" rtlCol="0">
            <a:spAutoFit/>
          </a:bodyPr>
          <a:lstStyle/>
          <a:p>
            <a:r>
              <a:rPr lang="en-US" sz="2400" dirty="0" smtClean="0"/>
              <a:t>At the time of its construction, it was the largest mobile artillery piece in the world.</a:t>
            </a:r>
            <a:endParaRPr lang="en-US" sz="2400" dirty="0"/>
          </a:p>
        </p:txBody>
      </p:sp>
    </p:spTree>
    <p:extLst>
      <p:ext uri="{BB962C8B-B14F-4D97-AF65-F5344CB8AC3E}">
        <p14:creationId xmlns:p14="http://schemas.microsoft.com/office/powerpoint/2010/main" val="2411618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Paris Gun</a:t>
            </a:r>
            <a:endParaRPr lang="en-US" dirty="0"/>
          </a:p>
        </p:txBody>
      </p:sp>
      <p:pic>
        <p:nvPicPr>
          <p:cNvPr id="4" name="Content Placeholder 3"/>
          <p:cNvPicPr>
            <a:picLocks noGrp="1" noChangeAspect="1"/>
          </p:cNvPicPr>
          <p:nvPr>
            <p:ph idx="1"/>
          </p:nvPr>
        </p:nvPicPr>
        <p:blipFill>
          <a:blip r:embed="rId2"/>
          <a:stretch>
            <a:fillRect/>
          </a:stretch>
        </p:blipFill>
        <p:spPr>
          <a:xfrm>
            <a:off x="4202349" y="612740"/>
            <a:ext cx="6536346" cy="4668819"/>
          </a:xfrm>
          <a:prstGeom prst="rect">
            <a:avLst/>
          </a:prstGeom>
        </p:spPr>
      </p:pic>
      <p:sp>
        <p:nvSpPr>
          <p:cNvPr id="5" name="TextBox 4"/>
          <p:cNvSpPr txBox="1"/>
          <p:nvPr/>
        </p:nvSpPr>
        <p:spPr>
          <a:xfrm>
            <a:off x="4202349" y="5583677"/>
            <a:ext cx="6303523" cy="830997"/>
          </a:xfrm>
          <a:prstGeom prst="rect">
            <a:avLst/>
          </a:prstGeom>
          <a:noFill/>
        </p:spPr>
        <p:txBody>
          <a:bodyPr wrap="square" rtlCol="0">
            <a:spAutoFit/>
          </a:bodyPr>
          <a:lstStyle/>
          <a:p>
            <a:r>
              <a:rPr lang="en-US" sz="2400" dirty="0" smtClean="0"/>
              <a:t>238 mm</a:t>
            </a:r>
          </a:p>
          <a:p>
            <a:r>
              <a:rPr lang="en-US" sz="2400" dirty="0" smtClean="0"/>
              <a:t>Had a range of over 120 </a:t>
            </a:r>
            <a:r>
              <a:rPr lang="en-US" sz="2400" dirty="0" err="1" smtClean="0"/>
              <a:t>kms</a:t>
            </a:r>
            <a:endParaRPr lang="en-US" sz="2400" dirty="0"/>
          </a:p>
        </p:txBody>
      </p:sp>
    </p:spTree>
    <p:extLst>
      <p:ext uri="{BB962C8B-B14F-4D97-AF65-F5344CB8AC3E}">
        <p14:creationId xmlns:p14="http://schemas.microsoft.com/office/powerpoint/2010/main" val="1895712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Paris Gun</a:t>
            </a:r>
            <a:endParaRPr lang="en-US" dirty="0"/>
          </a:p>
        </p:txBody>
      </p:sp>
      <p:pic>
        <p:nvPicPr>
          <p:cNvPr id="4" name="Content Placeholder 3"/>
          <p:cNvPicPr>
            <a:picLocks noGrp="1" noChangeAspect="1"/>
          </p:cNvPicPr>
          <p:nvPr>
            <p:ph idx="1"/>
          </p:nvPr>
        </p:nvPicPr>
        <p:blipFill>
          <a:blip r:embed="rId2"/>
          <a:stretch>
            <a:fillRect/>
          </a:stretch>
        </p:blipFill>
        <p:spPr>
          <a:xfrm>
            <a:off x="4608147" y="784736"/>
            <a:ext cx="5618427" cy="5279384"/>
          </a:xfrm>
          <a:prstGeom prst="rect">
            <a:avLst/>
          </a:prstGeom>
        </p:spPr>
      </p:pic>
    </p:spTree>
    <p:extLst>
      <p:ext uri="{BB962C8B-B14F-4D97-AF65-F5344CB8AC3E}">
        <p14:creationId xmlns:p14="http://schemas.microsoft.com/office/powerpoint/2010/main" val="3907929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Paris Gun</a:t>
            </a:r>
            <a:endParaRPr lang="en-US" dirty="0"/>
          </a:p>
        </p:txBody>
      </p:sp>
      <p:pic>
        <p:nvPicPr>
          <p:cNvPr id="4" name="Content Placeholder 3"/>
          <p:cNvPicPr>
            <a:picLocks noGrp="1" noChangeAspect="1"/>
          </p:cNvPicPr>
          <p:nvPr>
            <p:ph idx="1"/>
          </p:nvPr>
        </p:nvPicPr>
        <p:blipFill>
          <a:blip r:embed="rId2"/>
          <a:stretch>
            <a:fillRect/>
          </a:stretch>
        </p:blipFill>
        <p:spPr>
          <a:xfrm>
            <a:off x="4027595" y="831956"/>
            <a:ext cx="7231632" cy="5184944"/>
          </a:xfrm>
          <a:prstGeom prst="rect">
            <a:avLst/>
          </a:prstGeom>
        </p:spPr>
      </p:pic>
    </p:spTree>
    <p:extLst>
      <p:ext uri="{BB962C8B-B14F-4D97-AF65-F5344CB8AC3E}">
        <p14:creationId xmlns:p14="http://schemas.microsoft.com/office/powerpoint/2010/main" val="1421067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Trench Warfare</a:t>
            </a:r>
            <a:endParaRPr lang="en-US" sz="4800" dirty="0"/>
          </a:p>
        </p:txBody>
      </p:sp>
      <p:sp>
        <p:nvSpPr>
          <p:cNvPr id="3" name="Content Placeholder 2"/>
          <p:cNvSpPr>
            <a:spLocks noGrp="1"/>
          </p:cNvSpPr>
          <p:nvPr>
            <p:ph idx="1"/>
          </p:nvPr>
        </p:nvSpPr>
        <p:spPr/>
        <p:txBody>
          <a:bodyPr>
            <a:normAutofit/>
          </a:bodyPr>
          <a:lstStyle/>
          <a:p>
            <a:r>
              <a:rPr lang="en-US" sz="4000" dirty="0" smtClean="0"/>
              <a:t>“Stand-to” at Dawn</a:t>
            </a:r>
          </a:p>
          <a:p>
            <a:r>
              <a:rPr lang="en-US" sz="2800" dirty="0" smtClean="0"/>
              <a:t>Each dawn, soldiers woke to “stand-to,” guarding the front line trenches.</a:t>
            </a:r>
          </a:p>
          <a:p>
            <a:r>
              <a:rPr lang="en-US" sz="2800" dirty="0" smtClean="0"/>
              <a:t>This was when most attacks would occur.</a:t>
            </a:r>
            <a:endParaRPr lang="en-US" sz="2800" dirty="0"/>
          </a:p>
        </p:txBody>
      </p:sp>
    </p:spTree>
    <p:extLst>
      <p:ext uri="{BB962C8B-B14F-4D97-AF65-F5344CB8AC3E}">
        <p14:creationId xmlns:p14="http://schemas.microsoft.com/office/powerpoint/2010/main" val="21710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Trench Warfare</a:t>
            </a:r>
            <a:endParaRPr lang="en-US" sz="4800" dirty="0"/>
          </a:p>
        </p:txBody>
      </p:sp>
      <p:sp>
        <p:nvSpPr>
          <p:cNvPr id="3" name="Content Placeholder 2"/>
          <p:cNvSpPr>
            <a:spLocks noGrp="1"/>
          </p:cNvSpPr>
          <p:nvPr>
            <p:ph idx="1"/>
          </p:nvPr>
        </p:nvSpPr>
        <p:spPr/>
        <p:txBody>
          <a:bodyPr>
            <a:normAutofit/>
          </a:bodyPr>
          <a:lstStyle/>
          <a:p>
            <a:r>
              <a:rPr lang="en-US" sz="4000" dirty="0" smtClean="0"/>
              <a:t>Dangerous Nighttime Activity</a:t>
            </a:r>
          </a:p>
          <a:p>
            <a:r>
              <a:rPr lang="en-US" sz="2800" dirty="0" smtClean="0"/>
              <a:t>In the night soldiers would go into No Man’s Land and repair barbed, dig new trenches or raid enemy trenches. </a:t>
            </a:r>
            <a:endParaRPr lang="en-US" sz="2800" dirty="0"/>
          </a:p>
        </p:txBody>
      </p:sp>
    </p:spTree>
    <p:extLst>
      <p:ext uri="{BB962C8B-B14F-4D97-AF65-F5344CB8AC3E}">
        <p14:creationId xmlns:p14="http://schemas.microsoft.com/office/powerpoint/2010/main" val="237932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Total War</a:t>
            </a:r>
            <a:endParaRPr lang="en-US" sz="4400" dirty="0"/>
          </a:p>
        </p:txBody>
      </p:sp>
      <p:sp>
        <p:nvSpPr>
          <p:cNvPr id="3" name="Content Placeholder 2"/>
          <p:cNvSpPr>
            <a:spLocks noGrp="1"/>
          </p:cNvSpPr>
          <p:nvPr>
            <p:ph idx="1"/>
          </p:nvPr>
        </p:nvSpPr>
        <p:spPr/>
        <p:txBody>
          <a:bodyPr>
            <a:normAutofit/>
          </a:bodyPr>
          <a:lstStyle/>
          <a:p>
            <a:r>
              <a:rPr lang="en-US" sz="3600" dirty="0" smtClean="0"/>
              <a:t>Coined in the 1930s by Germany’s Paul von Ludendorff</a:t>
            </a:r>
          </a:p>
          <a:p>
            <a:r>
              <a:rPr lang="en-US" sz="3600" dirty="0" smtClean="0"/>
              <a:t>Total war – when all segments of society are mobilized for the war effort.  “The entire nation is called into service, not just the military.”</a:t>
            </a:r>
          </a:p>
        </p:txBody>
      </p:sp>
    </p:spTree>
    <p:extLst>
      <p:ext uri="{BB962C8B-B14F-4D97-AF65-F5344CB8AC3E}">
        <p14:creationId xmlns:p14="http://schemas.microsoft.com/office/powerpoint/2010/main" val="1622883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51834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Trench Warfare</a:t>
            </a:r>
            <a:endParaRPr lang="en-US" sz="4800" dirty="0"/>
          </a:p>
        </p:txBody>
      </p:sp>
      <p:sp>
        <p:nvSpPr>
          <p:cNvPr id="3" name="Content Placeholder 2"/>
          <p:cNvSpPr>
            <a:spLocks noGrp="1"/>
          </p:cNvSpPr>
          <p:nvPr>
            <p:ph idx="1"/>
          </p:nvPr>
        </p:nvSpPr>
        <p:spPr/>
        <p:txBody>
          <a:bodyPr>
            <a:normAutofit/>
          </a:bodyPr>
          <a:lstStyle/>
          <a:p>
            <a:r>
              <a:rPr lang="en-US" sz="4000" dirty="0" smtClean="0"/>
              <a:t>“Wastage”</a:t>
            </a:r>
          </a:p>
          <a:p>
            <a:r>
              <a:rPr lang="en-US" sz="2800" dirty="0" smtClean="0"/>
              <a:t>“Wastage” refers to the steady trickle of death between raids usually by shelling or snipers.</a:t>
            </a:r>
          </a:p>
          <a:p>
            <a:r>
              <a:rPr lang="en-US" sz="2800" dirty="0" smtClean="0"/>
              <a:t>“Wastage” rates were </a:t>
            </a:r>
            <a:r>
              <a:rPr lang="en-US" sz="2800" dirty="0" err="1" smtClean="0"/>
              <a:t>arount</a:t>
            </a:r>
            <a:r>
              <a:rPr lang="en-US" sz="2800" dirty="0" smtClean="0"/>
              <a:t> 10% of all </a:t>
            </a:r>
            <a:r>
              <a:rPr lang="en-US" sz="2800" dirty="0" err="1" smtClean="0"/>
              <a:t>causualties</a:t>
            </a:r>
            <a:r>
              <a:rPr lang="en-US" sz="2800" dirty="0" smtClean="0"/>
              <a:t>.</a:t>
            </a:r>
            <a:endParaRPr lang="en-US" sz="2800" dirty="0"/>
          </a:p>
        </p:txBody>
      </p:sp>
    </p:spTree>
    <p:extLst>
      <p:ext uri="{BB962C8B-B14F-4D97-AF65-F5344CB8AC3E}">
        <p14:creationId xmlns:p14="http://schemas.microsoft.com/office/powerpoint/2010/main" val="2010126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43287" y="449467"/>
            <a:ext cx="5400675" cy="5722734"/>
          </a:xfrm>
          <a:prstGeom prst="rect">
            <a:avLst/>
          </a:prstGeom>
        </p:spPr>
      </p:pic>
    </p:spTree>
    <p:extLst>
      <p:ext uri="{BB962C8B-B14F-4D97-AF65-F5344CB8AC3E}">
        <p14:creationId xmlns:p14="http://schemas.microsoft.com/office/powerpoint/2010/main" val="2824857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00424" y="230530"/>
            <a:ext cx="5614989" cy="6303620"/>
          </a:xfrm>
          <a:prstGeom prst="rect">
            <a:avLst/>
          </a:prstGeom>
        </p:spPr>
      </p:pic>
    </p:spTree>
    <p:extLst>
      <p:ext uri="{BB962C8B-B14F-4D97-AF65-F5344CB8AC3E}">
        <p14:creationId xmlns:p14="http://schemas.microsoft.com/office/powerpoint/2010/main" val="1805045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Trench Warfare</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www.youtube.com/watch?v=P92guhd7d-8</a:t>
            </a:r>
            <a:endParaRPr lang="en-US" dirty="0" smtClean="0"/>
          </a:p>
          <a:p>
            <a:pPr marL="0" indent="0">
              <a:buNone/>
            </a:pPr>
            <a:endParaRPr lang="en-US" dirty="0"/>
          </a:p>
        </p:txBody>
      </p:sp>
    </p:spTree>
    <p:extLst>
      <p:ext uri="{BB962C8B-B14F-4D97-AF65-F5344CB8AC3E}">
        <p14:creationId xmlns:p14="http://schemas.microsoft.com/office/powerpoint/2010/main" val="1955569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Trench Warfare</a:t>
            </a:r>
            <a:endParaRPr lang="en-US" sz="4800" dirty="0"/>
          </a:p>
        </p:txBody>
      </p:sp>
      <p:sp>
        <p:nvSpPr>
          <p:cNvPr id="3" name="Content Placeholder 2"/>
          <p:cNvSpPr>
            <a:spLocks noGrp="1"/>
          </p:cNvSpPr>
          <p:nvPr>
            <p:ph idx="1"/>
          </p:nvPr>
        </p:nvSpPr>
        <p:spPr/>
        <p:txBody>
          <a:bodyPr>
            <a:normAutofit/>
          </a:bodyPr>
          <a:lstStyle/>
          <a:p>
            <a:r>
              <a:rPr lang="en-US" sz="4000" dirty="0" smtClean="0"/>
              <a:t>Psychological Affect of War</a:t>
            </a:r>
            <a:endParaRPr lang="en-US" sz="4000" dirty="0"/>
          </a:p>
          <a:p>
            <a:r>
              <a:rPr lang="en-US" sz="4000" dirty="0" smtClean="0"/>
              <a:t> </a:t>
            </a:r>
            <a:r>
              <a:rPr lang="en-US" sz="2800" dirty="0" smtClean="0"/>
              <a:t>Shell Shock -  a term coined in WW1 used to describe soldiers who broke down under the strain of war</a:t>
            </a:r>
            <a:endParaRPr lang="en-US" sz="2800" dirty="0"/>
          </a:p>
        </p:txBody>
      </p:sp>
    </p:spTree>
    <p:extLst>
      <p:ext uri="{BB962C8B-B14F-4D97-AF65-F5344CB8AC3E}">
        <p14:creationId xmlns:p14="http://schemas.microsoft.com/office/powerpoint/2010/main" val="1095120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a:t>
            </a:r>
            <a:endParaRPr lang="en-US" dirty="0"/>
          </a:p>
        </p:txBody>
      </p:sp>
      <p:sp>
        <p:nvSpPr>
          <p:cNvPr id="3" name="Content Placeholder 2"/>
          <p:cNvSpPr>
            <a:spLocks noGrp="1"/>
          </p:cNvSpPr>
          <p:nvPr>
            <p:ph idx="1"/>
          </p:nvPr>
        </p:nvSpPr>
        <p:spPr/>
        <p:txBody>
          <a:bodyPr/>
          <a:lstStyle/>
          <a:p>
            <a:r>
              <a:rPr lang="en-US" dirty="0" smtClean="0"/>
              <a:t>Shell Shock is a term we don’t use anymore,.  Today we refer to the psychological effects of war as PTSD.</a:t>
            </a:r>
          </a:p>
          <a:p>
            <a:r>
              <a:rPr lang="en-US" dirty="0" smtClean="0"/>
              <a:t>A lot of progress has been made in the treatment of PTSD.</a:t>
            </a:r>
          </a:p>
        </p:txBody>
      </p:sp>
    </p:spTree>
    <p:extLst>
      <p:ext uri="{BB962C8B-B14F-4D97-AF65-F5344CB8AC3E}">
        <p14:creationId xmlns:p14="http://schemas.microsoft.com/office/powerpoint/2010/main" val="1202059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888397"/>
            <a:ext cx="3332947" cy="5072062"/>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CA" sz="2400" dirty="0"/>
              <a:t>Psychologist and U.S. Army Ranger Dave Grossman writes that the vast majority of soldiers are reluctant to pull the trigger in battle. Unfortunately, modern armies, using Pavlovian and operant conditioning, have developed sophisticated ways of overcoming this instinctive aversion.</a:t>
            </a:r>
            <a:br>
              <a:rPr lang="en-CA" sz="2400" dirty="0"/>
            </a:br>
            <a:r>
              <a:rPr lang="en-CA" sz="2400" dirty="0"/>
              <a:t> </a:t>
            </a:r>
            <a:br>
              <a:rPr lang="en-CA" sz="2400" dirty="0"/>
            </a:br>
            <a:r>
              <a:rPr lang="en-CA" sz="2400" dirty="0"/>
              <a:t>The mental cost for members of the military, as witnessed by the increase in post-traumatic stress, is devastating. The sociological cost for the rest of us is even worse. Contemporary civilian society, particularly the media, replicates the army's conditioning techniques and Grossman argues this type of society is responsible for the rising rate of murder and violence, especially among the young</a:t>
            </a:r>
            <a:r>
              <a:rPr lang="en-CA" sz="2400" dirty="0" smtClean="0"/>
              <a:t>.</a:t>
            </a:r>
            <a:endParaRPr lang="en-US" sz="2400" dirty="0"/>
          </a:p>
        </p:txBody>
      </p:sp>
    </p:spTree>
    <p:extLst>
      <p:ext uri="{BB962C8B-B14F-4D97-AF65-F5344CB8AC3E}">
        <p14:creationId xmlns:p14="http://schemas.microsoft.com/office/powerpoint/2010/main" val="1681363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p:txBody>
          <a:bodyPr>
            <a:noAutofit/>
          </a:bodyPr>
          <a:lstStyle/>
          <a:p>
            <a:r>
              <a:rPr lang="en-US" sz="2800" dirty="0" smtClean="0"/>
              <a:t>Question #1 – Are there segments of our society that are currently marginalized?  Explain.</a:t>
            </a:r>
          </a:p>
          <a:p>
            <a:r>
              <a:rPr lang="en-US" sz="2800" dirty="0" smtClean="0"/>
              <a:t>Question #2 – Should an individual’s freedom of speech be curtailed in times of crisis to maintain order and unity?</a:t>
            </a:r>
          </a:p>
          <a:p>
            <a:r>
              <a:rPr lang="en-US" sz="2800" dirty="0" smtClean="0"/>
              <a:t>Question #3 – What affect does our current media have on creating a society where random acts of violence are commonplace?</a:t>
            </a:r>
          </a:p>
          <a:p>
            <a:r>
              <a:rPr lang="en-US" sz="2800" dirty="0" smtClean="0"/>
              <a:t>Question #4 – Is the fact that our brains can change in such a short period of time something that we should fear?  Can you predict what kinds of changes may be coming?</a:t>
            </a:r>
            <a:endParaRPr lang="en-US" sz="2800" dirty="0"/>
          </a:p>
        </p:txBody>
      </p:sp>
    </p:spTree>
    <p:extLst>
      <p:ext uri="{BB962C8B-B14F-4D97-AF65-F5344CB8AC3E}">
        <p14:creationId xmlns:p14="http://schemas.microsoft.com/office/powerpoint/2010/main" val="1905464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Conscription</a:t>
            </a:r>
            <a:endParaRPr lang="en-US" dirty="0"/>
          </a:p>
        </p:txBody>
      </p:sp>
      <p:pic>
        <p:nvPicPr>
          <p:cNvPr id="4" name="Content Placeholder 3"/>
          <p:cNvPicPr>
            <a:picLocks noGrp="1" noChangeAspect="1"/>
          </p:cNvPicPr>
          <p:nvPr>
            <p:ph idx="1"/>
          </p:nvPr>
        </p:nvPicPr>
        <p:blipFill>
          <a:blip r:embed="rId2"/>
          <a:stretch>
            <a:fillRect/>
          </a:stretch>
        </p:blipFill>
        <p:spPr>
          <a:xfrm>
            <a:off x="3696510" y="347869"/>
            <a:ext cx="3821359" cy="6075531"/>
          </a:xfrm>
          <a:prstGeom prst="rect">
            <a:avLst/>
          </a:prstGeom>
        </p:spPr>
      </p:pic>
      <p:pic>
        <p:nvPicPr>
          <p:cNvPr id="5" name="Picture 4"/>
          <p:cNvPicPr>
            <a:picLocks noChangeAspect="1"/>
          </p:cNvPicPr>
          <p:nvPr/>
        </p:nvPicPr>
        <p:blipFill>
          <a:blip r:embed="rId3"/>
          <a:stretch>
            <a:fillRect/>
          </a:stretch>
        </p:blipFill>
        <p:spPr>
          <a:xfrm>
            <a:off x="7699652" y="462276"/>
            <a:ext cx="4230012" cy="5846718"/>
          </a:xfrm>
          <a:prstGeom prst="rect">
            <a:avLst/>
          </a:prstGeom>
        </p:spPr>
      </p:pic>
    </p:spTree>
    <p:extLst>
      <p:ext uri="{BB962C8B-B14F-4D97-AF65-F5344CB8AC3E}">
        <p14:creationId xmlns:p14="http://schemas.microsoft.com/office/powerpoint/2010/main" val="193968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Conscription</a:t>
            </a:r>
            <a:endParaRPr lang="en-US" dirty="0"/>
          </a:p>
        </p:txBody>
      </p:sp>
      <p:pic>
        <p:nvPicPr>
          <p:cNvPr id="4" name="Content Placeholder 3"/>
          <p:cNvPicPr>
            <a:picLocks noGrp="1" noChangeAspect="1"/>
          </p:cNvPicPr>
          <p:nvPr>
            <p:ph idx="1"/>
          </p:nvPr>
        </p:nvPicPr>
        <p:blipFill>
          <a:blip r:embed="rId2"/>
          <a:stretch>
            <a:fillRect/>
          </a:stretch>
        </p:blipFill>
        <p:spPr>
          <a:xfrm>
            <a:off x="3984085" y="175550"/>
            <a:ext cx="7406769" cy="6497756"/>
          </a:xfrm>
          <a:prstGeom prst="rect">
            <a:avLst/>
          </a:prstGeom>
        </p:spPr>
      </p:pic>
    </p:spTree>
    <p:extLst>
      <p:ext uri="{BB962C8B-B14F-4D97-AF65-F5344CB8AC3E}">
        <p14:creationId xmlns:p14="http://schemas.microsoft.com/office/powerpoint/2010/main" val="370629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Total War</a:t>
            </a:r>
            <a:endParaRPr lang="en-US" sz="4400" dirty="0"/>
          </a:p>
        </p:txBody>
      </p:sp>
      <p:sp>
        <p:nvSpPr>
          <p:cNvPr id="3" name="Content Placeholder 2"/>
          <p:cNvSpPr>
            <a:spLocks noGrp="1"/>
          </p:cNvSpPr>
          <p:nvPr>
            <p:ph idx="1"/>
          </p:nvPr>
        </p:nvSpPr>
        <p:spPr/>
        <p:txBody>
          <a:bodyPr/>
          <a:lstStyle/>
          <a:p>
            <a:r>
              <a:rPr lang="en-US" sz="3600" dirty="0"/>
              <a:t>Economy transformed </a:t>
            </a:r>
          </a:p>
          <a:p>
            <a:r>
              <a:rPr lang="en-US" sz="3600" dirty="0"/>
              <a:t>Governments enacted law granting them powers that would have never been enacted during times of peace</a:t>
            </a:r>
            <a:r>
              <a:rPr lang="en-US" sz="3600" dirty="0" smtClean="0"/>
              <a:t>.</a:t>
            </a:r>
          </a:p>
          <a:p>
            <a:r>
              <a:rPr lang="en-US" sz="3600" dirty="0" smtClean="0"/>
              <a:t>From curriculum: “The war demonstrated that the government could successfully manage large sectors of the economy.”</a:t>
            </a:r>
            <a:endParaRPr lang="en-US" sz="3600" dirty="0"/>
          </a:p>
          <a:p>
            <a:endParaRPr lang="en-US" dirty="0"/>
          </a:p>
        </p:txBody>
      </p:sp>
    </p:spTree>
    <p:extLst>
      <p:ext uri="{BB962C8B-B14F-4D97-AF65-F5344CB8AC3E}">
        <p14:creationId xmlns:p14="http://schemas.microsoft.com/office/powerpoint/2010/main" val="4245825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70825" y="374372"/>
            <a:ext cx="7549644" cy="6100112"/>
          </a:xfrm>
          <a:prstGeom prst="rect">
            <a:avLst/>
          </a:prstGeom>
        </p:spPr>
      </p:pic>
    </p:spTree>
    <p:extLst>
      <p:ext uri="{BB962C8B-B14F-4D97-AF65-F5344CB8AC3E}">
        <p14:creationId xmlns:p14="http://schemas.microsoft.com/office/powerpoint/2010/main" val="51940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WW1</a:t>
            </a:r>
            <a:endParaRPr lang="en-US" dirty="0"/>
          </a:p>
        </p:txBody>
      </p:sp>
      <p:sp>
        <p:nvSpPr>
          <p:cNvPr id="3" name="Content Placeholder 2"/>
          <p:cNvSpPr>
            <a:spLocks noGrp="1"/>
          </p:cNvSpPr>
          <p:nvPr>
            <p:ph idx="1"/>
          </p:nvPr>
        </p:nvSpPr>
        <p:spPr/>
        <p:txBody>
          <a:bodyPr>
            <a:normAutofit/>
          </a:bodyPr>
          <a:lstStyle/>
          <a:p>
            <a:r>
              <a:rPr lang="en-US" sz="3200" dirty="0" smtClean="0"/>
              <a:t>Large numbers of women were recruited into jobs vacated by men as the war began.</a:t>
            </a:r>
          </a:p>
          <a:p>
            <a:r>
              <a:rPr lang="en-US" sz="3200" dirty="0" smtClean="0"/>
              <a:t>Munitions factories were the single largest employer of women in 1918.</a:t>
            </a:r>
          </a:p>
          <a:p>
            <a:r>
              <a:rPr lang="en-US" sz="3200" dirty="0" smtClean="0"/>
              <a:t>Women were paid a lower wage than the men who had previously held the same position.</a:t>
            </a:r>
            <a:endParaRPr lang="en-US" sz="3200" dirty="0"/>
          </a:p>
        </p:txBody>
      </p:sp>
    </p:spTree>
    <p:extLst>
      <p:ext uri="{BB962C8B-B14F-4D97-AF65-F5344CB8AC3E}">
        <p14:creationId xmlns:p14="http://schemas.microsoft.com/office/powerpoint/2010/main" val="146282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WW1</a:t>
            </a:r>
            <a:endParaRPr lang="en-US" dirty="0"/>
          </a:p>
        </p:txBody>
      </p:sp>
      <p:pic>
        <p:nvPicPr>
          <p:cNvPr id="4" name="Content Placeholder 3"/>
          <p:cNvPicPr>
            <a:picLocks noGrp="1" noChangeAspect="1"/>
          </p:cNvPicPr>
          <p:nvPr>
            <p:ph idx="1"/>
          </p:nvPr>
        </p:nvPicPr>
        <p:blipFill>
          <a:blip r:embed="rId2"/>
          <a:stretch>
            <a:fillRect/>
          </a:stretch>
        </p:blipFill>
        <p:spPr>
          <a:xfrm>
            <a:off x="3718143" y="764577"/>
            <a:ext cx="8269239" cy="5319701"/>
          </a:xfrm>
          <a:prstGeom prst="rect">
            <a:avLst/>
          </a:prstGeom>
        </p:spPr>
      </p:pic>
    </p:spTree>
    <p:extLst>
      <p:ext uri="{BB962C8B-B14F-4D97-AF65-F5344CB8AC3E}">
        <p14:creationId xmlns:p14="http://schemas.microsoft.com/office/powerpoint/2010/main" val="194320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308050" y="863600"/>
            <a:ext cx="6436575" cy="5121275"/>
          </a:xfrm>
          <a:prstGeom prst="rect">
            <a:avLst/>
          </a:prstGeom>
        </p:spPr>
      </p:pic>
    </p:spTree>
    <p:extLst>
      <p:ext uri="{BB962C8B-B14F-4D97-AF65-F5344CB8AC3E}">
        <p14:creationId xmlns:p14="http://schemas.microsoft.com/office/powerpoint/2010/main" val="691858103"/>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docProps/app.xml><?xml version="1.0" encoding="utf-8"?>
<Properties xmlns="http://schemas.openxmlformats.org/officeDocument/2006/extended-properties" xmlns:vt="http://schemas.openxmlformats.org/officeDocument/2006/docPropsVTypes">
  <Template>TM03457475[[fn=Frame]]</Template>
  <TotalTime>238</TotalTime>
  <Words>588</Words>
  <Application>Microsoft Office PowerPoint</Application>
  <PresentationFormat>Widescreen</PresentationFormat>
  <Paragraphs>61</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Corbel</vt:lpstr>
      <vt:lpstr>Wingdings 2</vt:lpstr>
      <vt:lpstr>Frame</vt:lpstr>
      <vt:lpstr>Changes to Warfare</vt:lpstr>
      <vt:lpstr>Total War</vt:lpstr>
      <vt:lpstr>Conscription</vt:lpstr>
      <vt:lpstr>Conscription</vt:lpstr>
      <vt:lpstr>Total War</vt:lpstr>
      <vt:lpstr>PowerPoint Presentation</vt:lpstr>
      <vt:lpstr>Women in WW1</vt:lpstr>
      <vt:lpstr>Women in WW1</vt:lpstr>
      <vt:lpstr>PowerPoint Presentation</vt:lpstr>
      <vt:lpstr>Women in WW1</vt:lpstr>
      <vt:lpstr>Women in WW1</vt:lpstr>
      <vt:lpstr>Suffragette –  a women seeking the right to vote through protest</vt:lpstr>
      <vt:lpstr>Technology</vt:lpstr>
      <vt:lpstr>Big Bertha 420 mm howitzer</vt:lpstr>
      <vt:lpstr>Paris Gun</vt:lpstr>
      <vt:lpstr>Paris Gun</vt:lpstr>
      <vt:lpstr>Paris Gun</vt:lpstr>
      <vt:lpstr>Trench Warfare</vt:lpstr>
      <vt:lpstr>Trench Warfare</vt:lpstr>
      <vt:lpstr>PowerPoint Presentation</vt:lpstr>
      <vt:lpstr>Trench Warfare</vt:lpstr>
      <vt:lpstr>PowerPoint Presentation</vt:lpstr>
      <vt:lpstr>PowerPoint Presentation</vt:lpstr>
      <vt:lpstr>Trench Warfare</vt:lpstr>
      <vt:lpstr>Trench Warfare</vt:lpstr>
      <vt:lpstr>PTSD</vt:lpstr>
      <vt:lpstr>PowerPoint Presentation</vt:lpstr>
      <vt:lpstr>Response</vt:lpstr>
    </vt:vector>
  </TitlesOfParts>
  <Company>PSSD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Warfare</dc:title>
  <dc:creator>Murray Neudorf</dc:creator>
  <cp:lastModifiedBy>Murray Neudorf</cp:lastModifiedBy>
  <cp:revision>17</cp:revision>
  <dcterms:created xsi:type="dcterms:W3CDTF">2019-03-11T20:37:53Z</dcterms:created>
  <dcterms:modified xsi:type="dcterms:W3CDTF">2019-03-12T14:31:53Z</dcterms:modified>
</cp:coreProperties>
</file>