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74" r:id="rId6"/>
    <p:sldId id="263" r:id="rId7"/>
    <p:sldId id="264" r:id="rId8"/>
    <p:sldId id="29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0" r:id="rId26"/>
    <p:sldId id="260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FCB0C-B718-47AA-A568-A3753416E9FB}" v="1" dt="2022-01-14T21:57:26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ray Neudorf" userId="c39c2e4e-d8ab-4ba3-aff3-1507dab6a464" providerId="ADAL" clId="{96EFCB0C-B718-47AA-A568-A3753416E9FB}"/>
    <pc:docChg chg="undo custSel addSld delSld modSld">
      <pc:chgData name="Murray Neudorf" userId="c39c2e4e-d8ab-4ba3-aff3-1507dab6a464" providerId="ADAL" clId="{96EFCB0C-B718-47AA-A568-A3753416E9FB}" dt="2022-01-14T21:57:51.308" v="97" actId="255"/>
      <pc:docMkLst>
        <pc:docMk/>
      </pc:docMkLst>
      <pc:sldChg chg="modSp mod">
        <pc:chgData name="Murray Neudorf" userId="c39c2e4e-d8ab-4ba3-aff3-1507dab6a464" providerId="ADAL" clId="{96EFCB0C-B718-47AA-A568-A3753416E9FB}" dt="2022-01-14T21:57:14.513" v="1" actId="20577"/>
        <pc:sldMkLst>
          <pc:docMk/>
          <pc:sldMk cId="2017526152" sldId="264"/>
        </pc:sldMkLst>
        <pc:spChg chg="mod">
          <ac:chgData name="Murray Neudorf" userId="c39c2e4e-d8ab-4ba3-aff3-1507dab6a464" providerId="ADAL" clId="{96EFCB0C-B718-47AA-A568-A3753416E9FB}" dt="2022-01-14T21:57:14.513" v="1" actId="20577"/>
          <ac:spMkLst>
            <pc:docMk/>
            <pc:sldMk cId="2017526152" sldId="264"/>
            <ac:spMk id="3" creationId="{00000000-0000-0000-0000-000000000000}"/>
          </ac:spMkLst>
        </pc:spChg>
      </pc:sldChg>
      <pc:sldChg chg="modSp add mod">
        <pc:chgData name="Murray Neudorf" userId="c39c2e4e-d8ab-4ba3-aff3-1507dab6a464" providerId="ADAL" clId="{96EFCB0C-B718-47AA-A568-A3753416E9FB}" dt="2022-01-14T21:57:51.308" v="97" actId="255"/>
        <pc:sldMkLst>
          <pc:docMk/>
          <pc:sldMk cId="427005607" sldId="291"/>
        </pc:sldMkLst>
        <pc:spChg chg="mod">
          <ac:chgData name="Murray Neudorf" userId="c39c2e4e-d8ab-4ba3-aff3-1507dab6a464" providerId="ADAL" clId="{96EFCB0C-B718-47AA-A568-A3753416E9FB}" dt="2022-01-14T21:57:51.308" v="97" actId="255"/>
          <ac:spMkLst>
            <pc:docMk/>
            <pc:sldMk cId="427005607" sldId="291"/>
            <ac:spMk id="3" creationId="{00000000-0000-0000-0000-000000000000}"/>
          </ac:spMkLst>
        </pc:spChg>
      </pc:sldChg>
      <pc:sldChg chg="new del">
        <pc:chgData name="Murray Neudorf" userId="c39c2e4e-d8ab-4ba3-aff3-1507dab6a464" providerId="ADAL" clId="{96EFCB0C-B718-47AA-A568-A3753416E9FB}" dt="2022-01-14T21:57:18.725" v="3" actId="680"/>
        <pc:sldMkLst>
          <pc:docMk/>
          <pc:sldMk cId="502118344" sldId="291"/>
        </pc:sldMkLst>
      </pc:sldChg>
    </pc:docChg>
  </pc:docChgLst>
  <pc:docChgLst>
    <pc:chgData name="Murray Neudorf" userId="c39c2e4e-d8ab-4ba3-aff3-1507dab6a464" providerId="ADAL" clId="{CBDD307D-33CC-481E-B6D2-DC66F32E0E44}"/>
    <pc:docChg chg="undo custSel modSld">
      <pc:chgData name="Murray Neudorf" userId="c39c2e4e-d8ab-4ba3-aff3-1507dab6a464" providerId="ADAL" clId="{CBDD307D-33CC-481E-B6D2-DC66F32E0E44}" dt="2022-01-14T22:11:38.448" v="340" actId="20577"/>
      <pc:docMkLst>
        <pc:docMk/>
      </pc:docMkLst>
      <pc:sldChg chg="modSp mod">
        <pc:chgData name="Murray Neudorf" userId="c39c2e4e-d8ab-4ba3-aff3-1507dab6a464" providerId="ADAL" clId="{CBDD307D-33CC-481E-B6D2-DC66F32E0E44}" dt="2022-01-14T22:11:38.448" v="340" actId="20577"/>
        <pc:sldMkLst>
          <pc:docMk/>
          <pc:sldMk cId="427005607" sldId="291"/>
        </pc:sldMkLst>
        <pc:spChg chg="mod">
          <ac:chgData name="Murray Neudorf" userId="c39c2e4e-d8ab-4ba3-aff3-1507dab6a464" providerId="ADAL" clId="{CBDD307D-33CC-481E-B6D2-DC66F32E0E44}" dt="2022-01-14T22:11:38.448" v="340" actId="20577"/>
          <ac:spMkLst>
            <pc:docMk/>
            <pc:sldMk cId="427005607" sldId="29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8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40B8-47E1-4B28-984B-B26F6F5835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0A77-52CC-4554-AA12-65699E1E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Sn0wccJA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487" y="2768283"/>
            <a:ext cx="9144000" cy="2387600"/>
          </a:xfrm>
        </p:spPr>
        <p:txBody>
          <a:bodyPr>
            <a:noAutofit/>
          </a:bodyPr>
          <a:lstStyle/>
          <a:p>
            <a:r>
              <a:rPr lang="en-US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Canada and the Second World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6609" y="533286"/>
            <a:ext cx="8258781" cy="57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D-Day and the Battle of Normandy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June 6, 1944, Allied forces began their invasion of France in an effort to create a beachhead against Hitler’s Atlantic Wall. 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Codenamed Operation Overlord.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Canadians responsible for taking Juno Beach.</a:t>
            </a:r>
          </a:p>
          <a:p>
            <a:pPr lvl="1"/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Juno was the most heavily defended beach apart from Omaha Beach and the Canadians were able to push further inland than any other Allied force.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Largest amphibious invasion in history.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5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3274" y="340518"/>
            <a:ext cx="985235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0" y="365125"/>
            <a:ext cx="9372203" cy="62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366" y="340518"/>
            <a:ext cx="1098126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Why D-Day?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Military operations often didn’t have a specific date attached to them, this was the case for the invasion of Normandy.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operation date was known as D-day.</a:t>
            </a:r>
          </a:p>
          <a:p>
            <a:endParaRPr lang="en-US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Play </a:t>
            </a:r>
            <a:r>
              <a:rPr lang="en-US" sz="2400" i="1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Bloody Normandy</a:t>
            </a:r>
            <a:endParaRPr lang="en-US" sz="240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21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Liberation of the Netherlands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While the Americans swept through France on their way to Berlin, it fell to the Canadians to liberate the lowlands of the Netherlands.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the lives of over 10,000 Canadian soldiers.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742" y="3302794"/>
            <a:ext cx="7808515" cy="31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Industrial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During the First World War, Canada’s industrial contribution was restricted to the manufacture of munitions.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During the Second World War, Canada manufactured aircraft (Hurricane), frigates, corvettes, and destroyers, as well as technical military equipment.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8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575" y="2055813"/>
            <a:ext cx="5636948" cy="3382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78" y="1887934"/>
            <a:ext cx="4963622" cy="37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9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968" y="862806"/>
            <a:ext cx="5918200" cy="455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469" y="1690688"/>
            <a:ext cx="5338763" cy="3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 to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Appeasement – policy of making political or military concessions to an aggressive power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Initially PM King supported Britain’s stance of appeasement under British PM Neville Chamberlain.</a:t>
            </a:r>
          </a:p>
          <a:p>
            <a:r>
              <a:rPr lang="en-US" dirty="0">
                <a:solidFill>
                  <a:schemeClr val="bg2"/>
                </a:solidFill>
              </a:rPr>
              <a:t>When Germany invaded Poland in 1939, both Canada and Britain abandoned appeasement and declared war.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16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641" y="1130300"/>
            <a:ext cx="9266718" cy="42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Glide Bomb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0812" y="1848666"/>
            <a:ext cx="6567488" cy="43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0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Atomic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Canada had a limited role in the development of the atomic bomb and the Manhattan Project.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Canada was one of the few nations that had knowledge of the project and provided materials.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was tension between Britain and the US, but at the Quebec Conference, Canada was given some control over the decision making process as a kind of mediator.</a:t>
            </a:r>
          </a:p>
        </p:txBody>
      </p:sp>
    </p:spTree>
    <p:extLst>
      <p:ext uri="{BB962C8B-B14F-4D97-AF65-F5344CB8AC3E}">
        <p14:creationId xmlns:p14="http://schemas.microsoft.com/office/powerpoint/2010/main" val="48808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9425" y="736600"/>
            <a:ext cx="6968908" cy="5041899"/>
          </a:xfrm>
          <a:prstGeom prst="rect">
            <a:avLst/>
          </a:prstGeom>
        </p:spPr>
      </p:pic>
      <p:sp>
        <p:nvSpPr>
          <p:cNvPr id="7" name="AutoShape 2" descr="Quebec Conference | World War II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Quebec Conference | World War II | Britann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7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Trinity Test                                        </a:t>
            </a:r>
            <a:r>
              <a:rPr lang="en-US" sz="16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*play trinity test video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0362" y="1858568"/>
            <a:ext cx="5811838" cy="42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2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After the D-day landing, many in English Canada </a:t>
            </a:r>
            <a:r>
              <a:rPr lang="en-US" dirty="0" err="1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clamoured</a:t>
            </a:r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conscription. 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King and Liberals knew this would not be popular in Quebec, so they offered a plebiscite on releasing the government from its pledge of resisting conscription.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 the end of 1944, conscripts were finally sent overseas but were used in a limited role.</a:t>
            </a:r>
          </a:p>
        </p:txBody>
      </p:sp>
    </p:spTree>
    <p:extLst>
      <p:ext uri="{BB962C8B-B14F-4D97-AF65-F5344CB8AC3E}">
        <p14:creationId xmlns:p14="http://schemas.microsoft.com/office/powerpoint/2010/main" val="41268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financial cost of the war was astronomical.  Expenditure for 1939-40 was $118,000,000, and in 1943-44 it was $4,500,000,000.</a:t>
            </a:r>
          </a:p>
          <a:p>
            <a:r>
              <a:rPr lang="en-US" dirty="0">
                <a:solidFill>
                  <a:schemeClr val="bg2"/>
                </a:solidFill>
              </a:rPr>
              <a:t>The significance of the Second World War in Canadian history is great, but probably not as significant as the Great War (WW1).</a:t>
            </a:r>
          </a:p>
          <a:p>
            <a:r>
              <a:rPr lang="en-US" dirty="0">
                <a:solidFill>
                  <a:schemeClr val="bg2"/>
                </a:solidFill>
              </a:rPr>
              <a:t>National unity was damaged due to the conscription debate, but not to the extent seen in WW1.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Why do you think this is the case?</a:t>
            </a:r>
          </a:p>
          <a:p>
            <a:r>
              <a:rPr lang="en-US" dirty="0">
                <a:solidFill>
                  <a:schemeClr val="bg2"/>
                </a:solidFill>
              </a:rPr>
              <a:t>Our status as an independent country was established after WW1.  Following WW2, Canada was without question an important ‘middle power’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348529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20905"/>
            <a:ext cx="3952875" cy="6016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443" y="365125"/>
            <a:ext cx="5564188" cy="445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006" y="3545889"/>
            <a:ext cx="3709988" cy="29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49700" cy="5014119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Neville Chamberlain at the Munich Agreement.</a:t>
            </a:r>
            <a:b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“Peace in our time.”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4800" y="1027906"/>
            <a:ext cx="5821999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498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Battle of the Atlantic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battle was fought from 1939-1945, and was the longest continuous battle of the Second World War.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Germans sought to cut off England from supplies to starve it into submission.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Canada’s primary role was in escorting ships across the Atlantic.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U-boats fought in ‘</a:t>
            </a:r>
            <a:r>
              <a:rPr lang="en-US" dirty="0" err="1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wolfpacks</a:t>
            </a:r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Black Pit – refers to a stretch of ocean beyond range of the Allied aircraft.</a:t>
            </a: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*play scene from </a:t>
            </a:r>
            <a:r>
              <a:rPr lang="en-US" sz="2400" i="1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Greyhound</a:t>
            </a:r>
            <a:endParaRPr lang="en-US" sz="240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83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Project </a:t>
            </a:r>
            <a:r>
              <a:rPr lang="en-US" dirty="0" err="1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Habbakuk</a:t>
            </a:r>
            <a:endParaRPr lang="en-US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8248" y="1835151"/>
            <a:ext cx="7895503" cy="4436269"/>
          </a:xfrm>
          <a:prstGeom prst="rect">
            <a:avLst/>
          </a:prstGeom>
        </p:spPr>
      </p:pic>
      <p:sp>
        <p:nvSpPr>
          <p:cNvPr id="5" name="AutoShape 2" descr="Project Habbakuk: Britain's Secret Ice &quot;Bergship&quot; Aircraft Carrier Project  - 99% Invisi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1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Battle of Hong Kong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Hong Kong was the first land battle that Canadians took part in.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Troops from Winnipeg and Quebec City fought bravely in defense of the city against an overwhelming Japanese force.</a:t>
            </a: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*play video of Victoria Cross winner</a:t>
            </a:r>
          </a:p>
        </p:txBody>
      </p:sp>
    </p:spTree>
    <p:extLst>
      <p:ext uri="{BB962C8B-B14F-4D97-AF65-F5344CB8AC3E}">
        <p14:creationId xmlns:p14="http://schemas.microsoft.com/office/powerpoint/2010/main" val="402508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Dieppe 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1942, the Canadians launched a major raid on the French coastal port of Dieppe.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Codenamed Operation Jubilee.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was designed to test the German sea wall defenses.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raid was a disaster.</a:t>
            </a:r>
          </a:p>
          <a:p>
            <a:pPr marL="0" indent="0">
              <a:buNone/>
            </a:pPr>
            <a:endParaRPr lang="en-US" sz="240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52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Dieppe 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https://www.youtube.com/watch?v=sbSn0wccJAo</a:t>
            </a:r>
            <a:endParaRPr lang="en-US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6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was the purpose of the raid?</a:t>
            </a:r>
          </a:p>
          <a:p>
            <a:pPr lvl="1"/>
            <a:r>
              <a:rPr lang="en-US" sz="32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a. To provoke a major air battle so the RAF could knock out the Luftwaffe.</a:t>
            </a:r>
          </a:p>
          <a:p>
            <a:pPr lvl="1"/>
            <a:r>
              <a:rPr lang="en-US" sz="32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b. An attempt to show Stalin that opening up a front in France was not possible.</a:t>
            </a:r>
          </a:p>
          <a:p>
            <a:pPr lvl="1"/>
            <a:r>
              <a:rPr lang="en-US" sz="32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 To collect intelligence and collect prisoners.</a:t>
            </a:r>
          </a:p>
          <a:p>
            <a:pPr lvl="1"/>
            <a:r>
              <a:rPr lang="en-US" sz="32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d. To test out German defenses </a:t>
            </a:r>
            <a:r>
              <a:rPr lang="en-US" sz="320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preparation for D-day.</a:t>
            </a:r>
            <a:endParaRPr lang="en-US" sz="320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Invasion of Italy and Battle of </a:t>
            </a:r>
            <a:r>
              <a:rPr lang="en-US" dirty="0" err="1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Ortona</a:t>
            </a:r>
            <a:endParaRPr lang="en-US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1943, the Canadians took part in the invasion of Germany's ally, Italy.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battle was one of the most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vicious of the war.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Characterized by heavy street fighting.</a:t>
            </a:r>
          </a:p>
          <a:p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Canadians would eventually clear a 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path into Rome, but were halted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outside of the city.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611057"/>
            <a:ext cx="5130800" cy="356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6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801</Words>
  <Application>Microsoft Office PowerPoint</Application>
  <PresentationFormat>Widescreen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Canada and the Second World War</vt:lpstr>
      <vt:lpstr>Path to War</vt:lpstr>
      <vt:lpstr>Neville Chamberlain at the Munich Agreement. “Peace in our time.”</vt:lpstr>
      <vt:lpstr>The Battle of the Atlantic</vt:lpstr>
      <vt:lpstr>Project Habbakuk</vt:lpstr>
      <vt:lpstr>Battle of Hong Kong</vt:lpstr>
      <vt:lpstr>Dieppe Raid</vt:lpstr>
      <vt:lpstr>Dieppe Raid</vt:lpstr>
      <vt:lpstr>Invasion of Italy and Battle of Ortona</vt:lpstr>
      <vt:lpstr>PowerPoint Presentation</vt:lpstr>
      <vt:lpstr>D-Day and the Battle of Normandy</vt:lpstr>
      <vt:lpstr>PowerPoint Presentation</vt:lpstr>
      <vt:lpstr>PowerPoint Presentation</vt:lpstr>
      <vt:lpstr>PowerPoint Presentation</vt:lpstr>
      <vt:lpstr>Why D-Day?</vt:lpstr>
      <vt:lpstr>Liberation of the Netherlands</vt:lpstr>
      <vt:lpstr>Industrial Contribution</vt:lpstr>
      <vt:lpstr>PowerPoint Presentation</vt:lpstr>
      <vt:lpstr>PowerPoint Presentation</vt:lpstr>
      <vt:lpstr>PowerPoint Presentation</vt:lpstr>
      <vt:lpstr>Glide Bomb</vt:lpstr>
      <vt:lpstr>Atomic War</vt:lpstr>
      <vt:lpstr>PowerPoint Presentation</vt:lpstr>
      <vt:lpstr>Trinity Test                                        *play trinity test video</vt:lpstr>
      <vt:lpstr>Conscription</vt:lpstr>
      <vt:lpstr>Cost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and the Second World War</dc:title>
  <dc:creator>Microsoft account</dc:creator>
  <cp:lastModifiedBy>Murray Neudorf</cp:lastModifiedBy>
  <cp:revision>7</cp:revision>
  <dcterms:created xsi:type="dcterms:W3CDTF">2021-01-12T01:24:30Z</dcterms:created>
  <dcterms:modified xsi:type="dcterms:W3CDTF">2022-01-14T22:11:40Z</dcterms:modified>
</cp:coreProperties>
</file>