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Average" panose="020B0604020202020204" charset="0"/>
      <p:regular r:id="rId13"/>
    </p:embeddedFont>
    <p:embeddedFont>
      <p:font typeface="Oswald" panose="00000500000000000000" pitchFamily="2"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B48101-41E7-4B61-B589-698F400C4196}" v="4" dt="2022-01-21T22:32:06.7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rray Neudorf" userId="c39c2e4e-d8ab-4ba3-aff3-1507dab6a464" providerId="ADAL" clId="{98B48101-41E7-4B61-B589-698F400C4196}"/>
    <pc:docChg chg="custSel modSld">
      <pc:chgData name="Murray Neudorf" userId="c39c2e4e-d8ab-4ba3-aff3-1507dab6a464" providerId="ADAL" clId="{98B48101-41E7-4B61-B589-698F400C4196}" dt="2022-01-21T22:38:42.635" v="13" actId="113"/>
      <pc:docMkLst>
        <pc:docMk/>
      </pc:docMkLst>
      <pc:sldChg chg="modSp mod">
        <pc:chgData name="Murray Neudorf" userId="c39c2e4e-d8ab-4ba3-aff3-1507dab6a464" providerId="ADAL" clId="{98B48101-41E7-4B61-B589-698F400C4196}" dt="2022-01-21T22:38:06.885" v="8" actId="113"/>
        <pc:sldMkLst>
          <pc:docMk/>
          <pc:sldMk cId="0" sldId="259"/>
        </pc:sldMkLst>
        <pc:spChg chg="mod">
          <ac:chgData name="Murray Neudorf" userId="c39c2e4e-d8ab-4ba3-aff3-1507dab6a464" providerId="ADAL" clId="{98B48101-41E7-4B61-B589-698F400C4196}" dt="2022-01-21T22:38:06.885" v="8" actId="113"/>
          <ac:spMkLst>
            <pc:docMk/>
            <pc:sldMk cId="0" sldId="259"/>
            <ac:spMk id="79" creationId="{00000000-0000-0000-0000-000000000000}"/>
          </ac:spMkLst>
        </pc:spChg>
      </pc:sldChg>
      <pc:sldChg chg="modSp mod">
        <pc:chgData name="Murray Neudorf" userId="c39c2e4e-d8ab-4ba3-aff3-1507dab6a464" providerId="ADAL" clId="{98B48101-41E7-4B61-B589-698F400C4196}" dt="2022-01-21T22:38:16.322" v="9" actId="113"/>
        <pc:sldMkLst>
          <pc:docMk/>
          <pc:sldMk cId="0" sldId="260"/>
        </pc:sldMkLst>
        <pc:spChg chg="mod">
          <ac:chgData name="Murray Neudorf" userId="c39c2e4e-d8ab-4ba3-aff3-1507dab6a464" providerId="ADAL" clId="{98B48101-41E7-4B61-B589-698F400C4196}" dt="2022-01-21T22:38:16.322" v="9" actId="113"/>
          <ac:spMkLst>
            <pc:docMk/>
            <pc:sldMk cId="0" sldId="260"/>
            <ac:spMk id="86" creationId="{00000000-0000-0000-0000-000000000000}"/>
          </ac:spMkLst>
        </pc:spChg>
      </pc:sldChg>
      <pc:sldChg chg="addSp delSp modSp mod">
        <pc:chgData name="Murray Neudorf" userId="c39c2e4e-d8ab-4ba3-aff3-1507dab6a464" providerId="ADAL" clId="{98B48101-41E7-4B61-B589-698F400C4196}" dt="2022-01-21T22:32:06.655" v="6" actId="20577"/>
        <pc:sldMkLst>
          <pc:docMk/>
          <pc:sldMk cId="0" sldId="261"/>
        </pc:sldMkLst>
        <pc:spChg chg="mod">
          <ac:chgData name="Murray Neudorf" userId="c39c2e4e-d8ab-4ba3-aff3-1507dab6a464" providerId="ADAL" clId="{98B48101-41E7-4B61-B589-698F400C4196}" dt="2022-01-21T22:32:06.655" v="6" actId="20577"/>
          <ac:spMkLst>
            <pc:docMk/>
            <pc:sldMk cId="0" sldId="261"/>
            <ac:spMk id="92" creationId="{00000000-0000-0000-0000-000000000000}"/>
          </ac:spMkLst>
        </pc:spChg>
        <pc:picChg chg="add del mod">
          <ac:chgData name="Murray Neudorf" userId="c39c2e4e-d8ab-4ba3-aff3-1507dab6a464" providerId="ADAL" clId="{98B48101-41E7-4B61-B589-698F400C4196}" dt="2022-01-21T22:31:51.787" v="3"/>
          <ac:picMkLst>
            <pc:docMk/>
            <pc:sldMk cId="0" sldId="261"/>
            <ac:picMk id="1026" creationId="{A597FE89-6D74-4A53-89F8-086A5B41006E}"/>
          </ac:picMkLst>
        </pc:picChg>
      </pc:sldChg>
      <pc:sldChg chg="modSp mod">
        <pc:chgData name="Murray Neudorf" userId="c39c2e4e-d8ab-4ba3-aff3-1507dab6a464" providerId="ADAL" clId="{98B48101-41E7-4B61-B589-698F400C4196}" dt="2022-01-21T22:38:32.016" v="11" actId="113"/>
        <pc:sldMkLst>
          <pc:docMk/>
          <pc:sldMk cId="0" sldId="262"/>
        </pc:sldMkLst>
        <pc:spChg chg="mod">
          <ac:chgData name="Murray Neudorf" userId="c39c2e4e-d8ab-4ba3-aff3-1507dab6a464" providerId="ADAL" clId="{98B48101-41E7-4B61-B589-698F400C4196}" dt="2022-01-21T22:38:32.016" v="11" actId="113"/>
          <ac:spMkLst>
            <pc:docMk/>
            <pc:sldMk cId="0" sldId="262"/>
            <ac:spMk id="99" creationId="{00000000-0000-0000-0000-000000000000}"/>
          </ac:spMkLst>
        </pc:spChg>
      </pc:sldChg>
      <pc:sldChg chg="modSp mod">
        <pc:chgData name="Murray Neudorf" userId="c39c2e4e-d8ab-4ba3-aff3-1507dab6a464" providerId="ADAL" clId="{98B48101-41E7-4B61-B589-698F400C4196}" dt="2022-01-21T22:38:42.635" v="13" actId="113"/>
        <pc:sldMkLst>
          <pc:docMk/>
          <pc:sldMk cId="0" sldId="264"/>
        </pc:sldMkLst>
        <pc:spChg chg="mod">
          <ac:chgData name="Murray Neudorf" userId="c39c2e4e-d8ab-4ba3-aff3-1507dab6a464" providerId="ADAL" clId="{98B48101-41E7-4B61-B589-698F400C4196}" dt="2022-01-21T22:38:42.635" v="13" actId="113"/>
          <ac:spMkLst>
            <pc:docMk/>
            <pc:sldMk cId="0" sldId="264"/>
            <ac:spMk id="11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10929a56237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10929a56237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0929a56237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0929a5623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0929a56237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0929a56237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929a56237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0929a56237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0929a56237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0929a5623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0929a56237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0929a56237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0929a56237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0929a56237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0929a56237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0929a56237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0929a56237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0929a56237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pBAF0Sl2Hq4"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hyperlink" Target="http://www.youtube.com/watch?v=pBAF0Sl2Hq4"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Canada-U.S. Relations</a:t>
            </a: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History 30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Culture</a:t>
            </a:r>
            <a:endParaRPr/>
          </a:p>
        </p:txBody>
      </p:sp>
      <p:sp>
        <p:nvSpPr>
          <p:cNvPr id="118" name="Google Shape;118;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Should we fear media influences from the United States?</a:t>
            </a:r>
            <a:endParaRPr/>
          </a:p>
          <a:p>
            <a:pPr marL="0" lvl="0" indent="0" algn="l" rtl="0">
              <a:spcBef>
                <a:spcPts val="1200"/>
              </a:spcBef>
              <a:spcAft>
                <a:spcPts val="0"/>
              </a:spcAft>
              <a:buNone/>
            </a:pPr>
            <a:r>
              <a:rPr lang="en"/>
              <a:t>Do we need the CBC?</a:t>
            </a:r>
            <a:endParaRPr/>
          </a:p>
          <a:p>
            <a:pPr marL="0" lvl="0" indent="0" algn="l" rtl="0">
              <a:spcBef>
                <a:spcPts val="1200"/>
              </a:spcBef>
              <a:spcAft>
                <a:spcPts val="1200"/>
              </a:spcAft>
              <a:buNone/>
            </a:pPr>
            <a:r>
              <a:rPr lang="en"/>
              <a:t>Read CBC articles.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66" name="Google Shape;66;p14"/>
          <p:cNvSpPr txBox="1">
            <a:spLocks noGrp="1"/>
          </p:cNvSpPr>
          <p:nvPr>
            <p:ph type="body" idx="1"/>
          </p:nvPr>
        </p:nvSpPr>
        <p:spPr>
          <a:xfrm>
            <a:off x="311700" y="1152475"/>
            <a:ext cx="41730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Canadian author, Robertson Davies, once wrote that Canada was the “attic” of the North American continent: upstairs was the unimportant little nation of Canada and downstairs was the giant American superpower.</a:t>
            </a:r>
            <a:endParaRPr/>
          </a:p>
        </p:txBody>
      </p:sp>
      <p:pic>
        <p:nvPicPr>
          <p:cNvPr id="67" name="Google Shape;67;p14"/>
          <p:cNvPicPr preferRelativeResize="0"/>
          <p:nvPr/>
        </p:nvPicPr>
        <p:blipFill>
          <a:blip r:embed="rId3">
            <a:alphaModFix/>
          </a:blip>
          <a:stretch>
            <a:fillRect/>
          </a:stretch>
        </p:blipFill>
        <p:spPr>
          <a:xfrm>
            <a:off x="5103044" y="0"/>
            <a:ext cx="4040963"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Canada After the War</a:t>
            </a:r>
            <a:endParaRPr/>
          </a:p>
        </p:txBody>
      </p:sp>
      <p:sp>
        <p:nvSpPr>
          <p:cNvPr id="73" name="Google Shape;73;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In the late 1940s and 50s Canadians were proud of their wartime achievements and looking forward to taking their place in the world:</a:t>
            </a:r>
            <a:endParaRPr/>
          </a:p>
          <a:p>
            <a:pPr marL="457200" lvl="0" indent="-342900" algn="l" rtl="0">
              <a:spcBef>
                <a:spcPts val="1200"/>
              </a:spcBef>
              <a:spcAft>
                <a:spcPts val="0"/>
              </a:spcAft>
              <a:buSzPts val="1800"/>
              <a:buChar char="●"/>
            </a:pPr>
            <a:r>
              <a:rPr lang="en"/>
              <a:t>Canada had made a sizable contribution to the Allied victory in WW2</a:t>
            </a:r>
            <a:endParaRPr/>
          </a:p>
          <a:p>
            <a:pPr marL="457200" lvl="0" indent="-342900" algn="l" rtl="0">
              <a:spcBef>
                <a:spcPts val="0"/>
              </a:spcBef>
              <a:spcAft>
                <a:spcPts val="0"/>
              </a:spcAft>
              <a:buSzPts val="1800"/>
              <a:buChar char="●"/>
            </a:pPr>
            <a:r>
              <a:rPr lang="en"/>
              <a:t>Canada was at the forefront of science and technology (ex. Invention of insulin and radiation therapy for cancer, invention of the Avrow Arrow)</a:t>
            </a:r>
            <a:endParaRPr/>
          </a:p>
          <a:p>
            <a:pPr marL="457200" lvl="0" indent="-342900" algn="l" rtl="0">
              <a:spcBef>
                <a:spcPts val="0"/>
              </a:spcBef>
              <a:spcAft>
                <a:spcPts val="0"/>
              </a:spcAft>
              <a:buSzPts val="1800"/>
              <a:buChar char="●"/>
            </a:pPr>
            <a:r>
              <a:rPr lang="en"/>
              <a:t>Canada was finding great success in the Olympics (especially the Winter Games)</a:t>
            </a:r>
            <a:endParaRPr/>
          </a:p>
          <a:p>
            <a:pPr marL="457200" lvl="0" indent="-342900" algn="l" rtl="0">
              <a:spcBef>
                <a:spcPts val="0"/>
              </a:spcBef>
              <a:spcAft>
                <a:spcPts val="0"/>
              </a:spcAft>
              <a:buSzPts val="1800"/>
              <a:buChar char="●"/>
            </a:pPr>
            <a:r>
              <a:rPr lang="en"/>
              <a:t>Canadian entertainers found great success within Canada and were greatly admired (ex. Creation of the CBC)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Americanization</a:t>
            </a:r>
            <a:endParaRPr/>
          </a:p>
        </p:txBody>
      </p:sp>
      <p:sp>
        <p:nvSpPr>
          <p:cNvPr id="79" name="Google Shape;79;p16"/>
          <p:cNvSpPr txBox="1">
            <a:spLocks noGrp="1"/>
          </p:cNvSpPr>
          <p:nvPr>
            <p:ph type="body" idx="1"/>
          </p:nvPr>
        </p:nvSpPr>
        <p:spPr>
          <a:xfrm>
            <a:off x="447195" y="1129897"/>
            <a:ext cx="5475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t>During the late 1950s there was a rising tide of American culture that flooded Canada through radio, television, books, and magazines.</a:t>
            </a:r>
            <a:endParaRPr b="1" dirty="0"/>
          </a:p>
          <a:p>
            <a:pPr marL="0" lvl="0" indent="0" algn="l" rtl="0">
              <a:spcBef>
                <a:spcPts val="1200"/>
              </a:spcBef>
              <a:spcAft>
                <a:spcPts val="1200"/>
              </a:spcAft>
              <a:buNone/>
            </a:pPr>
            <a:r>
              <a:rPr lang="en" dirty="0"/>
              <a:t>A debate began within Canada concerning our identity and independence in the North American continent.</a:t>
            </a:r>
            <a:endParaRPr dirty="0"/>
          </a:p>
        </p:txBody>
      </p:sp>
      <p:pic>
        <p:nvPicPr>
          <p:cNvPr id="80" name="Google Shape;80;p16"/>
          <p:cNvPicPr preferRelativeResize="0"/>
          <p:nvPr/>
        </p:nvPicPr>
        <p:blipFill>
          <a:blip r:embed="rId3">
            <a:alphaModFix/>
          </a:blip>
          <a:stretch>
            <a:fillRect/>
          </a:stretch>
        </p:blipFill>
        <p:spPr>
          <a:xfrm>
            <a:off x="6011005" y="944475"/>
            <a:ext cx="2685800" cy="33405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Defense</a:t>
            </a:r>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As the Cold War progressed, Canada lacked the funds to provide the United States with the protection it felt it required from the north.</a:t>
            </a:r>
            <a:endParaRPr dirty="0"/>
          </a:p>
          <a:p>
            <a:pPr marL="0" lvl="0" indent="0" algn="l" rtl="0">
              <a:spcBef>
                <a:spcPts val="1200"/>
              </a:spcBef>
              <a:spcAft>
                <a:spcPts val="0"/>
              </a:spcAft>
              <a:buNone/>
            </a:pPr>
            <a:r>
              <a:rPr lang="en" b="1" dirty="0"/>
              <a:t>In 1966 NORAD (North American Aerospace Defense Command) was established as a joint effort between Canada and the United States to provide an early warning system for North America.</a:t>
            </a:r>
            <a:endParaRPr b="1" dirty="0"/>
          </a:p>
          <a:p>
            <a:pPr marL="0" lvl="0" indent="0" algn="l" rtl="0">
              <a:spcBef>
                <a:spcPts val="1200"/>
              </a:spcBef>
              <a:spcAft>
                <a:spcPts val="1200"/>
              </a:spcAft>
              <a:buNone/>
            </a:pPr>
            <a:r>
              <a:rPr lang="en" dirty="0"/>
              <a:t>Increasingly Canada began to rely on the United States for defense.</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Avrow Arrow</a:t>
            </a:r>
            <a:endParaRPr/>
          </a:p>
        </p:txBody>
      </p:sp>
      <p:sp>
        <p:nvSpPr>
          <p:cNvPr id="92" name="Google Shape;92;p18"/>
          <p:cNvSpPr txBox="1">
            <a:spLocks noGrp="1"/>
          </p:cNvSpPr>
          <p:nvPr>
            <p:ph type="body" idx="1"/>
          </p:nvPr>
        </p:nvSpPr>
        <p:spPr>
          <a:xfrm>
            <a:off x="311700" y="1152475"/>
            <a:ext cx="38475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dirty="0"/>
              <a:t>Canada developed one of the most advanced fighter jets in the world, but it was scrapped because the government believed it was too expensive and it would be better to simply rely more on American military strength to protect Canada.</a:t>
            </a:r>
          </a:p>
          <a:p>
            <a:pPr marL="0" lvl="0" indent="0" algn="l" rtl="0">
              <a:spcBef>
                <a:spcPts val="0"/>
              </a:spcBef>
              <a:spcAft>
                <a:spcPts val="1200"/>
              </a:spcAft>
              <a:buNone/>
            </a:pPr>
            <a:r>
              <a:rPr lang="en-US">
                <a:hlinkClick r:id="rId3"/>
              </a:rPr>
              <a:t>https://www.youtube.com/watch?v=pBAF0Sl2Hq4</a:t>
            </a:r>
            <a:endParaRPr lang="en-US"/>
          </a:p>
          <a:p>
            <a:pPr marL="0" lvl="0" indent="0" algn="l" rtl="0">
              <a:spcBef>
                <a:spcPts val="0"/>
              </a:spcBef>
              <a:spcAft>
                <a:spcPts val="1200"/>
              </a:spcAft>
              <a:buNone/>
            </a:pPr>
            <a:endParaRPr dirty="0"/>
          </a:p>
        </p:txBody>
      </p:sp>
      <p:pic>
        <p:nvPicPr>
          <p:cNvPr id="93" name="Google Shape;93;p18" descr="The Avro Canada CF-105 Arrow was planned to become the first all-Canadian aircraft and the best fighter-interceptor in the world.&#10;&#10;Development began in 1955 as a more powerful version of the Avro Canada CF-100 Canuck, and it was designed to reach Mach 2 speeds at an altitude above 50,000 feet. &#10;&#10;The Royal Canadian Air Force wanted it to become their primary interceptor, and it even went directly into production, leaving out the prototype phase. &#10;&#10;But perhaps the program was too costly and ambitious, and the country suddenly faced national security concerns in the face of the Soviet nuclear ballistic threats...&#10;&#10;&#10;---&#10;&#10;Join Dark Skies as we explore the world of aviation with cinematic short documentaries featuring the biggest and fastest airplanes ever built, top-secret military projects, and classified missions with hidden untold true stories. Including US, German, and Soviet warplanes, along with aircraft developments that took place during World War I, World War 2, the Korean War, the Vietnam War, the Cold War, the Gulf War, and special operations mission in between. &#10;&#10;As images and footage of actual events are not always available, Dark Skies sometimes utilizes similar historical images and footage for dramatic effect and soundtracks for emotional impact. We do our best to keep it as visually accurate as possible.&#10;&#10;All content on Dark Skies is researched, produced, and presented in historical context for educational purposes. We are history enthusiasts and are not always experts in some areas, so please don't hesitate to reach out to us with corrections, additional information, or new ideas." title="Canada Supposedly Built the Best Fighter Interceptor No One Ever Heard Of - Avro CF-105 Arrow">
            <a:hlinkClick r:id="rId4"/>
          </p:cNvPr>
          <p:cNvPicPr preferRelativeResize="0"/>
          <p:nvPr/>
        </p:nvPicPr>
        <p:blipFill>
          <a:blip r:embed="rId5">
            <a:alphaModFix/>
          </a:blip>
          <a:stretch>
            <a:fillRect/>
          </a:stretch>
        </p:blipFill>
        <p:spPr>
          <a:xfrm>
            <a:off x="4260300" y="1146175"/>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fade">
                                      <p:cBhvr>
                                        <p:cTn id="7" dur="10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Defense</a:t>
            </a:r>
            <a:endParaRPr/>
          </a:p>
        </p:txBody>
      </p:sp>
      <p:sp>
        <p:nvSpPr>
          <p:cNvPr id="99" name="Google Shape;99;p19"/>
          <p:cNvSpPr txBox="1">
            <a:spLocks noGrp="1"/>
          </p:cNvSpPr>
          <p:nvPr>
            <p:ph type="body" idx="1"/>
          </p:nvPr>
        </p:nvSpPr>
        <p:spPr>
          <a:xfrm>
            <a:off x="311700" y="1152475"/>
            <a:ext cx="660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dirty="0"/>
              <a:t>In 1949, NATO (North Atlantic Treaty Organization) was signed by 30 countries including Canada and the United States.</a:t>
            </a:r>
            <a:endParaRPr b="1" dirty="0"/>
          </a:p>
          <a:p>
            <a:pPr marL="0" lvl="0" indent="0" algn="l" rtl="0">
              <a:spcBef>
                <a:spcPts val="1200"/>
              </a:spcBef>
              <a:spcAft>
                <a:spcPts val="0"/>
              </a:spcAft>
              <a:buNone/>
            </a:pPr>
            <a:r>
              <a:rPr lang="en" b="1" dirty="0"/>
              <a:t>Member states agree to mutually defend one another as a deterrence to future conflict.</a:t>
            </a:r>
            <a:endParaRPr b="1" dirty="0"/>
          </a:p>
          <a:p>
            <a:pPr marL="0" lvl="0" indent="0" algn="l" rtl="0">
              <a:spcBef>
                <a:spcPts val="1200"/>
              </a:spcBef>
              <a:spcAft>
                <a:spcPts val="0"/>
              </a:spcAft>
              <a:buNone/>
            </a:pPr>
            <a:r>
              <a:rPr lang="en" dirty="0"/>
              <a:t>Under the NATO agreement, member states are expected to spend at least 2% of their GDP (Gross Domestic Product) on their military.  Under PM Trudeau, Canada spends less than 1.5%.</a:t>
            </a:r>
            <a:endParaRPr dirty="0"/>
          </a:p>
          <a:p>
            <a:pPr marL="0" lvl="0" indent="0" algn="l" rtl="0">
              <a:spcBef>
                <a:spcPts val="1200"/>
              </a:spcBef>
              <a:spcAft>
                <a:spcPts val="0"/>
              </a:spcAft>
              <a:buNone/>
            </a:pPr>
            <a:r>
              <a:rPr lang="en" dirty="0"/>
              <a:t>In 2019, President Trump called out Trudeau for failing to meet this target and called him”two-faced”.</a:t>
            </a:r>
            <a:endParaRPr dirty="0"/>
          </a:p>
          <a:p>
            <a:pPr marL="0" lvl="0" indent="0" algn="l" rtl="0">
              <a:spcBef>
                <a:spcPts val="1200"/>
              </a:spcBef>
              <a:spcAft>
                <a:spcPts val="1200"/>
              </a:spcAft>
              <a:buNone/>
            </a:pPr>
            <a:endParaRPr dirty="0"/>
          </a:p>
        </p:txBody>
      </p:sp>
      <p:pic>
        <p:nvPicPr>
          <p:cNvPr id="100" name="Google Shape;100;p19"/>
          <p:cNvPicPr preferRelativeResize="0"/>
          <p:nvPr/>
        </p:nvPicPr>
        <p:blipFill>
          <a:blip r:embed="rId3">
            <a:alphaModFix/>
          </a:blip>
          <a:stretch>
            <a:fillRect/>
          </a:stretch>
        </p:blipFill>
        <p:spPr>
          <a:xfrm>
            <a:off x="6912288" y="1202838"/>
            <a:ext cx="1743075" cy="26193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Defense</a:t>
            </a:r>
            <a:endParaRPr/>
          </a:p>
        </p:txBody>
      </p:sp>
      <p:sp>
        <p:nvSpPr>
          <p:cNvPr id="106" name="Google Shape;106;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a:t>Should Canada increase its military spending?</a:t>
            </a:r>
            <a:endParaRPr sz="2000"/>
          </a:p>
          <a:p>
            <a:pPr marL="0" lvl="0" indent="0" algn="l" rtl="0">
              <a:spcBef>
                <a:spcPts val="1200"/>
              </a:spcBef>
              <a:spcAft>
                <a:spcPts val="1200"/>
              </a:spcAft>
              <a:buNone/>
            </a:pPr>
            <a:r>
              <a:rPr lang="en" sz="2000"/>
              <a:t>Should we continue to rely on the United States for much of our defense?</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Culture</a:t>
            </a:r>
            <a:endParaRPr/>
          </a:p>
        </p:txBody>
      </p:sp>
      <p:sp>
        <p:nvSpPr>
          <p:cNvPr id="112" name="Google Shape;11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dirty="0"/>
              <a:t>There has always been a great fear in Canada that the American media will swallow up our Canadian identity and we will lose what makes us different.</a:t>
            </a:r>
            <a:endParaRPr b="1" dirty="0"/>
          </a:p>
          <a:p>
            <a:pPr marL="0" lvl="0" indent="0" algn="l" rtl="0">
              <a:spcBef>
                <a:spcPts val="1200"/>
              </a:spcBef>
              <a:spcAft>
                <a:spcPts val="0"/>
              </a:spcAft>
              <a:buNone/>
            </a:pPr>
            <a:r>
              <a:rPr lang="en" dirty="0"/>
              <a:t>One answer to this is the CBC, which is a publicly funded (taxpayer funded) media network which produces original Canadian programming.</a:t>
            </a:r>
            <a:endParaRPr dirty="0"/>
          </a:p>
          <a:p>
            <a:pPr marL="0" lvl="0" indent="0" algn="l" rtl="0">
              <a:spcBef>
                <a:spcPts val="1200"/>
              </a:spcBef>
              <a:spcAft>
                <a:spcPts val="1200"/>
              </a:spcAft>
              <a:buNone/>
            </a:pPr>
            <a:r>
              <a:rPr lang="en" b="1" dirty="0"/>
              <a:t>Is there a unique Canadian identity?  How would you describe it?</a:t>
            </a:r>
            <a:endParaRPr b="1" dirty="0"/>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520</Words>
  <Application>Microsoft Office PowerPoint</Application>
  <PresentationFormat>On-screen Show (16:9)</PresentationFormat>
  <Paragraphs>35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Oswald</vt:lpstr>
      <vt:lpstr>Average</vt:lpstr>
      <vt:lpstr>Slate</vt:lpstr>
      <vt:lpstr>Canada-U.S. Relations</vt:lpstr>
      <vt:lpstr>PowerPoint Presentation</vt:lpstr>
      <vt:lpstr>Canada After the War</vt:lpstr>
      <vt:lpstr>Americanization</vt:lpstr>
      <vt:lpstr>Defense</vt:lpstr>
      <vt:lpstr>Avrow Arrow</vt:lpstr>
      <vt:lpstr>Defense</vt:lpstr>
      <vt:lpstr>Defense</vt:lpstr>
      <vt:lpstr>Culture</vt:lpstr>
      <vt:lpstr>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Canada-U.S. Relations</dc:title>
  <cp:lastModifiedBy>Murray Neudorf</cp:lastModifiedBy>
  <cp:revision>1</cp:revision>
  <dcterms:modified xsi:type="dcterms:W3CDTF">2022-01-21T22:38:44Z</dcterms:modified>
</cp:coreProperties>
</file>