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7B57AF-1EA0-4D1A-948C-E45FC70FFB4D}"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124250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B57AF-1EA0-4D1A-948C-E45FC70FFB4D}"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275798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B57AF-1EA0-4D1A-948C-E45FC70FFB4D}"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6888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B57AF-1EA0-4D1A-948C-E45FC70FFB4D}"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165034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B57AF-1EA0-4D1A-948C-E45FC70FFB4D}"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299810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7B57AF-1EA0-4D1A-948C-E45FC70FFB4D}"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362955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7B57AF-1EA0-4D1A-948C-E45FC70FFB4D}"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207205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7B57AF-1EA0-4D1A-948C-E45FC70FFB4D}"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71514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B57AF-1EA0-4D1A-948C-E45FC70FFB4D}"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74126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B57AF-1EA0-4D1A-948C-E45FC70FFB4D}"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352667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B57AF-1EA0-4D1A-948C-E45FC70FFB4D}"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4D276-6540-4039-A0C6-1C44F39D9744}" type="slidenum">
              <a:rPr lang="en-US" smtClean="0"/>
              <a:t>‹#›</a:t>
            </a:fld>
            <a:endParaRPr lang="en-US"/>
          </a:p>
        </p:txBody>
      </p:sp>
    </p:spTree>
    <p:extLst>
      <p:ext uri="{BB962C8B-B14F-4D97-AF65-F5344CB8AC3E}">
        <p14:creationId xmlns:p14="http://schemas.microsoft.com/office/powerpoint/2010/main" val="508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B57AF-1EA0-4D1A-948C-E45FC70FFB4D}" type="datetimeFigureOut">
              <a:rPr lang="en-US" smtClean="0"/>
              <a:t>2/27/2020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4D276-6540-4039-A0C6-1C44F39D9744}" type="slidenum">
              <a:rPr lang="en-US" smtClean="0"/>
              <a:t>‹#›</a:t>
            </a:fld>
            <a:endParaRPr lang="en-US"/>
          </a:p>
        </p:txBody>
      </p:sp>
    </p:spTree>
    <p:extLst>
      <p:ext uri="{BB962C8B-B14F-4D97-AF65-F5344CB8AC3E}">
        <p14:creationId xmlns:p14="http://schemas.microsoft.com/office/powerpoint/2010/main" val="103321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Colossians+2%3A11-12&amp;version=NIV#fen-NIV-29506b" TargetMode="External"/><Relationship Id="rId2" Type="http://schemas.openxmlformats.org/officeDocument/2006/relationships/hyperlink" Target="https://www.biblegateway.com/passage/?search=Colossians+2%3A11-12&amp;version=NIV#fen-NIV-29506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Baptism</a:t>
            </a:r>
            <a:endParaRPr lang="en-US" dirty="0"/>
          </a:p>
        </p:txBody>
      </p:sp>
      <p:sp>
        <p:nvSpPr>
          <p:cNvPr id="3" name="Subtitle 2"/>
          <p:cNvSpPr>
            <a:spLocks noGrp="1"/>
          </p:cNvSpPr>
          <p:nvPr>
            <p:ph type="subTitle" idx="1"/>
          </p:nvPr>
        </p:nvSpPr>
        <p:spPr/>
        <p:txBody>
          <a:bodyPr/>
          <a:lstStyle/>
          <a:p>
            <a:r>
              <a:rPr lang="en-US" dirty="0" smtClean="0"/>
              <a:t>An Anabaptist </a:t>
            </a:r>
            <a:r>
              <a:rPr lang="en-US" dirty="0" err="1" smtClean="0"/>
              <a:t>Perpective</a:t>
            </a:r>
            <a:endParaRPr lang="en-US" dirty="0"/>
          </a:p>
        </p:txBody>
      </p:sp>
    </p:spTree>
    <p:extLst>
      <p:ext uri="{BB962C8B-B14F-4D97-AF65-F5344CB8AC3E}">
        <p14:creationId xmlns:p14="http://schemas.microsoft.com/office/powerpoint/2010/main" val="320090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baptism necessary for salvation?</a:t>
            </a:r>
            <a:endParaRPr lang="en-US" dirty="0"/>
          </a:p>
        </p:txBody>
      </p:sp>
      <p:sp>
        <p:nvSpPr>
          <p:cNvPr id="3" name="Content Placeholder 2"/>
          <p:cNvSpPr>
            <a:spLocks noGrp="1"/>
          </p:cNvSpPr>
          <p:nvPr>
            <p:ph idx="1"/>
          </p:nvPr>
        </p:nvSpPr>
        <p:spPr/>
        <p:txBody>
          <a:bodyPr/>
          <a:lstStyle/>
          <a:p>
            <a:r>
              <a:rPr lang="en-US" dirty="0" smtClean="0"/>
              <a:t>Sanctification is a process</a:t>
            </a:r>
          </a:p>
          <a:p>
            <a:r>
              <a:rPr lang="en-US" dirty="0" smtClean="0"/>
              <a:t>Justification through faith</a:t>
            </a:r>
          </a:p>
          <a:p>
            <a:endParaRPr lang="en-US" dirty="0"/>
          </a:p>
          <a:p>
            <a:r>
              <a:rPr lang="en-US" dirty="0" smtClean="0"/>
              <a:t>Romans 3:28, 5:1, 4:5</a:t>
            </a:r>
          </a:p>
          <a:p>
            <a:r>
              <a:rPr lang="en-US" dirty="0" smtClean="0"/>
              <a:t>John 3:16</a:t>
            </a:r>
          </a:p>
          <a:p>
            <a:r>
              <a:rPr lang="en-US" dirty="0" smtClean="0"/>
              <a:t>Acts 13:38</a:t>
            </a:r>
          </a:p>
          <a:p>
            <a:pPr marL="0" indent="0">
              <a:buNone/>
            </a:pPr>
            <a:endParaRPr lang="en-US" dirty="0"/>
          </a:p>
        </p:txBody>
      </p:sp>
    </p:spTree>
    <p:extLst>
      <p:ext uri="{BB962C8B-B14F-4D97-AF65-F5344CB8AC3E}">
        <p14:creationId xmlns:p14="http://schemas.microsoft.com/office/powerpoint/2010/main" val="339466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Thief on the cross</a:t>
            </a:r>
            <a:endParaRPr lang="en-US" dirty="0"/>
          </a:p>
        </p:txBody>
      </p:sp>
      <p:pic>
        <p:nvPicPr>
          <p:cNvPr id="4" name="Content Placeholder 3"/>
          <p:cNvPicPr>
            <a:picLocks noGrp="1" noChangeAspect="1"/>
          </p:cNvPicPr>
          <p:nvPr>
            <p:ph idx="1"/>
          </p:nvPr>
        </p:nvPicPr>
        <p:blipFill>
          <a:blip r:embed="rId2"/>
          <a:stretch>
            <a:fillRect/>
          </a:stretch>
        </p:blipFill>
        <p:spPr>
          <a:xfrm>
            <a:off x="4229100" y="2127251"/>
            <a:ext cx="7124700" cy="3562350"/>
          </a:xfrm>
          <a:prstGeom prst="rect">
            <a:avLst/>
          </a:prstGeom>
        </p:spPr>
      </p:pic>
      <p:sp>
        <p:nvSpPr>
          <p:cNvPr id="5" name="TextBox 4"/>
          <p:cNvSpPr txBox="1"/>
          <p:nvPr/>
        </p:nvSpPr>
        <p:spPr>
          <a:xfrm>
            <a:off x="838200" y="2593181"/>
            <a:ext cx="3304879" cy="1631216"/>
          </a:xfrm>
          <a:prstGeom prst="rect">
            <a:avLst/>
          </a:prstGeom>
          <a:noFill/>
        </p:spPr>
        <p:txBody>
          <a:bodyPr wrap="none" rtlCol="0">
            <a:spAutoFit/>
          </a:bodyPr>
          <a:lstStyle/>
          <a:p>
            <a:r>
              <a:rPr lang="en-US" sz="2000" dirty="0" smtClean="0"/>
              <a:t>Promised that he would be in </a:t>
            </a:r>
          </a:p>
          <a:p>
            <a:r>
              <a:rPr lang="en-US" sz="2000" dirty="0"/>
              <a:t>h</a:t>
            </a:r>
            <a:r>
              <a:rPr lang="en-US" sz="2000" dirty="0" smtClean="0"/>
              <a:t>eaven.</a:t>
            </a:r>
          </a:p>
          <a:p>
            <a:r>
              <a:rPr lang="en-US" sz="2000" dirty="0" smtClean="0"/>
              <a:t>Wasn’t baptized.</a:t>
            </a:r>
          </a:p>
          <a:p>
            <a:endParaRPr lang="en-US" sz="2000" dirty="0"/>
          </a:p>
          <a:p>
            <a:r>
              <a:rPr lang="en-US" sz="2000" dirty="0" smtClean="0"/>
              <a:t>Special case…</a:t>
            </a:r>
            <a:endParaRPr lang="en-US" sz="2000" dirty="0"/>
          </a:p>
        </p:txBody>
      </p:sp>
    </p:spTree>
    <p:extLst>
      <p:ext uri="{BB962C8B-B14F-4D97-AF65-F5344CB8AC3E}">
        <p14:creationId xmlns:p14="http://schemas.microsoft.com/office/powerpoint/2010/main" val="296763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2:11-12</a:t>
            </a:r>
            <a:endParaRPr lang="en-US" dirty="0"/>
          </a:p>
        </p:txBody>
      </p:sp>
      <p:sp>
        <p:nvSpPr>
          <p:cNvPr id="3" name="Content Placeholder 2"/>
          <p:cNvSpPr>
            <a:spLocks noGrp="1"/>
          </p:cNvSpPr>
          <p:nvPr>
            <p:ph idx="1"/>
          </p:nvPr>
        </p:nvSpPr>
        <p:spPr/>
        <p:txBody>
          <a:bodyPr/>
          <a:lstStyle/>
          <a:p>
            <a:pPr marL="0" indent="0">
              <a:buNone/>
            </a:pPr>
            <a:r>
              <a:rPr lang="en-CA" b="1" baseline="30000" dirty="0"/>
              <a:t>11 </a:t>
            </a:r>
            <a:r>
              <a:rPr lang="en-CA" b="1" baseline="30000" dirty="0" smtClean="0"/>
              <a:t>”</a:t>
            </a:r>
            <a:r>
              <a:rPr lang="en-CA" dirty="0" smtClean="0"/>
              <a:t>In </a:t>
            </a:r>
            <a:r>
              <a:rPr lang="en-CA" dirty="0"/>
              <a:t>him you were also circumcised with a circumcision not performed by human hands. Your whole self ruled by the flesh</a:t>
            </a:r>
            <a:r>
              <a:rPr lang="en-CA" baseline="30000" dirty="0"/>
              <a:t>[</a:t>
            </a:r>
            <a:r>
              <a:rPr lang="en-CA" baseline="30000" dirty="0">
                <a:hlinkClick r:id="rId2" tooltip="See footnote a"/>
              </a:rPr>
              <a:t>a</a:t>
            </a:r>
            <a:r>
              <a:rPr lang="en-CA" baseline="30000" dirty="0"/>
              <a:t>]</a:t>
            </a:r>
            <a:r>
              <a:rPr lang="en-CA" dirty="0"/>
              <a:t> was put off when you were circumcised by</a:t>
            </a:r>
            <a:r>
              <a:rPr lang="en-CA" baseline="30000" dirty="0"/>
              <a:t>[</a:t>
            </a:r>
            <a:r>
              <a:rPr lang="en-CA" baseline="30000" dirty="0">
                <a:hlinkClick r:id="rId3" tooltip="See footnote b"/>
              </a:rPr>
              <a:t>b</a:t>
            </a:r>
            <a:r>
              <a:rPr lang="en-CA" baseline="30000" dirty="0"/>
              <a:t>]</a:t>
            </a:r>
            <a:r>
              <a:rPr lang="en-CA" dirty="0"/>
              <a:t> Christ, </a:t>
            </a:r>
            <a:r>
              <a:rPr lang="en-CA" b="1" baseline="30000" dirty="0"/>
              <a:t>12 </a:t>
            </a:r>
            <a:r>
              <a:rPr lang="en-CA" dirty="0">
                <a:solidFill>
                  <a:srgbClr val="FF0000"/>
                </a:solidFill>
              </a:rPr>
              <a:t>having been buried with him in baptism</a:t>
            </a:r>
            <a:r>
              <a:rPr lang="en-CA" dirty="0"/>
              <a:t>, in which you were also </a:t>
            </a:r>
            <a:r>
              <a:rPr lang="en-CA" dirty="0">
                <a:solidFill>
                  <a:srgbClr val="FF0000"/>
                </a:solidFill>
              </a:rPr>
              <a:t>raised with him through your faith </a:t>
            </a:r>
            <a:r>
              <a:rPr lang="en-CA" dirty="0"/>
              <a:t>in the working of God, who </a:t>
            </a:r>
            <a:r>
              <a:rPr lang="en-CA" dirty="0" smtClean="0"/>
              <a:t>raised </a:t>
            </a:r>
            <a:r>
              <a:rPr lang="en-CA" dirty="0"/>
              <a:t>him from the dead</a:t>
            </a:r>
            <a:r>
              <a:rPr lang="en-CA" dirty="0" smtClean="0"/>
              <a:t>.”</a:t>
            </a:r>
          </a:p>
          <a:p>
            <a:pPr marL="0" indent="0">
              <a:buNone/>
            </a:pPr>
            <a:endParaRPr lang="en-CA" dirty="0"/>
          </a:p>
          <a:p>
            <a:r>
              <a:rPr lang="en-CA" dirty="0" smtClean="0"/>
              <a:t>Baptism is a symbol.</a:t>
            </a:r>
            <a:endParaRPr lang="en-US" dirty="0"/>
          </a:p>
        </p:txBody>
      </p:sp>
    </p:spTree>
    <p:extLst>
      <p:ext uri="{BB962C8B-B14F-4D97-AF65-F5344CB8AC3E}">
        <p14:creationId xmlns:p14="http://schemas.microsoft.com/office/powerpoint/2010/main" val="202542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Re-baptize?</a:t>
            </a:r>
            <a:endParaRPr lang="en-US" dirty="0"/>
          </a:p>
        </p:txBody>
      </p:sp>
      <p:sp>
        <p:nvSpPr>
          <p:cNvPr id="3" name="Content Placeholder 2"/>
          <p:cNvSpPr>
            <a:spLocks noGrp="1"/>
          </p:cNvSpPr>
          <p:nvPr>
            <p:ph idx="1"/>
          </p:nvPr>
        </p:nvSpPr>
        <p:spPr/>
        <p:txBody>
          <a:bodyPr/>
          <a:lstStyle/>
          <a:p>
            <a:pPr marL="0" indent="0">
              <a:buNone/>
            </a:pPr>
            <a:r>
              <a:rPr lang="en-CA" sz="4000" baseline="30000" dirty="0" smtClean="0"/>
              <a:t>Ephesians 4:5-6</a:t>
            </a:r>
          </a:p>
          <a:p>
            <a:pPr marL="0" indent="0">
              <a:buNone/>
            </a:pPr>
            <a:r>
              <a:rPr lang="en-CA" b="1" baseline="30000" dirty="0" smtClean="0"/>
              <a:t>“5</a:t>
            </a:r>
            <a:r>
              <a:rPr lang="en-CA" b="1" baseline="30000" dirty="0"/>
              <a:t> </a:t>
            </a:r>
            <a:r>
              <a:rPr lang="en-CA" dirty="0"/>
              <a:t>One Lord, one faith, one baptism,</a:t>
            </a:r>
          </a:p>
          <a:p>
            <a:pPr marL="0" indent="0">
              <a:buNone/>
            </a:pPr>
            <a:r>
              <a:rPr lang="en-CA" b="1" baseline="30000" dirty="0"/>
              <a:t>6 </a:t>
            </a:r>
            <a:r>
              <a:rPr lang="en-CA" dirty="0"/>
              <a:t>One God and Father of all, who is above all, and through all, and in you all</a:t>
            </a:r>
            <a:r>
              <a:rPr lang="en-CA"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1028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Menno Simons on Baptism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“Again</a:t>
            </a:r>
            <a:r>
              <a:rPr lang="en-CA" dirty="0"/>
              <a:t>, Paul calls baptism "the washing of regeneration." O Lord, how lamentably thy Holy Word is abused. Is it not greatly to be lamented, that men are attempting, notwithstanding these plain passages, to maintain their idolatrous invention of infant baptism, and set forth that infants are regenerated thereby, </a:t>
            </a:r>
            <a:r>
              <a:rPr lang="en-CA" dirty="0">
                <a:solidFill>
                  <a:srgbClr val="FF0000"/>
                </a:solidFill>
              </a:rPr>
              <a:t>as if regeneration was simply a pressing into the water? O no, regeneration is not such a work of hypocrisy, but is an inward change, which converts a man by the power of God, through faith, from evil to good</a:t>
            </a:r>
            <a:r>
              <a:rPr lang="en-CA" dirty="0"/>
              <a:t>, from carnality to spirituality, from unrighteousness to righteousness, out of Adam into Christ, which can in no wise take place with infants. The regenerated live by the power of the new life; they crucify the flesh with its evil lusts; they put off the old Adam with his deeds; they avoid every appearance of evil; they are taught, governed and influenced by the Holy </a:t>
            </a:r>
            <a:r>
              <a:rPr lang="en-CA" dirty="0" smtClean="0"/>
              <a:t>Ghost.” </a:t>
            </a:r>
            <a:r>
              <a:rPr lang="en-CA" dirty="0"/>
              <a:t>Rom. 1:17.</a:t>
            </a:r>
            <a:endParaRPr lang="en-US" dirty="0"/>
          </a:p>
        </p:txBody>
      </p:sp>
    </p:spTree>
    <p:extLst>
      <p:ext uri="{BB962C8B-B14F-4D97-AF65-F5344CB8AC3E}">
        <p14:creationId xmlns:p14="http://schemas.microsoft.com/office/powerpoint/2010/main" val="301540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a:t>
            </a:r>
            <a:endParaRPr lang="en-US" dirty="0"/>
          </a:p>
        </p:txBody>
      </p:sp>
      <p:sp>
        <p:nvSpPr>
          <p:cNvPr id="3" name="Content Placeholder 2"/>
          <p:cNvSpPr>
            <a:spLocks noGrp="1"/>
          </p:cNvSpPr>
          <p:nvPr>
            <p:ph idx="1"/>
          </p:nvPr>
        </p:nvSpPr>
        <p:spPr/>
        <p:txBody>
          <a:bodyPr/>
          <a:lstStyle/>
          <a:p>
            <a:pPr marL="0" indent="0">
              <a:buNone/>
            </a:pPr>
            <a:r>
              <a:rPr lang="en-CA" dirty="0"/>
              <a:t>Anabaptism was made a </a:t>
            </a:r>
            <a:r>
              <a:rPr lang="en-CA" b="1" dirty="0"/>
              <a:t>capital crime</a:t>
            </a:r>
            <a:r>
              <a:rPr lang="en-CA" dirty="0"/>
              <a:t>. Prices were set on the heads of Anabaptists. To give them food and shelter was a made a crime. The duke of Bavaria, in 1527, gave orders that the imprisoned Anabaptists should be </a:t>
            </a:r>
            <a:r>
              <a:rPr lang="en-CA" i="1" dirty="0"/>
              <a:t>burned </a:t>
            </a:r>
            <a:r>
              <a:rPr lang="en-CA" dirty="0"/>
              <a:t>at the stake — unless they recanted, in which case they should be </a:t>
            </a:r>
            <a:r>
              <a:rPr lang="en-CA" i="1" dirty="0"/>
              <a:t>beheaded. </a:t>
            </a:r>
            <a:r>
              <a:rPr lang="en-CA" dirty="0"/>
              <a:t>In </a:t>
            </a:r>
            <a:r>
              <a:rPr lang="en-CA" i="1" dirty="0"/>
              <a:t>Catholic </a:t>
            </a:r>
            <a:r>
              <a:rPr lang="en-CA" dirty="0"/>
              <a:t>countries the Anabaptists, as a rule, were executed by burning at the stake; in </a:t>
            </a:r>
            <a:r>
              <a:rPr lang="en-CA" i="1" dirty="0"/>
              <a:t>Lutheran </a:t>
            </a:r>
            <a:r>
              <a:rPr lang="en-CA" dirty="0"/>
              <a:t>and </a:t>
            </a:r>
            <a:r>
              <a:rPr lang="en-CA" i="1" dirty="0" err="1"/>
              <a:t>Zwinglian</a:t>
            </a:r>
            <a:r>
              <a:rPr lang="en-CA" i="1" dirty="0"/>
              <a:t> </a:t>
            </a:r>
            <a:r>
              <a:rPr lang="en-CA" dirty="0"/>
              <a:t>states, Anabaptists were generally executed by beheading or drowning.</a:t>
            </a:r>
            <a:endParaRPr lang="en-US" dirty="0"/>
          </a:p>
        </p:txBody>
      </p:sp>
    </p:spTree>
    <p:extLst>
      <p:ext uri="{BB962C8B-B14F-4D97-AF65-F5344CB8AC3E}">
        <p14:creationId xmlns:p14="http://schemas.microsoft.com/office/powerpoint/2010/main" val="40218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Persecution</a:t>
            </a:r>
            <a:endParaRPr lang="en-US" dirty="0"/>
          </a:p>
        </p:txBody>
      </p:sp>
      <p:pic>
        <p:nvPicPr>
          <p:cNvPr id="4" name="Content Placeholder 3"/>
          <p:cNvPicPr>
            <a:picLocks noGrp="1" noChangeAspect="1"/>
          </p:cNvPicPr>
          <p:nvPr>
            <p:ph idx="1"/>
          </p:nvPr>
        </p:nvPicPr>
        <p:blipFill>
          <a:blip r:embed="rId2"/>
          <a:stretch>
            <a:fillRect/>
          </a:stretch>
        </p:blipFill>
        <p:spPr>
          <a:xfrm>
            <a:off x="6707982" y="261456"/>
            <a:ext cx="4495800" cy="6379850"/>
          </a:xfrm>
          <a:prstGeom prst="rect">
            <a:avLst/>
          </a:prstGeom>
        </p:spPr>
      </p:pic>
    </p:spTree>
    <p:extLst>
      <p:ext uri="{BB962C8B-B14F-4D97-AF65-F5344CB8AC3E}">
        <p14:creationId xmlns:p14="http://schemas.microsoft.com/office/powerpoint/2010/main" val="27950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813"/>
            <a:ext cx="10515600" cy="1325563"/>
          </a:xfrm>
        </p:spPr>
        <p:txBody>
          <a:bodyPr/>
          <a:lstStyle/>
          <a:p>
            <a:r>
              <a:rPr lang="en-US" dirty="0" smtClean="0"/>
              <a:t>Persecution</a:t>
            </a:r>
            <a:endParaRPr lang="en-US" dirty="0"/>
          </a:p>
        </p:txBody>
      </p:sp>
      <p:sp>
        <p:nvSpPr>
          <p:cNvPr id="3" name="Content Placeholder 2"/>
          <p:cNvSpPr>
            <a:spLocks noGrp="1"/>
          </p:cNvSpPr>
          <p:nvPr>
            <p:ph idx="1"/>
          </p:nvPr>
        </p:nvSpPr>
        <p:spPr>
          <a:xfrm>
            <a:off x="838200" y="1385887"/>
            <a:ext cx="10515600" cy="5005388"/>
          </a:xfrm>
        </p:spPr>
        <p:txBody>
          <a:bodyPr>
            <a:normAutofit fontScale="77500" lnSpcReduction="20000"/>
          </a:bodyPr>
          <a:lstStyle/>
          <a:p>
            <a:pPr marL="0" indent="0">
              <a:buNone/>
            </a:pPr>
            <a:r>
              <a:rPr lang="en-CA" dirty="0" smtClean="0"/>
              <a:t>Dirk Willems of Holland was re-baptized when he became a believer, thus rejecting the infant baptism practiced at that time. This action, plus his continued devotion to his new faith and the re-baptism of several other believers in his home — led to his subsequent arrest and martyrdom.</a:t>
            </a:r>
          </a:p>
          <a:p>
            <a:pPr marL="0" indent="0">
              <a:buNone/>
            </a:pPr>
            <a:endParaRPr lang="en-CA" dirty="0" smtClean="0"/>
          </a:p>
          <a:p>
            <a:pPr marL="0" indent="0">
              <a:buNone/>
            </a:pPr>
            <a:r>
              <a:rPr lang="en-CA" dirty="0" smtClean="0"/>
              <a:t>An officer came to arrest him at the village of </a:t>
            </a:r>
            <a:r>
              <a:rPr lang="en-CA" dirty="0" err="1" smtClean="0"/>
              <a:t>Asperen</a:t>
            </a:r>
            <a:r>
              <a:rPr lang="en-CA" dirty="0" smtClean="0"/>
              <a:t>. Running for his life, Dirk came to a frozen pond. After making his way across in great peril, he realized that his pursuer had fallen through the ice, and into the freezing water.</a:t>
            </a:r>
          </a:p>
          <a:p>
            <a:pPr marL="0" indent="0">
              <a:buNone/>
            </a:pPr>
            <a:endParaRPr lang="en-CA" dirty="0" smtClean="0"/>
          </a:p>
          <a:p>
            <a:pPr marL="0" indent="0">
              <a:buNone/>
            </a:pPr>
            <a:r>
              <a:rPr lang="en-CA" dirty="0" smtClean="0"/>
              <a:t>Turning back to save the drowning officer, Dirk dragged him safely to shore. The man wanted to release Dirk, but a burgomaster, having appeared on the scene — reminded him that he was under oath to deliver criminals to justice. Dirk was bound off to prison, interrogated, and tortured in an unsuccessful effort to make him renounce his faith. He was tried and found guilty of having been re-baptized, of holding secret meetings in his home, and of allowing baptism there — all of which he freely confessed. "Persisting obstinately in his opinion", Dirk was burned at the stake near his hometown on 16 May 1569, by these blood-thirsty, ravening wolves — enduring it with great steadfastness.</a:t>
            </a:r>
            <a:endParaRPr lang="en-US" dirty="0"/>
          </a:p>
        </p:txBody>
      </p:sp>
    </p:spTree>
    <p:extLst>
      <p:ext uri="{BB962C8B-B14F-4D97-AF65-F5344CB8AC3E}">
        <p14:creationId xmlns:p14="http://schemas.microsoft.com/office/powerpoint/2010/main" val="421464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486</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Baptism</vt:lpstr>
      <vt:lpstr>Is baptism necessary for salvation?</vt:lpstr>
      <vt:lpstr>Thief on the cross</vt:lpstr>
      <vt:lpstr>Colossians 2:11-12</vt:lpstr>
      <vt:lpstr>Re-baptize?</vt:lpstr>
      <vt:lpstr>Menno Simons on Baptism</vt:lpstr>
      <vt:lpstr>Persecution</vt:lpstr>
      <vt:lpstr>Medieval Persecution</vt:lpstr>
      <vt:lpstr>Persecution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Baptism</dc:title>
  <dc:creator>Murray Neudorf</dc:creator>
  <cp:lastModifiedBy>Murray Neudorf</cp:lastModifiedBy>
  <cp:revision>3</cp:revision>
  <dcterms:created xsi:type="dcterms:W3CDTF">2020-02-28T03:47:39Z</dcterms:created>
  <dcterms:modified xsi:type="dcterms:W3CDTF">2020-02-28T04:07:05Z</dcterms:modified>
</cp:coreProperties>
</file>