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57"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107163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193341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406424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28091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207490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293548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351330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304944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311205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345012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42C15-FA18-4578-A5CD-FD9EBE998941}" type="datetimeFigureOut">
              <a:rPr lang="en-US" smtClean="0"/>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E3F3D8-64DA-459B-A856-88B7A16D65C1}" type="slidenum">
              <a:rPr lang="en-US" smtClean="0"/>
              <a:t>‹#›</a:t>
            </a:fld>
            <a:endParaRPr lang="en-US" dirty="0"/>
          </a:p>
        </p:txBody>
      </p:sp>
    </p:spTree>
    <p:extLst>
      <p:ext uri="{BB962C8B-B14F-4D97-AF65-F5344CB8AC3E}">
        <p14:creationId xmlns:p14="http://schemas.microsoft.com/office/powerpoint/2010/main" val="82982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42C15-FA18-4578-A5CD-FD9EBE998941}" type="datetimeFigureOut">
              <a:rPr lang="en-US" smtClean="0"/>
              <a:t>5/16/2017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3F3D8-64DA-459B-A856-88B7A16D65C1}" type="slidenum">
              <a:rPr lang="en-US" smtClean="0"/>
              <a:t>‹#›</a:t>
            </a:fld>
            <a:endParaRPr lang="en-US" dirty="0"/>
          </a:p>
        </p:txBody>
      </p:sp>
    </p:spTree>
    <p:extLst>
      <p:ext uri="{BB962C8B-B14F-4D97-AF65-F5344CB8AC3E}">
        <p14:creationId xmlns:p14="http://schemas.microsoft.com/office/powerpoint/2010/main" val="105159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Scramble for Africa</a:t>
            </a:r>
            <a:endParaRPr lang="en-US" dirty="0"/>
          </a:p>
        </p:txBody>
      </p:sp>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3121" y="1219200"/>
            <a:ext cx="3996170" cy="5237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999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#2</a:t>
            </a:r>
            <a:br>
              <a:rPr lang="en-US" dirty="0" smtClean="0"/>
            </a:br>
            <a:r>
              <a:rPr lang="en-US" dirty="0" smtClean="0"/>
              <a:t> (1815-1875)</a:t>
            </a:r>
            <a:endParaRPr lang="en-US" dirty="0"/>
          </a:p>
        </p:txBody>
      </p:sp>
      <p:sp>
        <p:nvSpPr>
          <p:cNvPr id="3" name="Content Placeholder 2"/>
          <p:cNvSpPr>
            <a:spLocks noGrp="1"/>
          </p:cNvSpPr>
          <p:nvPr>
            <p:ph idx="1"/>
          </p:nvPr>
        </p:nvSpPr>
        <p:spPr/>
        <p:txBody>
          <a:bodyPr/>
          <a:lstStyle/>
          <a:p>
            <a:r>
              <a:rPr lang="en-US" dirty="0"/>
              <a:t>Portugal - You are becoming more interested in trade with Africans so you expand your influence around your ports. </a:t>
            </a:r>
            <a:endParaRPr lang="en-US" dirty="0" smtClean="0"/>
          </a:p>
          <a:p>
            <a:r>
              <a:rPr lang="en-US" dirty="0" smtClean="0"/>
              <a:t>Color </a:t>
            </a:r>
            <a:r>
              <a:rPr lang="en-US" dirty="0"/>
              <a:t>a 1/2” length of the coast adjacent to four of your ports brown. </a:t>
            </a:r>
          </a:p>
        </p:txBody>
      </p:sp>
    </p:spTree>
    <p:extLst>
      <p:ext uri="{BB962C8B-B14F-4D97-AF65-F5344CB8AC3E}">
        <p14:creationId xmlns:p14="http://schemas.microsoft.com/office/powerpoint/2010/main" val="3449934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Scramble for Africa: Round #2</a:t>
            </a:r>
            <a:br>
              <a:rPr lang="en-US" dirty="0" smtClean="0"/>
            </a:br>
            <a:r>
              <a:rPr lang="en-US" dirty="0" smtClean="0"/>
              <a:t> (1815-1875)</a:t>
            </a:r>
            <a:endParaRPr lang="en-US" dirty="0"/>
          </a:p>
        </p:txBody>
      </p:sp>
      <p:sp>
        <p:nvSpPr>
          <p:cNvPr id="3" name="Content Placeholder 2"/>
          <p:cNvSpPr>
            <a:spLocks noGrp="1"/>
          </p:cNvSpPr>
          <p:nvPr>
            <p:ph idx="1"/>
          </p:nvPr>
        </p:nvSpPr>
        <p:spPr>
          <a:xfrm>
            <a:off x="228600" y="1371600"/>
            <a:ext cx="8686800" cy="5486400"/>
          </a:xfrm>
        </p:spPr>
        <p:txBody>
          <a:bodyPr>
            <a:normAutofit fontScale="85000" lnSpcReduction="10000"/>
          </a:bodyPr>
          <a:lstStyle/>
          <a:p>
            <a:r>
              <a:rPr lang="en-US" dirty="0"/>
              <a:t>Britain and France - You are experiencing the Industrial Revolution so you are now more interested in Africa for its natural resources and as a place to establish settlements. </a:t>
            </a:r>
            <a:endParaRPr lang="en-US" dirty="0" smtClean="0"/>
          </a:p>
          <a:p>
            <a:r>
              <a:rPr lang="en-US" dirty="0" smtClean="0"/>
              <a:t>You </a:t>
            </a:r>
            <a:r>
              <a:rPr lang="en-US" dirty="0"/>
              <a:t>also have worldwide trade networks and you want to protect your trade routes to Asia. Since you want to avoid diplomatic tension or war in Europe, you will not take territory too close to that of another European country. </a:t>
            </a:r>
            <a:endParaRPr lang="en-US" dirty="0" smtClean="0"/>
          </a:p>
          <a:p>
            <a:r>
              <a:rPr lang="en-US" dirty="0" smtClean="0"/>
              <a:t>Britain </a:t>
            </a:r>
            <a:r>
              <a:rPr lang="en-US" dirty="0"/>
              <a:t>and France alternate coloring four 1/2 inch strips of coast in their color (red or blue) on the map at locations that secure natural resources, allow for settlement and protect trade routes. This territory could be adjacent to the ports you already have or in new areas. Since France is more interested in European affairs, her territory should come primarily in the northern half of Africa. </a:t>
            </a:r>
          </a:p>
          <a:p>
            <a:endParaRPr lang="en-US" dirty="0"/>
          </a:p>
        </p:txBody>
      </p:sp>
    </p:spTree>
    <p:extLst>
      <p:ext uri="{BB962C8B-B14F-4D97-AF65-F5344CB8AC3E}">
        <p14:creationId xmlns:p14="http://schemas.microsoft.com/office/powerpoint/2010/main" val="2360595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lstStyle/>
          <a:p>
            <a:r>
              <a:rPr lang="en-US" dirty="0" smtClean="0"/>
              <a:t>Background Information:</a:t>
            </a:r>
          </a:p>
          <a:p>
            <a:pPr marL="0" indent="0">
              <a:buNone/>
            </a:pPr>
            <a:r>
              <a:rPr lang="en-US" dirty="0" smtClean="0"/>
              <a:t>In this round there are no </a:t>
            </a:r>
            <a:r>
              <a:rPr lang="en-US" dirty="0"/>
              <a:t>restrictions on available territory. Colonial claims must have a port or coast to start from or be extensions of territories already controlled. </a:t>
            </a:r>
          </a:p>
        </p:txBody>
      </p:sp>
    </p:spTree>
    <p:extLst>
      <p:ext uri="{BB962C8B-B14F-4D97-AF65-F5344CB8AC3E}">
        <p14:creationId xmlns:p14="http://schemas.microsoft.com/office/powerpoint/2010/main" val="4011629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lstStyle/>
          <a:p>
            <a:r>
              <a:rPr lang="en-US" dirty="0" smtClean="0"/>
              <a:t>Student #1 (&amp; #5)= Britain (red)</a:t>
            </a:r>
          </a:p>
          <a:p>
            <a:r>
              <a:rPr lang="en-US" dirty="0" smtClean="0"/>
              <a:t>Student #2 = France (blue)</a:t>
            </a:r>
          </a:p>
          <a:p>
            <a:r>
              <a:rPr lang="en-US" dirty="0" smtClean="0"/>
              <a:t>Student #3= Belgium (green)/ Spain (purple)</a:t>
            </a:r>
          </a:p>
          <a:p>
            <a:r>
              <a:rPr lang="en-US" dirty="0" smtClean="0"/>
              <a:t>Student #4= Germany (yellow)/ Italy (orange)</a:t>
            </a:r>
          </a:p>
          <a:p>
            <a:endParaRPr lang="en-US" dirty="0"/>
          </a:p>
        </p:txBody>
      </p:sp>
    </p:spTree>
    <p:extLst>
      <p:ext uri="{BB962C8B-B14F-4D97-AF65-F5344CB8AC3E}">
        <p14:creationId xmlns:p14="http://schemas.microsoft.com/office/powerpoint/2010/main" val="943223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lstStyle/>
          <a:p>
            <a:r>
              <a:rPr lang="en-US" dirty="0"/>
              <a:t>Britain - You want to secure the Suez Canal route to India so you take over Egypt. Color a 1” square of red on Egypt. </a:t>
            </a:r>
          </a:p>
        </p:txBody>
      </p:sp>
    </p:spTree>
    <p:extLst>
      <p:ext uri="{BB962C8B-B14F-4D97-AF65-F5344CB8AC3E}">
        <p14:creationId xmlns:p14="http://schemas.microsoft.com/office/powerpoint/2010/main" val="3830278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normAutofit fontScale="92500" lnSpcReduction="10000"/>
          </a:bodyPr>
          <a:lstStyle/>
          <a:p>
            <a:r>
              <a:rPr lang="en-US" dirty="0"/>
              <a:t>Belgium - You came into the race late because you are a small country which only got its independence in 1830. However, you are highly industrialized and desirous of African natural resources. Your weakness as a power will restrict you to only one colony but if you act fast you can grab some valuable territory before the major powers catch on. </a:t>
            </a:r>
            <a:endParaRPr lang="en-US" dirty="0" smtClean="0"/>
          </a:p>
          <a:p>
            <a:r>
              <a:rPr lang="en-US" dirty="0" smtClean="0"/>
              <a:t>Color </a:t>
            </a:r>
            <a:r>
              <a:rPr lang="en-US" dirty="0"/>
              <a:t>an area equal to about 1” square green at one location that is not already claimed. </a:t>
            </a:r>
          </a:p>
          <a:p>
            <a:pPr marL="0" indent="0">
              <a:buNone/>
            </a:pPr>
            <a:endParaRPr lang="en-US" dirty="0"/>
          </a:p>
        </p:txBody>
      </p:sp>
    </p:spTree>
    <p:extLst>
      <p:ext uri="{BB962C8B-B14F-4D97-AF65-F5344CB8AC3E}">
        <p14:creationId xmlns:p14="http://schemas.microsoft.com/office/powerpoint/2010/main" val="3219987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normAutofit fontScale="85000" lnSpcReduction="20000"/>
          </a:bodyPr>
          <a:lstStyle/>
          <a:p>
            <a:r>
              <a:rPr lang="en-US" dirty="0"/>
              <a:t>Germany - You came into the game late because you were not even a unified country until 1871. You have emerged as the major military power in Europe, you are very industrialized and you are interested in developing your world trade. You desire African colonies for their natural resources and for </a:t>
            </a:r>
            <a:r>
              <a:rPr lang="en-US" dirty="0" smtClean="0"/>
              <a:t>ports </a:t>
            </a:r>
            <a:r>
              <a:rPr lang="en-US" dirty="0"/>
              <a:t>that will support your trade. Your pride as a major power demands that you have colonies like the other major powers and that upstart Belgium has just grabbed a chunk of territory. You had better act fast. </a:t>
            </a:r>
            <a:endParaRPr lang="en-US" dirty="0" smtClean="0"/>
          </a:p>
          <a:p>
            <a:r>
              <a:rPr lang="en-US" dirty="0" smtClean="0"/>
              <a:t>Color </a:t>
            </a:r>
            <a:r>
              <a:rPr lang="en-US" dirty="0"/>
              <a:t>three areas on the map </a:t>
            </a:r>
            <a:r>
              <a:rPr lang="en-US" dirty="0" smtClean="0"/>
              <a:t>yellow </a:t>
            </a:r>
            <a:r>
              <a:rPr lang="en-US" dirty="0"/>
              <a:t>(each area being about 1” by 1/2”) to secure resources and ports. </a:t>
            </a:r>
          </a:p>
        </p:txBody>
      </p:sp>
    </p:spTree>
    <p:extLst>
      <p:ext uri="{BB962C8B-B14F-4D97-AF65-F5344CB8AC3E}">
        <p14:creationId xmlns:p14="http://schemas.microsoft.com/office/powerpoint/2010/main" val="464083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normAutofit fontScale="92500" lnSpcReduction="20000"/>
          </a:bodyPr>
          <a:lstStyle/>
          <a:p>
            <a:r>
              <a:rPr lang="en-US" dirty="0"/>
              <a:t>Britain and France - Whoa! Where did these newcomers come from gobbling up territory. If we don't act fast they will take territory we want and the intense competition could lead to war. We would like to link up our scattered colonies for defensive purposes and to enable us to build railroads which would facilitate the transportation of the natural resources. </a:t>
            </a:r>
            <a:endParaRPr lang="en-US" dirty="0" smtClean="0"/>
          </a:p>
          <a:p>
            <a:r>
              <a:rPr lang="en-US" dirty="0" smtClean="0"/>
              <a:t>Britain </a:t>
            </a:r>
            <a:r>
              <a:rPr lang="en-US" dirty="0"/>
              <a:t>and France alternate choosing four areas (about 1” by 1/2” each) and coloring them red and blue, respectively. </a:t>
            </a:r>
          </a:p>
        </p:txBody>
      </p:sp>
    </p:spTree>
    <p:extLst>
      <p:ext uri="{BB962C8B-B14F-4D97-AF65-F5344CB8AC3E}">
        <p14:creationId xmlns:p14="http://schemas.microsoft.com/office/powerpoint/2010/main" val="2014146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normAutofit/>
          </a:bodyPr>
          <a:lstStyle/>
          <a:p>
            <a:r>
              <a:rPr lang="en-US" dirty="0"/>
              <a:t>Spain - You have come to Africa later than the other major colonizers because you have spent most of your earlier efforts in Central and South America. You are a weak country which is primarily interested in areas that would be close to Spain. </a:t>
            </a:r>
            <a:endParaRPr lang="en-US" dirty="0" smtClean="0"/>
          </a:p>
          <a:p>
            <a:r>
              <a:rPr lang="en-US" dirty="0" smtClean="0"/>
              <a:t>Color </a:t>
            </a:r>
            <a:r>
              <a:rPr lang="en-US" dirty="0"/>
              <a:t>two areas (about 1” by 1/2”) not already acquired purple. </a:t>
            </a:r>
          </a:p>
        </p:txBody>
      </p:sp>
    </p:spTree>
    <p:extLst>
      <p:ext uri="{BB962C8B-B14F-4D97-AF65-F5344CB8AC3E}">
        <p14:creationId xmlns:p14="http://schemas.microsoft.com/office/powerpoint/2010/main" val="2592870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#3 </a:t>
            </a:r>
            <a:br>
              <a:rPr lang="en-US" dirty="0" smtClean="0"/>
            </a:br>
            <a:r>
              <a:rPr lang="en-US" dirty="0" smtClean="0"/>
              <a:t>(1875-1895)</a:t>
            </a:r>
            <a:endParaRPr lang="en-US" dirty="0"/>
          </a:p>
        </p:txBody>
      </p:sp>
      <p:sp>
        <p:nvSpPr>
          <p:cNvPr id="3" name="Content Placeholder 2"/>
          <p:cNvSpPr>
            <a:spLocks noGrp="1"/>
          </p:cNvSpPr>
          <p:nvPr>
            <p:ph idx="1"/>
          </p:nvPr>
        </p:nvSpPr>
        <p:spPr/>
        <p:txBody>
          <a:bodyPr/>
          <a:lstStyle/>
          <a:p>
            <a:r>
              <a:rPr lang="en-US" dirty="0"/>
              <a:t>Italy - You come into the race last and have to take what is left. </a:t>
            </a:r>
            <a:endParaRPr lang="en-US" dirty="0" smtClean="0"/>
          </a:p>
          <a:p>
            <a:r>
              <a:rPr lang="en-US" dirty="0" smtClean="0"/>
              <a:t>Color </a:t>
            </a:r>
            <a:r>
              <a:rPr lang="en-US" dirty="0"/>
              <a:t>four areas not already acquired (about 1” by 1/2</a:t>
            </a:r>
            <a:r>
              <a:rPr lang="en-US"/>
              <a:t>”) </a:t>
            </a:r>
            <a:r>
              <a:rPr lang="en-US" smtClean="0"/>
              <a:t>orange. </a:t>
            </a:r>
            <a:endParaRPr lang="en-US" dirty="0"/>
          </a:p>
          <a:p>
            <a:pPr marL="0" indent="0">
              <a:buNone/>
            </a:pPr>
            <a:r>
              <a:rPr lang="en-US" b="1" dirty="0" smtClean="0"/>
              <a:t> </a:t>
            </a:r>
            <a:endParaRPr lang="en-US" dirty="0"/>
          </a:p>
        </p:txBody>
      </p:sp>
    </p:spTree>
    <p:extLst>
      <p:ext uri="{BB962C8B-B14F-4D97-AF65-F5344CB8AC3E}">
        <p14:creationId xmlns:p14="http://schemas.microsoft.com/office/powerpoint/2010/main" val="4111581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Scramble for Africa</a:t>
            </a:r>
            <a:endParaRPr lang="en-US" dirty="0"/>
          </a:p>
        </p:txBody>
      </p:sp>
      <p:sp>
        <p:nvSpPr>
          <p:cNvPr id="5" name="Content Placeholder 4"/>
          <p:cNvSpPr>
            <a:spLocks noGrp="1"/>
          </p:cNvSpPr>
          <p:nvPr>
            <p:ph idx="1"/>
          </p:nvPr>
        </p:nvSpPr>
        <p:spPr/>
        <p:txBody>
          <a:bodyPr>
            <a:normAutofit/>
          </a:bodyPr>
          <a:lstStyle/>
          <a:p>
            <a:endParaRPr lang="en-US" dirty="0"/>
          </a:p>
          <a:p>
            <a:r>
              <a:rPr lang="en-US" dirty="0" smtClean="0"/>
              <a:t>Directions:  Divide into groups of four.  Once in your groups, assign each person a number from 1-4 based on when your birthday  is.  The person’s birthday that is closest to Jan. 1</a:t>
            </a:r>
            <a:r>
              <a:rPr lang="en-US" baseline="30000" dirty="0" smtClean="0"/>
              <a:t>st</a:t>
            </a:r>
            <a:r>
              <a:rPr lang="en-US" dirty="0" smtClean="0"/>
              <a:t> will be the one and the person’s birthday closest to December 31</a:t>
            </a:r>
            <a:r>
              <a:rPr lang="en-US" baseline="30000" dirty="0" smtClean="0"/>
              <a:t>st</a:t>
            </a:r>
            <a:r>
              <a:rPr lang="en-US" dirty="0" smtClean="0"/>
              <a:t> will be the four.</a:t>
            </a:r>
            <a:endParaRPr lang="en-US" dirty="0"/>
          </a:p>
        </p:txBody>
      </p:sp>
    </p:spTree>
    <p:extLst>
      <p:ext uri="{BB962C8B-B14F-4D97-AF65-F5344CB8AC3E}">
        <p14:creationId xmlns:p14="http://schemas.microsoft.com/office/powerpoint/2010/main" val="3480882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What </a:t>
            </a:r>
            <a:r>
              <a:rPr lang="en-US" dirty="0"/>
              <a:t>factors did you consider in acquiring territories? </a:t>
            </a:r>
          </a:p>
          <a:p>
            <a:r>
              <a:rPr lang="en-US" dirty="0" smtClean="0"/>
              <a:t>2.  What </a:t>
            </a:r>
            <a:r>
              <a:rPr lang="en-US" dirty="0"/>
              <a:t>factors were totally ignored in your decisions? </a:t>
            </a:r>
          </a:p>
          <a:p>
            <a:r>
              <a:rPr lang="en-US" smtClean="0"/>
              <a:t>3.  Your </a:t>
            </a:r>
            <a:r>
              <a:rPr lang="en-US" dirty="0"/>
              <a:t>decisions created colonial boundaries that will eventually become the borders of African countries. What problems have you created in these African countries by dividing up Africa based on European needs and concerns rather than African ones? </a:t>
            </a:r>
          </a:p>
        </p:txBody>
      </p:sp>
    </p:spTree>
    <p:extLst>
      <p:ext uri="{BB962C8B-B14F-4D97-AF65-F5344CB8AC3E}">
        <p14:creationId xmlns:p14="http://schemas.microsoft.com/office/powerpoint/2010/main" val="342098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Scramble for Africa</a:t>
            </a:r>
            <a:endParaRPr lang="en-US" dirty="0"/>
          </a:p>
        </p:txBody>
      </p:sp>
      <p:sp>
        <p:nvSpPr>
          <p:cNvPr id="3" name="Content Placeholder 2"/>
          <p:cNvSpPr>
            <a:spLocks noGrp="1"/>
          </p:cNvSpPr>
          <p:nvPr>
            <p:ph idx="1"/>
          </p:nvPr>
        </p:nvSpPr>
        <p:spPr/>
        <p:txBody>
          <a:bodyPr>
            <a:normAutofit/>
          </a:bodyPr>
          <a:lstStyle/>
          <a:p>
            <a:r>
              <a:rPr lang="en-US" dirty="0" smtClean="0"/>
              <a:t>Each group should have:</a:t>
            </a:r>
          </a:p>
          <a:p>
            <a:r>
              <a:rPr lang="en-US" dirty="0" smtClean="0"/>
              <a:t>A blank map of Africa</a:t>
            </a:r>
          </a:p>
          <a:p>
            <a:r>
              <a:rPr lang="en-US" dirty="0" smtClean="0"/>
              <a:t>Seven colored pencils/markers (brown, red, blue, green, orange, purple and yellow) to mark territory</a:t>
            </a:r>
          </a:p>
          <a:p>
            <a:r>
              <a:rPr lang="en-US" dirty="0" smtClean="0"/>
              <a:t>A 1” X 1/2” rectangle cut from a note card to use as a ruler</a:t>
            </a:r>
            <a:endParaRPr lang="en-US" dirty="0"/>
          </a:p>
        </p:txBody>
      </p:sp>
    </p:spTree>
    <p:extLst>
      <p:ext uri="{BB962C8B-B14F-4D97-AF65-F5344CB8AC3E}">
        <p14:creationId xmlns:p14="http://schemas.microsoft.com/office/powerpoint/2010/main" val="230941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Scramble for Africa:  Round #1</a:t>
            </a:r>
            <a:endParaRPr lang="en-US" dirty="0"/>
          </a:p>
        </p:txBody>
      </p:sp>
      <p:sp>
        <p:nvSpPr>
          <p:cNvPr id="3" name="Content Placeholder 2"/>
          <p:cNvSpPr>
            <a:spLocks noGrp="1"/>
          </p:cNvSpPr>
          <p:nvPr>
            <p:ph idx="1"/>
          </p:nvPr>
        </p:nvSpPr>
        <p:spPr/>
        <p:txBody>
          <a:bodyPr/>
          <a:lstStyle/>
          <a:p>
            <a:r>
              <a:rPr lang="en-US" dirty="0" smtClean="0"/>
              <a:t>Student #1= Britain (red)</a:t>
            </a:r>
          </a:p>
          <a:p>
            <a:r>
              <a:rPr lang="en-US" dirty="0" smtClean="0"/>
              <a:t>Student #2= France (blue)</a:t>
            </a:r>
          </a:p>
          <a:p>
            <a:r>
              <a:rPr lang="en-US" dirty="0" smtClean="0"/>
              <a:t>Students #3/#4 together= Portugal (brown)</a:t>
            </a:r>
          </a:p>
          <a:p>
            <a:r>
              <a:rPr lang="en-US" dirty="0" smtClean="0"/>
              <a:t>If there is a Student #5= You always help Britain</a:t>
            </a:r>
            <a:endParaRPr lang="en-US" dirty="0"/>
          </a:p>
        </p:txBody>
      </p:sp>
    </p:spTree>
    <p:extLst>
      <p:ext uri="{BB962C8B-B14F-4D97-AF65-F5344CB8AC3E}">
        <p14:creationId xmlns:p14="http://schemas.microsoft.com/office/powerpoint/2010/main" val="75387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#1 </a:t>
            </a:r>
            <a:br>
              <a:rPr lang="en-US" dirty="0" smtClean="0"/>
            </a:br>
            <a:r>
              <a:rPr lang="en-US" dirty="0" smtClean="0"/>
              <a:t>(1500-1815)</a:t>
            </a:r>
            <a:endParaRPr lang="en-US" dirty="0"/>
          </a:p>
        </p:txBody>
      </p:sp>
      <p:sp>
        <p:nvSpPr>
          <p:cNvPr id="3" name="Content Placeholder 2"/>
          <p:cNvSpPr>
            <a:spLocks noGrp="1"/>
          </p:cNvSpPr>
          <p:nvPr>
            <p:ph idx="1"/>
          </p:nvPr>
        </p:nvSpPr>
        <p:spPr/>
        <p:txBody>
          <a:bodyPr>
            <a:normAutofit/>
          </a:bodyPr>
          <a:lstStyle/>
          <a:p>
            <a:r>
              <a:rPr lang="en-US" dirty="0" smtClean="0"/>
              <a:t>Background Information:  </a:t>
            </a:r>
            <a:endParaRPr lang="en-US" dirty="0"/>
          </a:p>
          <a:p>
            <a:pPr marL="0" indent="0">
              <a:buNone/>
            </a:pPr>
            <a:r>
              <a:rPr lang="en-US" dirty="0" smtClean="0"/>
              <a:t>Africa </a:t>
            </a:r>
            <a:r>
              <a:rPr lang="en-US" dirty="0"/>
              <a:t>has many powerful kingdoms that would be difficult to conquer and European countries are uninterested in African colonies at this time. The power of the Ottoman Empire (north coast of Africa) and Ethiopia make those areas unavailable for European acquisition. </a:t>
            </a:r>
          </a:p>
          <a:p>
            <a:pPr marL="0" indent="0">
              <a:buNone/>
            </a:pPr>
            <a:r>
              <a:rPr lang="en-US" dirty="0" smtClean="0"/>
              <a:t> </a:t>
            </a:r>
          </a:p>
          <a:p>
            <a:endParaRPr lang="en-US" dirty="0"/>
          </a:p>
        </p:txBody>
      </p:sp>
    </p:spTree>
    <p:extLst>
      <p:ext uri="{BB962C8B-B14F-4D97-AF65-F5344CB8AC3E}">
        <p14:creationId xmlns:p14="http://schemas.microsoft.com/office/powerpoint/2010/main" val="2006114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#1 </a:t>
            </a:r>
            <a:br>
              <a:rPr lang="en-US" dirty="0" smtClean="0"/>
            </a:br>
            <a:r>
              <a:rPr lang="en-US" dirty="0" smtClean="0"/>
              <a:t>(1500-1815)</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 Portugal - You are the first to explore the coast of Africa. You have little interest in Africa itself because your major interest is trade with Asia. Therefore, you are looking for port locations which will facilitate your ships traveling around Africa to Asia. Place six brown dots on the map to signify the locations where you establish your facilities. </a:t>
            </a:r>
          </a:p>
        </p:txBody>
      </p:sp>
    </p:spTree>
    <p:extLst>
      <p:ext uri="{BB962C8B-B14F-4D97-AF65-F5344CB8AC3E}">
        <p14:creationId xmlns:p14="http://schemas.microsoft.com/office/powerpoint/2010/main" val="3053392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#1</a:t>
            </a:r>
            <a:br>
              <a:rPr lang="en-US" dirty="0" smtClean="0"/>
            </a:br>
            <a:r>
              <a:rPr lang="en-US" dirty="0" smtClean="0"/>
              <a:t>(1500-1815)</a:t>
            </a:r>
            <a:endParaRPr lang="en-US" dirty="0"/>
          </a:p>
        </p:txBody>
      </p:sp>
      <p:sp>
        <p:nvSpPr>
          <p:cNvPr id="3" name="Content Placeholder 2"/>
          <p:cNvSpPr>
            <a:spLocks noGrp="1"/>
          </p:cNvSpPr>
          <p:nvPr>
            <p:ph idx="1"/>
          </p:nvPr>
        </p:nvSpPr>
        <p:spPr/>
        <p:txBody>
          <a:bodyPr/>
          <a:lstStyle/>
          <a:p>
            <a:endParaRPr lang="en-US" dirty="0"/>
          </a:p>
          <a:p>
            <a:r>
              <a:rPr lang="en-US" dirty="0"/>
              <a:t> Dutch - The Dutch settlement of the southern tip of Africa has important historical ramifications but is largely irrelevant to this simulation so it has been ignored. </a:t>
            </a:r>
          </a:p>
        </p:txBody>
      </p:sp>
    </p:spTree>
    <p:extLst>
      <p:ext uri="{BB962C8B-B14F-4D97-AF65-F5344CB8AC3E}">
        <p14:creationId xmlns:p14="http://schemas.microsoft.com/office/powerpoint/2010/main" val="597837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#1  </a:t>
            </a:r>
            <a:br>
              <a:rPr lang="en-US" dirty="0" smtClean="0"/>
            </a:br>
            <a:r>
              <a:rPr lang="en-US" dirty="0" smtClean="0"/>
              <a:t>(1500-1815)</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endParaRPr lang="en-US" dirty="0"/>
          </a:p>
          <a:p>
            <a:r>
              <a:rPr lang="en-US" dirty="0" smtClean="0"/>
              <a:t>Britain </a:t>
            </a:r>
            <a:r>
              <a:rPr lang="en-US" dirty="0"/>
              <a:t>and France - You have little interest in Africa itself because your primary concern is for your American colonies and your trade with India. You see Africa as a trade route to India and as a source for slaves to work on sugar, cotton and tobacco plantations in the Americas. </a:t>
            </a:r>
            <a:endParaRPr lang="en-US" dirty="0" smtClean="0"/>
          </a:p>
          <a:p>
            <a:r>
              <a:rPr lang="en-US" dirty="0" smtClean="0"/>
              <a:t>Britain </a:t>
            </a:r>
            <a:r>
              <a:rPr lang="en-US" dirty="0"/>
              <a:t>places four red dots and France places 4 blue dots at port locations which will facilitate the collection of slaves or trade with India. Britain and France alternate placing their dots with Britain going first and each can take one Portuguese port if they choose to do so. </a:t>
            </a:r>
          </a:p>
        </p:txBody>
      </p:sp>
    </p:spTree>
    <p:extLst>
      <p:ext uri="{BB962C8B-B14F-4D97-AF65-F5344CB8AC3E}">
        <p14:creationId xmlns:p14="http://schemas.microsoft.com/office/powerpoint/2010/main" val="3376027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Scramble for Africa: Round #2</a:t>
            </a:r>
            <a:br>
              <a:rPr lang="en-US" dirty="0" smtClean="0"/>
            </a:br>
            <a:r>
              <a:rPr lang="en-US" dirty="0" smtClean="0"/>
              <a:t> (1815-1875)</a:t>
            </a:r>
            <a:endParaRPr lang="en-US" dirty="0"/>
          </a:p>
        </p:txBody>
      </p:sp>
      <p:sp>
        <p:nvSpPr>
          <p:cNvPr id="3" name="Content Placeholder 2"/>
          <p:cNvSpPr>
            <a:spLocks noGrp="1"/>
          </p:cNvSpPr>
          <p:nvPr>
            <p:ph idx="1"/>
          </p:nvPr>
        </p:nvSpPr>
        <p:spPr/>
        <p:txBody>
          <a:bodyPr/>
          <a:lstStyle/>
          <a:p>
            <a:pPr marL="0" indent="0">
              <a:buNone/>
            </a:pPr>
            <a:r>
              <a:rPr lang="en-US" dirty="0" smtClean="0"/>
              <a:t>Background Information:</a:t>
            </a:r>
          </a:p>
          <a:p>
            <a:pPr marL="0" indent="0">
              <a:buNone/>
            </a:pPr>
            <a:r>
              <a:rPr lang="en-US" dirty="0" smtClean="0"/>
              <a:t>Africa </a:t>
            </a:r>
            <a:r>
              <a:rPr lang="en-US" dirty="0"/>
              <a:t>continues to have many powerful kingdoms but European countries only need to control the coastline and river mouths to have trade access to the natural resources of the interior. The Ottoman Empire (north coast between ports) and Ethiopia continue to be unavailable for European acquisition. </a:t>
            </a:r>
          </a:p>
        </p:txBody>
      </p:sp>
    </p:spTree>
    <p:extLst>
      <p:ext uri="{BB962C8B-B14F-4D97-AF65-F5344CB8AC3E}">
        <p14:creationId xmlns:p14="http://schemas.microsoft.com/office/powerpoint/2010/main" val="234150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1300</Words>
  <Application>Microsoft Office PowerPoint</Application>
  <PresentationFormat>On-screen Show (4:3)</PresentationFormat>
  <Paragraphs>68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Scramble for Africa</vt:lpstr>
      <vt:lpstr>Scramble for Africa</vt:lpstr>
      <vt:lpstr>Scramble for Africa</vt:lpstr>
      <vt:lpstr>Scramble for Africa:  Round #1</vt:lpstr>
      <vt:lpstr>Scramble for Africa:  Round #1  (1500-1815)</vt:lpstr>
      <vt:lpstr>Scramble for Africa: Round #1  (1500-1815)</vt:lpstr>
      <vt:lpstr>Scramble for Africa:  Round #1 (1500-1815)</vt:lpstr>
      <vt:lpstr>Scramble for Africa: Round #1   (1500-1815)</vt:lpstr>
      <vt:lpstr>Scramble for Africa: Round #2  (1815-1875)</vt:lpstr>
      <vt:lpstr>Scramble for Africa: Round #2  (1815-1875)</vt:lpstr>
      <vt:lpstr>Scramble for Africa: Round #2  (1815-1875)</vt:lpstr>
      <vt:lpstr>Scramble for Africa: Round #3  (1875-1895)</vt:lpstr>
      <vt:lpstr>Scramble for Africa: Round #3  (1875-1895)</vt:lpstr>
      <vt:lpstr>Scramble for Africa: Round #3  (1875-1895)</vt:lpstr>
      <vt:lpstr>Scramble for Africa: Round #3  (1875-1895)</vt:lpstr>
      <vt:lpstr>Scramble for Africa: Round #3  (1875-1895)</vt:lpstr>
      <vt:lpstr>Scramble for Africa: Round #3  (1875-1895)</vt:lpstr>
      <vt:lpstr>Scramble for Africa: Round #3  (1875-1895)</vt:lpstr>
      <vt:lpstr>Scramble for Africa: Round #3  (1875-1895)</vt:lpstr>
      <vt:lpstr>Conclusions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Scramble for Africa</dc:title>
  <dc:creator>Jason Wolf</dc:creator>
  <cp:lastModifiedBy>Murray Neudorf</cp:lastModifiedBy>
  <cp:revision>5</cp:revision>
  <dcterms:created xsi:type="dcterms:W3CDTF">2012-01-08T21:30:22Z</dcterms:created>
  <dcterms:modified xsi:type="dcterms:W3CDTF">2017-05-16T21:43:21Z</dcterms:modified>
</cp:coreProperties>
</file>