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9" r:id="rId4"/>
    <p:sldId id="261" r:id="rId5"/>
    <p:sldId id="262" r:id="rId6"/>
    <p:sldId id="263" r:id="rId7"/>
    <p:sldId id="265" r:id="rId8"/>
    <p:sldId id="264" r:id="rId9"/>
    <p:sldId id="266" r:id="rId10"/>
    <p:sldId id="267" r:id="rId11"/>
    <p:sldId id="268" r:id="rId12"/>
    <p:sldId id="269" r:id="rId13"/>
    <p:sldId id="270" r:id="rId14"/>
    <p:sldId id="274" r:id="rId15"/>
    <p:sldId id="278" r:id="rId16"/>
    <p:sldId id="279" r:id="rId17"/>
    <p:sldId id="276" r:id="rId18"/>
    <p:sldId id="275" r:id="rId19"/>
    <p:sldId id="277" r:id="rId20"/>
    <p:sldId id="271" r:id="rId21"/>
    <p:sldId id="272" r:id="rId22"/>
    <p:sldId id="273" r:id="rId23"/>
    <p:sldId id="280" r:id="rId24"/>
    <p:sldId id="281" r:id="rId25"/>
    <p:sldId id="282" r:id="rId26"/>
    <p:sldId id="283" r:id="rId27"/>
    <p:sldId id="285" r:id="rId28"/>
    <p:sldId id="286" r:id="rId29"/>
    <p:sldId id="284" r:id="rId30"/>
    <p:sldId id="287" r:id="rId31"/>
    <p:sldId id="291" r:id="rId32"/>
    <p:sldId id="289" r:id="rId33"/>
    <p:sldId id="290" r:id="rId34"/>
    <p:sldId id="292" r:id="rId35"/>
    <p:sldId id="288" r:id="rId36"/>
    <p:sldId id="294" r:id="rId37"/>
    <p:sldId id="296" r:id="rId38"/>
    <p:sldId id="297" r:id="rId39"/>
    <p:sldId id="299" r:id="rId40"/>
    <p:sldId id="298" r:id="rId41"/>
    <p:sldId id="295" r:id="rId42"/>
    <p:sldId id="293" r:id="rId43"/>
    <p:sldId id="300"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9D19AD-92B7-431B-A7C6-B99E9C8C4E51}"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168737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9D19AD-92B7-431B-A7C6-B99E9C8C4E51}"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368351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9D19AD-92B7-431B-A7C6-B99E9C8C4E51}"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33293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9D19AD-92B7-431B-A7C6-B99E9C8C4E51}"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11597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D19AD-92B7-431B-A7C6-B99E9C8C4E51}"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321838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9D19AD-92B7-431B-A7C6-B99E9C8C4E51}" type="datetimeFigureOut">
              <a:rPr lang="en-GB" smtClean="0"/>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92798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9D19AD-92B7-431B-A7C6-B99E9C8C4E51}" type="datetimeFigureOut">
              <a:rPr lang="en-GB" smtClean="0"/>
              <a:t>26/10/2016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9690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9D19AD-92B7-431B-A7C6-B99E9C8C4E51}" type="datetimeFigureOut">
              <a:rPr lang="en-GB" smtClean="0"/>
              <a:t>26/10/2016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309493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D19AD-92B7-431B-A7C6-B99E9C8C4E51}" type="datetimeFigureOut">
              <a:rPr lang="en-GB" smtClean="0"/>
              <a:t>26/10/2016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18388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D19AD-92B7-431B-A7C6-B99E9C8C4E51}" type="datetimeFigureOut">
              <a:rPr lang="en-GB" smtClean="0"/>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36498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D19AD-92B7-431B-A7C6-B99E9C8C4E51}" type="datetimeFigureOut">
              <a:rPr lang="en-GB" smtClean="0"/>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BDA65-FA28-4B94-B859-D55F92339B28}" type="slidenum">
              <a:rPr lang="en-GB" smtClean="0"/>
              <a:t>‹#›</a:t>
            </a:fld>
            <a:endParaRPr lang="en-GB"/>
          </a:p>
        </p:txBody>
      </p:sp>
    </p:spTree>
    <p:extLst>
      <p:ext uri="{BB962C8B-B14F-4D97-AF65-F5344CB8AC3E}">
        <p14:creationId xmlns:p14="http://schemas.microsoft.com/office/powerpoint/2010/main" val="242125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D19AD-92B7-431B-A7C6-B99E9C8C4E51}" type="datetimeFigureOut">
              <a:rPr lang="en-GB" smtClean="0"/>
              <a:t>26/10/2016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BDA65-FA28-4B94-B859-D55F92339B28}" type="slidenum">
              <a:rPr lang="en-GB" smtClean="0"/>
              <a:t>‹#›</a:t>
            </a:fld>
            <a:endParaRPr lang="en-GB"/>
          </a:p>
        </p:txBody>
      </p:sp>
    </p:spTree>
    <p:extLst>
      <p:ext uri="{BB962C8B-B14F-4D97-AF65-F5344CB8AC3E}">
        <p14:creationId xmlns:p14="http://schemas.microsoft.com/office/powerpoint/2010/main" val="38693191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600" dirty="0"/>
              <a:t>World War 1</a:t>
            </a:r>
          </a:p>
        </p:txBody>
      </p:sp>
      <p:sp>
        <p:nvSpPr>
          <p:cNvPr id="3" name="Subtitle 2"/>
          <p:cNvSpPr>
            <a:spLocks noGrp="1"/>
          </p:cNvSpPr>
          <p:nvPr>
            <p:ph type="subTitle" idx="1"/>
          </p:nvPr>
        </p:nvSpPr>
        <p:spPr/>
        <p:txBody>
          <a:bodyPr/>
          <a:lstStyle/>
          <a:p>
            <a:r>
              <a:rPr lang="en-CA" dirty="0"/>
              <a:t>History 20</a:t>
            </a:r>
          </a:p>
        </p:txBody>
      </p:sp>
    </p:spTree>
    <p:extLst>
      <p:ext uri="{BB962C8B-B14F-4D97-AF65-F5344CB8AC3E}">
        <p14:creationId xmlns:p14="http://schemas.microsoft.com/office/powerpoint/2010/main" val="129465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725448" cy="1143000"/>
          </a:xfrm>
        </p:spPr>
        <p:txBody>
          <a:bodyPr>
            <a:normAutofit fontScale="90000"/>
          </a:bodyPr>
          <a:lstStyle/>
          <a:p>
            <a:pPr algn="l"/>
            <a:r>
              <a:rPr lang="en-GB" b="1" u="sng" dirty="0"/>
              <a:t>Why did it fail? Reason 1</a:t>
            </a:r>
          </a:p>
        </p:txBody>
      </p:sp>
      <p:sp>
        <p:nvSpPr>
          <p:cNvPr id="3" name="Content Placeholder 2"/>
          <p:cNvSpPr>
            <a:spLocks noGrp="1"/>
          </p:cNvSpPr>
          <p:nvPr>
            <p:ph idx="1"/>
          </p:nvPr>
        </p:nvSpPr>
        <p:spPr>
          <a:xfrm>
            <a:off x="1524001" y="1052736"/>
            <a:ext cx="5859696" cy="5805264"/>
          </a:xfrm>
        </p:spPr>
        <p:txBody>
          <a:bodyPr>
            <a:normAutofit/>
          </a:bodyPr>
          <a:lstStyle/>
          <a:p>
            <a:r>
              <a:rPr lang="en-GB" dirty="0"/>
              <a:t>Whilst the plan looked good on paper, it </a:t>
            </a:r>
            <a:r>
              <a:rPr lang="en-GB" b="1" dirty="0">
                <a:solidFill>
                  <a:srgbClr val="FF0000"/>
                </a:solidFill>
              </a:rPr>
              <a:t>underestimated</a:t>
            </a:r>
            <a:r>
              <a:rPr lang="en-GB" dirty="0"/>
              <a:t> the distances the German Army had to cover in the strict timetable.</a:t>
            </a:r>
          </a:p>
          <a:p>
            <a:endParaRPr lang="en-GB" dirty="0"/>
          </a:p>
          <a:p>
            <a:r>
              <a:rPr lang="en-GB" dirty="0"/>
              <a:t>The German troops on the extreme right were </a:t>
            </a:r>
            <a:r>
              <a:rPr lang="en-GB" b="1" dirty="0">
                <a:solidFill>
                  <a:srgbClr val="FF0000"/>
                </a:solidFill>
              </a:rPr>
              <a:t>exhausted</a:t>
            </a:r>
            <a:r>
              <a:rPr lang="en-GB" dirty="0"/>
              <a:t> after several weeks of marching and fighting and were </a:t>
            </a:r>
            <a:r>
              <a:rPr lang="en-GB" b="1" dirty="0">
                <a:solidFill>
                  <a:srgbClr val="FF0000"/>
                </a:solidFill>
              </a:rPr>
              <a:t>unable to keep up the pace</a:t>
            </a:r>
            <a:r>
              <a:rPr lang="en-GB" dirty="0"/>
              <a:t>. This meant Paris was not surrounded.</a:t>
            </a:r>
          </a:p>
          <a:p>
            <a:endParaRPr lang="en-GB" dirty="0"/>
          </a:p>
          <a:p>
            <a:endParaRPr lang="en-GB" dirty="0"/>
          </a:p>
        </p:txBody>
      </p:sp>
      <p:sp>
        <p:nvSpPr>
          <p:cNvPr id="4" name="AutoShape 4" descr="http://upload.wikimedia.org/wikipedia/commons/c/c4/Schlieffen_Plan_fr.svg"/>
          <p:cNvSpPr>
            <a:spLocks noChangeAspect="1" noChangeArrowheads="1"/>
          </p:cNvSpPr>
          <p:nvPr/>
        </p:nvSpPr>
        <p:spPr bwMode="auto">
          <a:xfrm>
            <a:off x="1679576" y="-2224088"/>
            <a:ext cx="5991225" cy="463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90" name="Picture 6" descr="http://upload.wikimedia.org/wikipedia/commons/f/f9/German_advance_(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449" y="0"/>
            <a:ext cx="3430803" cy="3072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698" y="3103785"/>
            <a:ext cx="3162303" cy="3621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1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normAutofit/>
          </a:bodyPr>
          <a:lstStyle/>
          <a:p>
            <a:pPr algn="l"/>
            <a:r>
              <a:rPr lang="en-GB" b="1" u="sng" dirty="0"/>
              <a:t>Why did it fail? Reason 2</a:t>
            </a:r>
          </a:p>
        </p:txBody>
      </p:sp>
      <p:sp>
        <p:nvSpPr>
          <p:cNvPr id="3" name="Content Placeholder 2"/>
          <p:cNvSpPr>
            <a:spLocks noGrp="1"/>
          </p:cNvSpPr>
          <p:nvPr>
            <p:ph idx="1"/>
          </p:nvPr>
        </p:nvSpPr>
        <p:spPr>
          <a:xfrm>
            <a:off x="1524000" y="980728"/>
            <a:ext cx="9144000" cy="5877272"/>
          </a:xfrm>
        </p:spPr>
        <p:txBody>
          <a:bodyPr>
            <a:normAutofit fontScale="92500" lnSpcReduction="10000"/>
          </a:bodyPr>
          <a:lstStyle/>
          <a:p>
            <a:r>
              <a:rPr lang="en-GB" dirty="0"/>
              <a:t>Second, even before 1914, the </a:t>
            </a:r>
            <a:r>
              <a:rPr lang="en-GB" b="1" dirty="0">
                <a:solidFill>
                  <a:srgbClr val="FF0000"/>
                </a:solidFill>
                <a:effectLst>
                  <a:outerShdw blurRad="38100" dist="38100" dir="2700000" algn="tl">
                    <a:srgbClr val="000000">
                      <a:alpha val="43137"/>
                    </a:srgbClr>
                  </a:outerShdw>
                </a:effectLst>
              </a:rPr>
              <a:t>plan was changed</a:t>
            </a:r>
            <a:r>
              <a:rPr lang="en-GB" dirty="0"/>
              <a:t>. Von Moltke, the new Chief of Staff, </a:t>
            </a:r>
            <a:r>
              <a:rPr lang="en-GB" b="1" dirty="0">
                <a:solidFill>
                  <a:srgbClr val="FF0000"/>
                </a:solidFill>
              </a:rPr>
              <a:t>withdrew forces </a:t>
            </a:r>
            <a:r>
              <a:rPr lang="en-GB" dirty="0"/>
              <a:t>from the right wing of the German army to strengthen the left. </a:t>
            </a:r>
          </a:p>
          <a:p>
            <a:endParaRPr lang="en-GB" dirty="0"/>
          </a:p>
          <a:p>
            <a:endParaRPr lang="en-GB" dirty="0"/>
          </a:p>
          <a:p>
            <a:endParaRPr lang="en-GB" dirty="0"/>
          </a:p>
          <a:p>
            <a:endParaRPr lang="en-GB" dirty="0"/>
          </a:p>
          <a:p>
            <a:r>
              <a:rPr lang="en-GB" dirty="0"/>
              <a:t>He also sent some battalions to the </a:t>
            </a:r>
            <a:r>
              <a:rPr lang="en-GB" b="1" dirty="0">
                <a:solidFill>
                  <a:srgbClr val="FF0000"/>
                </a:solidFill>
              </a:rPr>
              <a:t>Eastern Front </a:t>
            </a:r>
            <a:r>
              <a:rPr lang="en-GB" dirty="0"/>
              <a:t>with Russia. This </a:t>
            </a:r>
            <a:r>
              <a:rPr lang="en-GB" b="1" dirty="0">
                <a:solidFill>
                  <a:srgbClr val="FF0000"/>
                </a:solidFill>
              </a:rPr>
              <a:t>slowed down the advance </a:t>
            </a:r>
            <a:r>
              <a:rPr lang="en-GB" dirty="0"/>
              <a:t>and left the German right wing unable to push forward and surround Paris from the West.</a:t>
            </a:r>
          </a:p>
          <a:p>
            <a:endParaRPr lang="en-GB" dirty="0"/>
          </a:p>
        </p:txBody>
      </p:sp>
      <p:graphicFrame>
        <p:nvGraphicFramePr>
          <p:cNvPr id="4" name="Table 3"/>
          <p:cNvGraphicFramePr>
            <a:graphicFrameLocks noGrp="1"/>
          </p:cNvGraphicFramePr>
          <p:nvPr>
            <p:extLst/>
          </p:nvPr>
        </p:nvGraphicFramePr>
        <p:xfrm>
          <a:off x="3287690" y="2485193"/>
          <a:ext cx="7128791" cy="2239953"/>
        </p:xfrm>
        <a:graphic>
          <a:graphicData uri="http://schemas.openxmlformats.org/drawingml/2006/table">
            <a:tbl>
              <a:tblPr firstRow="1" bandRow="1">
                <a:tableStyleId>{5C22544A-7EE6-4342-B048-85BDC9FD1C3A}</a:tableStyleId>
              </a:tblPr>
              <a:tblGrid>
                <a:gridCol w="808973">
                  <a:extLst>
                    <a:ext uri="{9D8B030D-6E8A-4147-A177-3AD203B41FA5}">
                      <a16:colId xmlns:a16="http://schemas.microsoft.com/office/drawing/2014/main" val="20000"/>
                    </a:ext>
                  </a:extLst>
                </a:gridCol>
                <a:gridCol w="2811704">
                  <a:extLst>
                    <a:ext uri="{9D8B030D-6E8A-4147-A177-3AD203B41FA5}">
                      <a16:colId xmlns:a16="http://schemas.microsoft.com/office/drawing/2014/main" val="20001"/>
                    </a:ext>
                  </a:extLst>
                </a:gridCol>
                <a:gridCol w="3508114">
                  <a:extLst>
                    <a:ext uri="{9D8B030D-6E8A-4147-A177-3AD203B41FA5}">
                      <a16:colId xmlns:a16="http://schemas.microsoft.com/office/drawing/2014/main" val="20002"/>
                    </a:ext>
                  </a:extLst>
                </a:gridCol>
              </a:tblGrid>
              <a:tr h="815256">
                <a:tc>
                  <a:txBody>
                    <a:bodyPr/>
                    <a:lstStyle/>
                    <a:p>
                      <a:pPr algn="ctr"/>
                      <a:r>
                        <a:rPr lang="en-GB" sz="2400" dirty="0"/>
                        <a:t>Year</a:t>
                      </a:r>
                    </a:p>
                  </a:txBody>
                  <a:tcPr anchor="ctr"/>
                </a:tc>
                <a:tc>
                  <a:txBody>
                    <a:bodyPr/>
                    <a:lstStyle/>
                    <a:p>
                      <a:pPr algn="ctr"/>
                      <a:r>
                        <a:rPr lang="en-GB" sz="2400" dirty="0"/>
                        <a:t>Right flank in Belgium</a:t>
                      </a:r>
                    </a:p>
                  </a:txBody>
                  <a:tcPr anchor="ctr"/>
                </a:tc>
                <a:tc>
                  <a:txBody>
                    <a:bodyPr/>
                    <a:lstStyle/>
                    <a:p>
                      <a:pPr algn="ctr"/>
                      <a:r>
                        <a:rPr lang="en-GB" sz="2400" dirty="0"/>
                        <a:t>Left flank</a:t>
                      </a:r>
                      <a:r>
                        <a:rPr lang="en-GB" sz="2400" baseline="0" dirty="0"/>
                        <a:t> in Alsace-Lorraine</a:t>
                      </a:r>
                      <a:endParaRPr lang="en-GB" sz="2400" dirty="0"/>
                    </a:p>
                  </a:txBody>
                  <a:tcPr anchor="ctr"/>
                </a:tc>
                <a:extLst>
                  <a:ext uri="{0D108BD9-81ED-4DB2-BD59-A6C34878D82A}">
                    <a16:rowId xmlns:a16="http://schemas.microsoft.com/office/drawing/2014/main" val="10000"/>
                  </a:ext>
                </a:extLst>
              </a:tr>
              <a:tr h="472331">
                <a:tc>
                  <a:txBody>
                    <a:bodyPr/>
                    <a:lstStyle/>
                    <a:p>
                      <a:pPr algn="ctr"/>
                      <a:r>
                        <a:rPr lang="en-GB" sz="2400" dirty="0"/>
                        <a:t>1905</a:t>
                      </a:r>
                    </a:p>
                  </a:txBody>
                  <a:tcPr anchor="ctr"/>
                </a:tc>
                <a:tc>
                  <a:txBody>
                    <a:bodyPr/>
                    <a:lstStyle/>
                    <a:p>
                      <a:pPr algn="ctr"/>
                      <a:r>
                        <a:rPr lang="en-GB" sz="2400" dirty="0"/>
                        <a:t>54</a:t>
                      </a:r>
                    </a:p>
                  </a:txBody>
                  <a:tcPr anchor="ctr"/>
                </a:tc>
                <a:tc>
                  <a:txBody>
                    <a:bodyPr/>
                    <a:lstStyle/>
                    <a:p>
                      <a:pPr algn="ctr"/>
                      <a:r>
                        <a:rPr lang="en-GB" sz="2400" dirty="0"/>
                        <a:t>8</a:t>
                      </a:r>
                    </a:p>
                  </a:txBody>
                  <a:tcPr anchor="ctr"/>
                </a:tc>
                <a:extLst>
                  <a:ext uri="{0D108BD9-81ED-4DB2-BD59-A6C34878D82A}">
                    <a16:rowId xmlns:a16="http://schemas.microsoft.com/office/drawing/2014/main" val="10001"/>
                  </a:ext>
                </a:extLst>
              </a:tr>
              <a:tr h="472331">
                <a:tc>
                  <a:txBody>
                    <a:bodyPr/>
                    <a:lstStyle/>
                    <a:p>
                      <a:pPr algn="ctr"/>
                      <a:r>
                        <a:rPr lang="en-GB" sz="2400" dirty="0"/>
                        <a:t>1912</a:t>
                      </a:r>
                    </a:p>
                  </a:txBody>
                  <a:tcPr anchor="ctr"/>
                </a:tc>
                <a:tc>
                  <a:txBody>
                    <a:bodyPr/>
                    <a:lstStyle/>
                    <a:p>
                      <a:pPr algn="ctr"/>
                      <a:r>
                        <a:rPr lang="en-GB" sz="2400" dirty="0"/>
                        <a:t>75</a:t>
                      </a:r>
                    </a:p>
                  </a:txBody>
                  <a:tcPr anchor="ctr"/>
                </a:tc>
                <a:tc>
                  <a:txBody>
                    <a:bodyPr/>
                    <a:lstStyle/>
                    <a:p>
                      <a:pPr algn="ctr"/>
                      <a:r>
                        <a:rPr lang="en-GB" sz="2400" dirty="0"/>
                        <a:t>11</a:t>
                      </a:r>
                    </a:p>
                  </a:txBody>
                  <a:tcPr anchor="ctr"/>
                </a:tc>
                <a:extLst>
                  <a:ext uri="{0D108BD9-81ED-4DB2-BD59-A6C34878D82A}">
                    <a16:rowId xmlns:a16="http://schemas.microsoft.com/office/drawing/2014/main" val="10002"/>
                  </a:ext>
                </a:extLst>
              </a:tr>
              <a:tr h="472331">
                <a:tc>
                  <a:txBody>
                    <a:bodyPr/>
                    <a:lstStyle/>
                    <a:p>
                      <a:pPr algn="ctr"/>
                      <a:r>
                        <a:rPr lang="en-GB" sz="2400" dirty="0"/>
                        <a:t>1914</a:t>
                      </a:r>
                    </a:p>
                  </a:txBody>
                  <a:tcPr anchor="ctr"/>
                </a:tc>
                <a:tc>
                  <a:txBody>
                    <a:bodyPr/>
                    <a:lstStyle/>
                    <a:p>
                      <a:pPr algn="ctr"/>
                      <a:r>
                        <a:rPr lang="en-GB" sz="2400" dirty="0"/>
                        <a:t>54</a:t>
                      </a:r>
                    </a:p>
                  </a:txBody>
                  <a:tcPr anchor="ctr"/>
                </a:tc>
                <a:tc>
                  <a:txBody>
                    <a:bodyPr/>
                    <a:lstStyle/>
                    <a:p>
                      <a:pPr algn="ctr"/>
                      <a:r>
                        <a:rPr lang="en-GB" sz="2400" dirty="0"/>
                        <a:t>17</a:t>
                      </a:r>
                    </a:p>
                  </a:txBody>
                  <a:tcPr anchor="ctr"/>
                </a:tc>
                <a:extLst>
                  <a:ext uri="{0D108BD9-81ED-4DB2-BD59-A6C34878D82A}">
                    <a16:rowId xmlns:a16="http://schemas.microsoft.com/office/drawing/2014/main" val="10003"/>
                  </a:ext>
                </a:extLst>
              </a:tr>
            </a:tbl>
          </a:graphicData>
        </a:graphic>
      </p:graphicFrame>
      <p:sp>
        <p:nvSpPr>
          <p:cNvPr id="5" name="Rectangle 4"/>
          <p:cNvSpPr/>
          <p:nvPr/>
        </p:nvSpPr>
        <p:spPr>
          <a:xfrm>
            <a:off x="1631504" y="2708920"/>
            <a:ext cx="1512168"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i="1" dirty="0"/>
              <a:t>&gt; Numbers of German infantry divisions in the Schlieffen Plan</a:t>
            </a:r>
          </a:p>
        </p:txBody>
      </p:sp>
    </p:spTree>
    <p:extLst>
      <p:ext uri="{BB962C8B-B14F-4D97-AF65-F5344CB8AC3E}">
        <p14:creationId xmlns:p14="http://schemas.microsoft.com/office/powerpoint/2010/main" val="16726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GB" b="1" u="sng" dirty="0"/>
              <a:t>Why did it fail? Reason 3</a:t>
            </a:r>
          </a:p>
        </p:txBody>
      </p:sp>
      <p:sp>
        <p:nvSpPr>
          <p:cNvPr id="3" name="Content Placeholder 2"/>
          <p:cNvSpPr>
            <a:spLocks noGrp="1"/>
          </p:cNvSpPr>
          <p:nvPr>
            <p:ph idx="1"/>
          </p:nvPr>
        </p:nvSpPr>
        <p:spPr>
          <a:xfrm>
            <a:off x="1524000" y="1052736"/>
            <a:ext cx="5004048" cy="2880320"/>
          </a:xfrm>
        </p:spPr>
        <p:txBody>
          <a:bodyPr>
            <a:normAutofit fontScale="92500"/>
          </a:bodyPr>
          <a:lstStyle/>
          <a:p>
            <a:r>
              <a:rPr lang="en-GB" dirty="0"/>
              <a:t>Thirdly, Belgian resistance was </a:t>
            </a:r>
            <a:r>
              <a:rPr lang="en-GB" b="1" dirty="0">
                <a:solidFill>
                  <a:srgbClr val="FF0000"/>
                </a:solidFill>
              </a:rPr>
              <a:t>stronger than expected</a:t>
            </a:r>
            <a:r>
              <a:rPr lang="en-GB" dirty="0"/>
              <a:t>. The Belgian forts at </a:t>
            </a:r>
            <a:r>
              <a:rPr lang="en-GB" dirty="0" err="1"/>
              <a:t>Liége</a:t>
            </a:r>
            <a:r>
              <a:rPr lang="en-GB" dirty="0"/>
              <a:t> </a:t>
            </a:r>
            <a:r>
              <a:rPr lang="en-GB" b="1" dirty="0">
                <a:solidFill>
                  <a:srgbClr val="FF0000"/>
                </a:solidFill>
              </a:rPr>
              <a:t>held out for 12 days </a:t>
            </a:r>
            <a:r>
              <a:rPr lang="en-GB" dirty="0"/>
              <a:t>and Brussels was not occupied until 20</a:t>
            </a:r>
            <a:r>
              <a:rPr lang="en-GB" baseline="30000" dirty="0"/>
              <a:t>th</a:t>
            </a:r>
            <a:r>
              <a:rPr lang="en-GB" dirty="0"/>
              <a:t> August.</a:t>
            </a:r>
          </a:p>
          <a:p>
            <a:endParaRPr lang="en-GB" dirty="0"/>
          </a:p>
        </p:txBody>
      </p:sp>
      <p:pic>
        <p:nvPicPr>
          <p:cNvPr id="18434" name="Picture 2" descr="http://www.spartacus.schoolnet.co.uk/FWWbe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268760"/>
            <a:ext cx="3995936" cy="508477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livedesignonline.com/gear/projection/Medialon_Belgiu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3938227"/>
            <a:ext cx="3600400" cy="2700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GB" b="1" u="sng" dirty="0"/>
              <a:t>Why did it fail? Reason 4</a:t>
            </a:r>
          </a:p>
        </p:txBody>
      </p:sp>
      <p:sp>
        <p:nvSpPr>
          <p:cNvPr id="3" name="Content Placeholder 2"/>
          <p:cNvSpPr>
            <a:spLocks noGrp="1"/>
          </p:cNvSpPr>
          <p:nvPr>
            <p:ph idx="1"/>
          </p:nvPr>
        </p:nvSpPr>
        <p:spPr>
          <a:xfrm>
            <a:off x="1524000" y="1052736"/>
            <a:ext cx="5796136" cy="5805264"/>
          </a:xfrm>
        </p:spPr>
        <p:txBody>
          <a:bodyPr>
            <a:normAutofit fontScale="92500" lnSpcReduction="10000"/>
          </a:bodyPr>
          <a:lstStyle/>
          <a:p>
            <a:r>
              <a:rPr lang="en-GB" dirty="0"/>
              <a:t>Fourthly, the British sent an Expeditionary Force (BEF) of </a:t>
            </a:r>
            <a:r>
              <a:rPr lang="en-GB" b="1" dirty="0">
                <a:solidFill>
                  <a:srgbClr val="FF0000"/>
                </a:solidFill>
              </a:rPr>
              <a:t>80,000 men</a:t>
            </a:r>
            <a:r>
              <a:rPr lang="en-GB" dirty="0"/>
              <a:t> to Belgium. They met the Germans at Mons on 23</a:t>
            </a:r>
            <a:r>
              <a:rPr lang="en-GB" baseline="30000" dirty="0"/>
              <a:t>rd</a:t>
            </a:r>
            <a:r>
              <a:rPr lang="en-GB" dirty="0"/>
              <a:t> August and again at Le </a:t>
            </a:r>
            <a:r>
              <a:rPr lang="en-GB" dirty="0" err="1"/>
              <a:t>Cateu</a:t>
            </a:r>
            <a:r>
              <a:rPr lang="en-GB" dirty="0"/>
              <a:t> on 26</a:t>
            </a:r>
            <a:r>
              <a:rPr lang="en-GB" baseline="30000" dirty="0"/>
              <a:t>th</a:t>
            </a:r>
            <a:r>
              <a:rPr lang="en-GB" dirty="0"/>
              <a:t> August. </a:t>
            </a:r>
          </a:p>
          <a:p>
            <a:endParaRPr lang="en-GB" dirty="0"/>
          </a:p>
          <a:p>
            <a:r>
              <a:rPr lang="en-GB" dirty="0"/>
              <a:t>Although the British were</a:t>
            </a:r>
            <a:r>
              <a:rPr lang="en-GB" b="1" dirty="0">
                <a:solidFill>
                  <a:srgbClr val="FF0000"/>
                </a:solidFill>
              </a:rPr>
              <a:t> forced to retreat </a:t>
            </a:r>
            <a:r>
              <a:rPr lang="en-GB" dirty="0"/>
              <a:t>at Mons, they managed to inflict </a:t>
            </a:r>
            <a:r>
              <a:rPr lang="en-GB" b="1" dirty="0">
                <a:solidFill>
                  <a:srgbClr val="FF0000"/>
                </a:solidFill>
              </a:rPr>
              <a:t>heavy casualties </a:t>
            </a:r>
            <a:r>
              <a:rPr lang="en-GB" dirty="0"/>
              <a:t>on the Germans before issuing a tactical retreat to Paris which took 2 weeks.</a:t>
            </a:r>
          </a:p>
          <a:p>
            <a:endParaRPr lang="en-GB" dirty="0"/>
          </a:p>
        </p:txBody>
      </p:sp>
      <p:pic>
        <p:nvPicPr>
          <p:cNvPr id="21506" name="Picture 2" descr="http://i.dailymail.co.uk/i/pix/2009/03/13/article-1161834-03E28A8F000005DC-952_468x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314" y="1052736"/>
            <a:ext cx="3392890"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http://pierreswesternfront.punt.nl/upload/Globalspread1/image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315" y="3816541"/>
            <a:ext cx="3275555" cy="2895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Propaganda</a:t>
            </a:r>
          </a:p>
        </p:txBody>
      </p:sp>
      <p:pic>
        <p:nvPicPr>
          <p:cNvPr id="3076" name="Picture 4" descr="http://www.psywarrior.com/BritonWantsYouW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01" y="564650"/>
            <a:ext cx="4232823" cy="61790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ww1propaganda.com/sites/default/files/3g13222u-1521.jpg?1311535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692" y="182880"/>
            <a:ext cx="3984759" cy="6104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12245" y="6211669"/>
            <a:ext cx="3450908" cy="646331"/>
          </a:xfrm>
          <a:prstGeom prst="rect">
            <a:avLst/>
          </a:prstGeom>
        </p:spPr>
        <p:txBody>
          <a:bodyPr wrap="square">
            <a:spAutoFit/>
          </a:bodyPr>
          <a:lstStyle/>
          <a:p>
            <a:r>
              <a:rPr lang="en-CA" dirty="0">
                <a:solidFill>
                  <a:srgbClr val="000000"/>
                </a:solidFill>
                <a:latin typeface="Georgia" panose="02040502050405020303" pitchFamily="18" charset="0"/>
              </a:rPr>
              <a:t>War loans help the guardians of your happiness.</a:t>
            </a:r>
            <a:endParaRPr lang="en-CA" b="0" i="0" dirty="0">
              <a:solidFill>
                <a:srgbClr val="000000"/>
              </a:solidFill>
              <a:effectLst/>
              <a:latin typeface="Georgia" panose="02040502050405020303" pitchFamily="18" charset="0"/>
            </a:endParaRPr>
          </a:p>
        </p:txBody>
      </p:sp>
      <p:pic>
        <p:nvPicPr>
          <p:cNvPr id="3082" name="Picture 10" descr="Image result for ww1 propaganda 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22" y="1327944"/>
            <a:ext cx="381000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4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Propaganda</a:t>
            </a:r>
          </a:p>
        </p:txBody>
      </p:sp>
      <p:pic>
        <p:nvPicPr>
          <p:cNvPr id="6146" name="Picture 2" descr="http://www.ww1propaganda.com/sites/default/files/3g09865u-77.jpg?130732379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3641788" cy="54991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ata2.archives.ca/e/e428/e010697285-v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998" y="0"/>
            <a:ext cx="3533002" cy="55641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teynian.files.wordpress.com/2009/06/wwii-poster-ally-canada-come-on-can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65" y="1349375"/>
            <a:ext cx="3574633" cy="532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5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Propaganda</a:t>
            </a:r>
          </a:p>
        </p:txBody>
      </p:sp>
      <p:pic>
        <p:nvPicPr>
          <p:cNvPr id="7178" name="Picture 10" descr="https://worldwaripropaganda.files.wordpress.com/2011/01/historypropaganda_html_262e97b11.jpg?w=633&amp;h=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74638"/>
            <a:ext cx="3929062" cy="55863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9063" y="5705475"/>
            <a:ext cx="4491037" cy="1077218"/>
          </a:xfrm>
          <a:prstGeom prst="rect">
            <a:avLst/>
          </a:prstGeom>
          <a:noFill/>
        </p:spPr>
        <p:txBody>
          <a:bodyPr wrap="square" rtlCol="0">
            <a:spAutoFit/>
          </a:bodyPr>
          <a:lstStyle/>
          <a:p>
            <a:r>
              <a:rPr lang="en-CA" sz="3200" dirty="0"/>
              <a:t>Russian poster promoting woman participation</a:t>
            </a:r>
          </a:p>
        </p:txBody>
      </p:sp>
      <p:pic>
        <p:nvPicPr>
          <p:cNvPr id="7180" name="Picture 12" descr="https://worldwaripropaganda.files.wordpress.com/2011/01/historypropaganda_html_m4184b1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1323181"/>
            <a:ext cx="5248275" cy="3498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34050" y="4930258"/>
            <a:ext cx="4933950" cy="954107"/>
          </a:xfrm>
          <a:prstGeom prst="rect">
            <a:avLst/>
          </a:prstGeom>
        </p:spPr>
        <p:txBody>
          <a:bodyPr wrap="square">
            <a:spAutoFit/>
          </a:bodyPr>
          <a:lstStyle/>
          <a:p>
            <a:r>
              <a:rPr lang="en-CA" sz="2800" dirty="0">
                <a:solidFill>
                  <a:srgbClr val="555555"/>
                </a:solidFill>
                <a:latin typeface="Verdana" panose="020B0604030504040204" pitchFamily="34" charset="0"/>
              </a:rPr>
              <a:t>“Buy 5 1/2% bonds – War Bonds for Victory”</a:t>
            </a:r>
            <a:endParaRPr lang="en-CA" sz="2800" dirty="0"/>
          </a:p>
        </p:txBody>
      </p:sp>
    </p:spTree>
    <p:extLst>
      <p:ext uri="{BB962C8B-B14F-4D97-AF65-F5344CB8AC3E}">
        <p14:creationId xmlns:p14="http://schemas.microsoft.com/office/powerpoint/2010/main" val="142977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descr="https://upload.wikimedia.org/wikipedia/commons/8/80/WWIHunNatlArchiv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5" y="0"/>
            <a:ext cx="4514850" cy="686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4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Propaganda</a:t>
            </a:r>
          </a:p>
        </p:txBody>
      </p:sp>
      <p:sp>
        <p:nvSpPr>
          <p:cNvPr id="3" name="Content Placeholder 2"/>
          <p:cNvSpPr>
            <a:spLocks noGrp="1"/>
          </p:cNvSpPr>
          <p:nvPr>
            <p:ph idx="1"/>
          </p:nvPr>
        </p:nvSpPr>
        <p:spPr>
          <a:xfrm>
            <a:off x="609600" y="1358901"/>
            <a:ext cx="10972800" cy="4525963"/>
          </a:xfrm>
        </p:spPr>
        <p:txBody>
          <a:bodyPr>
            <a:noAutofit/>
          </a:bodyPr>
          <a:lstStyle/>
          <a:p>
            <a:r>
              <a:rPr lang="en-CA" sz="4400" dirty="0"/>
              <a:t>What made these so effective</a:t>
            </a:r>
          </a:p>
          <a:p>
            <a:pPr lvl="1"/>
            <a:r>
              <a:rPr lang="en-CA" sz="4000" dirty="0"/>
              <a:t>Name – Calling</a:t>
            </a:r>
          </a:p>
          <a:p>
            <a:pPr lvl="2"/>
            <a:r>
              <a:rPr lang="en-CA" sz="3600" dirty="0"/>
              <a:t>The word Hun was a slang word for Germans that means they were barbarian like and evil</a:t>
            </a:r>
          </a:p>
          <a:p>
            <a:pPr lvl="1"/>
            <a:r>
              <a:rPr lang="en-CA" sz="4000" dirty="0"/>
              <a:t>Bandwagon</a:t>
            </a:r>
          </a:p>
          <a:p>
            <a:pPr lvl="1"/>
            <a:r>
              <a:rPr lang="en-CA" sz="4000" dirty="0"/>
              <a:t>Plain folds</a:t>
            </a:r>
          </a:p>
          <a:p>
            <a:pPr lvl="2"/>
            <a:r>
              <a:rPr lang="en-CA" sz="3600" dirty="0"/>
              <a:t>Posters use “plain folk” by referring that everybody (man and woman) could have a part in WW1 </a:t>
            </a:r>
          </a:p>
        </p:txBody>
      </p:sp>
    </p:spTree>
    <p:extLst>
      <p:ext uri="{BB962C8B-B14F-4D97-AF65-F5344CB8AC3E}">
        <p14:creationId xmlns:p14="http://schemas.microsoft.com/office/powerpoint/2010/main" val="126374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Women Involvement </a:t>
            </a:r>
          </a:p>
        </p:txBody>
      </p:sp>
      <p:pic>
        <p:nvPicPr>
          <p:cNvPr id="5124" name="Picture 4" descr="http://www.ww1propaganda.com/sites/default/files/3g09645u-66.jpg?13048938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55" y="274638"/>
            <a:ext cx="299072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ww1propaganda.com/sites/default/files/3g10915u-80.jpg?1308436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932" y="274638"/>
            <a:ext cx="3446418" cy="5238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ww1propaganda.com/sites/default/files/3b52923u-1613.jpg?1311564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310" y="2200275"/>
            <a:ext cx="3094369" cy="46577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firstworldwar.com/posters/images/pp_uk_21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376" y="1504950"/>
            <a:ext cx="3157537" cy="470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Outbreak</a:t>
            </a:r>
          </a:p>
        </p:txBody>
      </p:sp>
      <p:sp>
        <p:nvSpPr>
          <p:cNvPr id="3" name="Content Placeholder 2"/>
          <p:cNvSpPr>
            <a:spLocks noGrp="1"/>
          </p:cNvSpPr>
          <p:nvPr>
            <p:ph idx="1"/>
          </p:nvPr>
        </p:nvSpPr>
        <p:spPr/>
        <p:txBody>
          <a:bodyPr>
            <a:normAutofit/>
          </a:bodyPr>
          <a:lstStyle/>
          <a:p>
            <a:r>
              <a:rPr lang="en-CA" sz="2800" b="1" dirty="0"/>
              <a:t>War began on June 28</a:t>
            </a:r>
            <a:r>
              <a:rPr lang="en-CA" sz="2800" b="1" baseline="30000" dirty="0"/>
              <a:t>th</a:t>
            </a:r>
            <a:r>
              <a:rPr lang="en-CA" sz="2800" b="1" dirty="0"/>
              <a:t>, 1914</a:t>
            </a:r>
          </a:p>
          <a:p>
            <a:pPr lvl="1"/>
            <a:r>
              <a:rPr lang="en-CA" sz="2400" b="1" dirty="0"/>
              <a:t>Austria-Hungary declaring war on Serbia</a:t>
            </a:r>
          </a:p>
        </p:txBody>
      </p:sp>
    </p:spTree>
    <p:extLst>
      <p:ext uri="{BB962C8B-B14F-4D97-AF65-F5344CB8AC3E}">
        <p14:creationId xmlns:p14="http://schemas.microsoft.com/office/powerpoint/2010/main" val="3184034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chef.bbci.co.uk/images/ic/1600xn/p0208h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784466" y="196332"/>
            <a:ext cx="10363200" cy="1470025"/>
          </a:xfrm>
        </p:spPr>
        <p:txBody>
          <a:bodyPr>
            <a:normAutofit/>
          </a:bodyPr>
          <a:lstStyle/>
          <a:p>
            <a:r>
              <a:rPr lang="en-CA" sz="6000" b="1" spc="50" dirty="0">
                <a:ln w="9525" cmpd="sng">
                  <a:solidFill>
                    <a:schemeClr val="accent1"/>
                  </a:solidFill>
                  <a:prstDash val="solid"/>
                </a:ln>
                <a:solidFill>
                  <a:srgbClr val="70AD47">
                    <a:tint val="1000"/>
                  </a:srgbClr>
                </a:solidFill>
                <a:effectLst>
                  <a:glow rad="38100">
                    <a:schemeClr val="accent1">
                      <a:alpha val="40000"/>
                    </a:schemeClr>
                  </a:glow>
                </a:effectLst>
              </a:rPr>
              <a:t>Trench Warfare</a:t>
            </a:r>
          </a:p>
        </p:txBody>
      </p:sp>
    </p:spTree>
    <p:extLst>
      <p:ext uri="{BB962C8B-B14F-4D97-AF65-F5344CB8AC3E}">
        <p14:creationId xmlns:p14="http://schemas.microsoft.com/office/powerpoint/2010/main" val="319359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http://ww1.canada.com/wp-content/uploads/2014/10/a000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95250"/>
            <a:ext cx="88582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Trench Warfare</a:t>
            </a:r>
          </a:p>
        </p:txBody>
      </p:sp>
      <p:sp>
        <p:nvSpPr>
          <p:cNvPr id="3" name="Content Placeholder 2"/>
          <p:cNvSpPr>
            <a:spLocks noGrp="1"/>
          </p:cNvSpPr>
          <p:nvPr>
            <p:ph idx="1"/>
          </p:nvPr>
        </p:nvSpPr>
        <p:spPr/>
        <p:txBody>
          <a:bodyPr>
            <a:normAutofit/>
          </a:bodyPr>
          <a:lstStyle/>
          <a:p>
            <a:pPr lvl="0"/>
            <a:r>
              <a:rPr lang="en-GB" sz="2700" dirty="0"/>
              <a:t>The Battle of the Marne was a </a:t>
            </a:r>
            <a:r>
              <a:rPr lang="en-GB" sz="2700" b="1" dirty="0">
                <a:effectLst>
                  <a:outerShdw blurRad="38100" dist="38100" dir="2700000" algn="tl">
                    <a:srgbClr val="000000">
                      <a:alpha val="43137"/>
                    </a:srgbClr>
                  </a:outerShdw>
                </a:effectLst>
              </a:rPr>
              <a:t>turning point</a:t>
            </a:r>
            <a:r>
              <a:rPr lang="en-GB" sz="2700" dirty="0"/>
              <a:t>. </a:t>
            </a:r>
          </a:p>
          <a:p>
            <a:pPr lvl="1"/>
            <a:r>
              <a:rPr lang="en-GB" sz="2300" dirty="0"/>
              <a:t>The Schlieffen Plan failed</a:t>
            </a:r>
          </a:p>
          <a:p>
            <a:pPr lvl="1"/>
            <a:r>
              <a:rPr lang="en-GB" sz="2300" dirty="0"/>
              <a:t>Germany now caught in a war on </a:t>
            </a:r>
            <a:r>
              <a:rPr lang="en-GB" sz="2300" b="1" dirty="0"/>
              <a:t>two-fronts</a:t>
            </a:r>
            <a:r>
              <a:rPr lang="en-GB" sz="2300" dirty="0"/>
              <a:t>.</a:t>
            </a:r>
          </a:p>
          <a:p>
            <a:pPr lvl="0"/>
            <a:endParaRPr lang="en-GB" sz="2700" dirty="0"/>
          </a:p>
          <a:p>
            <a:pPr lvl="0"/>
            <a:r>
              <a:rPr lang="en-GB" sz="2700" dirty="0"/>
              <a:t>When Germans were unable to break enemy lines, the decided to </a:t>
            </a:r>
            <a:r>
              <a:rPr lang="en-GB" sz="2700" b="1" u="sng" dirty="0"/>
              <a:t>outflank</a:t>
            </a:r>
            <a:r>
              <a:rPr lang="en-GB" sz="2700" dirty="0"/>
              <a:t> the enemy.</a:t>
            </a:r>
          </a:p>
          <a:p>
            <a:pPr lvl="0"/>
            <a:endParaRPr lang="en-GB" sz="2700" dirty="0"/>
          </a:p>
          <a:p>
            <a:pPr lvl="0"/>
            <a:r>
              <a:rPr lang="en-GB" sz="2700" dirty="0"/>
              <a:t>By the end of 1914, fighting reached a </a:t>
            </a:r>
            <a:r>
              <a:rPr lang="en-GB" sz="2700" b="1" dirty="0"/>
              <a:t>stalemate. </a:t>
            </a:r>
          </a:p>
          <a:p>
            <a:pPr lvl="0"/>
            <a:r>
              <a:rPr lang="en-GB" sz="2700" b="1" dirty="0"/>
              <a:t>The German army decided to hold ground by digging trenches. </a:t>
            </a:r>
            <a:endParaRPr lang="en-GB" sz="2700" dirty="0"/>
          </a:p>
          <a:p>
            <a:endParaRPr lang="en-CA" dirty="0"/>
          </a:p>
        </p:txBody>
      </p:sp>
    </p:spTree>
    <p:extLst>
      <p:ext uri="{BB962C8B-B14F-4D97-AF65-F5344CB8AC3E}">
        <p14:creationId xmlns:p14="http://schemas.microsoft.com/office/powerpoint/2010/main" val="246303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02" y="21672"/>
            <a:ext cx="9142597" cy="683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58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70" y="274638"/>
            <a:ext cx="4850130" cy="940832"/>
          </a:xfrm>
        </p:spPr>
        <p:txBody>
          <a:bodyPr>
            <a:normAutofit/>
          </a:bodyPr>
          <a:lstStyle/>
          <a:p>
            <a:r>
              <a:rPr lang="en-CA" sz="3200" dirty="0"/>
              <a:t>British/French	German</a:t>
            </a:r>
          </a:p>
        </p:txBody>
      </p:sp>
      <p:sp>
        <p:nvSpPr>
          <p:cNvPr id="6" name="Rectangle 5"/>
          <p:cNvSpPr/>
          <p:nvPr/>
        </p:nvSpPr>
        <p:spPr>
          <a:xfrm>
            <a:off x="509848" y="1361292"/>
            <a:ext cx="6096000" cy="3736407"/>
          </a:xfrm>
          <a:prstGeom prst="rect">
            <a:avLst/>
          </a:prstGeom>
        </p:spPr>
        <p:txBody>
          <a:bodyPr>
            <a:spAutoFit/>
          </a:bodyPr>
          <a:lstStyle/>
          <a:p>
            <a:pPr marL="514350" lvl="0" indent="-514350" defTabSz="914400">
              <a:spcBef>
                <a:spcPct val="20000"/>
              </a:spcBef>
              <a:buFont typeface="+mj-lt"/>
              <a:buAutoNum type="arabicPeriod"/>
            </a:pPr>
            <a:r>
              <a:rPr lang="en-GB" sz="3200" dirty="0"/>
              <a:t>Why were trenches dug by the two sides to begin with?</a:t>
            </a:r>
          </a:p>
          <a:p>
            <a:pPr marL="514350" lvl="0" indent="-514350" defTabSz="914400">
              <a:spcBef>
                <a:spcPct val="20000"/>
              </a:spcBef>
              <a:buFont typeface="+mj-lt"/>
              <a:buAutoNum type="arabicPeriod"/>
            </a:pPr>
            <a:r>
              <a:rPr lang="en-GB" sz="3200" dirty="0"/>
              <a:t>Did trench warfare favour the attacker or defender? Explain.</a:t>
            </a:r>
          </a:p>
          <a:p>
            <a:pPr marL="514350" lvl="0" indent="-514350" defTabSz="914400">
              <a:spcBef>
                <a:spcPct val="20000"/>
              </a:spcBef>
              <a:buFont typeface="+mj-lt"/>
              <a:buAutoNum type="arabicPeriod"/>
            </a:pPr>
            <a:r>
              <a:rPr lang="en-GB" sz="3200" dirty="0"/>
              <a:t>Why were the British and French trenches not as well built as the German trenches?</a:t>
            </a:r>
          </a:p>
        </p:txBody>
      </p:sp>
      <p:pic>
        <p:nvPicPr>
          <p:cNvPr id="8194" name="Picture 2" descr="https://dianaoverbey.files.wordpress.com/2012/01/aerial_view_loos-hulluch_trench_system_july_1917.jpg?w=1458&amp;h=1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335" y="1177608"/>
            <a:ext cx="4762500" cy="5362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8018145" y="965835"/>
            <a:ext cx="337185"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273665" y="965835"/>
            <a:ext cx="337185"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Listen &amp; Follow Along:</a:t>
            </a:r>
          </a:p>
        </p:txBody>
      </p:sp>
      <p:sp>
        <p:nvSpPr>
          <p:cNvPr id="3" name="Content Placeholder 2"/>
          <p:cNvSpPr>
            <a:spLocks noGrp="1"/>
          </p:cNvSpPr>
          <p:nvPr>
            <p:ph idx="1"/>
          </p:nvPr>
        </p:nvSpPr>
        <p:spPr>
          <a:xfrm>
            <a:off x="609600" y="1417637"/>
            <a:ext cx="8112716" cy="5480367"/>
          </a:xfrm>
        </p:spPr>
        <p:txBody>
          <a:bodyPr>
            <a:normAutofit fontScale="92500" lnSpcReduction="10000"/>
          </a:bodyPr>
          <a:lstStyle/>
          <a:p>
            <a:pPr marL="0" indent="0">
              <a:buNone/>
            </a:pPr>
            <a:r>
              <a:rPr lang="en-CA" dirty="0"/>
              <a:t>Trench warfare consisted of days of shelling the enemy’s defenses. Then front-line troops would be ordered “over the top.” Soldiers would scramble out of their trenches to race across no-man’s land and attack the enemy lines. Most offensives resulted in huge casualties and little gain of territory. During the 11-month battle of Verdun in 1916, the Germans lost 330,000 men trying to overrun the French lines. “They shall not pass,” was the rallying cry of the French defenders. The French lost at least as many soldiers as the Germans. In 1916 alone, at least 2 million soldiers were killed in Europe.</a:t>
            </a:r>
          </a:p>
        </p:txBody>
      </p:sp>
      <p:pic>
        <p:nvPicPr>
          <p:cNvPr id="4" name="Picture 2" descr="http://www.kilmarnockacademy.co.uk/formerpupils/WW1/trench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196" y="171768"/>
            <a:ext cx="3328370"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b-29s-over-korea.com/God_Bless_America/images/German-Trench-W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95" y="4346504"/>
            <a:ext cx="3328905" cy="2336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http://misternizz.files.wordpress.com/2011/06/wwi_sni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0164" y="2046065"/>
            <a:ext cx="2551088" cy="2693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6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Trenches” worksheet</a:t>
            </a:r>
          </a:p>
        </p:txBody>
      </p:sp>
      <p:sp>
        <p:nvSpPr>
          <p:cNvPr id="3" name="Content Placeholder 2"/>
          <p:cNvSpPr>
            <a:spLocks noGrp="1"/>
          </p:cNvSpPr>
          <p:nvPr>
            <p:ph idx="1"/>
          </p:nvPr>
        </p:nvSpPr>
        <p:spPr/>
        <p:txBody>
          <a:bodyPr/>
          <a:lstStyle/>
          <a:p>
            <a:r>
              <a:rPr lang="en-CA" dirty="0"/>
              <a:t>Follow the instructions on the handout and complete the questions.</a:t>
            </a:r>
          </a:p>
        </p:txBody>
      </p:sp>
    </p:spTree>
    <p:extLst>
      <p:ext uri="{BB962C8B-B14F-4D97-AF65-F5344CB8AC3E}">
        <p14:creationId xmlns:p14="http://schemas.microsoft.com/office/powerpoint/2010/main" val="308088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095" y="202594"/>
            <a:ext cx="10972800" cy="1143000"/>
          </a:xfrm>
        </p:spPr>
        <p:txBody>
          <a:bodyPr/>
          <a:lstStyle/>
          <a:p>
            <a:r>
              <a:rPr lang="en-CA" dirty="0"/>
              <a:t>Decoding</a:t>
            </a:r>
          </a:p>
        </p:txBody>
      </p:sp>
      <p:sp>
        <p:nvSpPr>
          <p:cNvPr id="3" name="Content Placeholder 2"/>
          <p:cNvSpPr>
            <a:spLocks noGrp="1"/>
          </p:cNvSpPr>
          <p:nvPr>
            <p:ph idx="1"/>
          </p:nvPr>
        </p:nvSpPr>
        <p:spPr>
          <a:xfrm>
            <a:off x="609600" y="1417639"/>
            <a:ext cx="6616931" cy="5537344"/>
          </a:xfrm>
        </p:spPr>
        <p:txBody>
          <a:bodyPr>
            <a:normAutofit fontScale="92500" lnSpcReduction="10000"/>
          </a:bodyPr>
          <a:lstStyle/>
          <a:p>
            <a:r>
              <a:rPr lang="en-CA" dirty="0"/>
              <a:t>Codes and ciphers were used extensively in World War I</a:t>
            </a:r>
          </a:p>
          <a:p>
            <a:pPr lvl="1"/>
            <a:r>
              <a:rPr lang="en-CA" dirty="0" err="1"/>
              <a:t>Eg</a:t>
            </a:r>
            <a:r>
              <a:rPr lang="en-CA" dirty="0"/>
              <a:t>. The decoding by British Naval intelligence of the </a:t>
            </a:r>
            <a:r>
              <a:rPr lang="en-CA" b="1" dirty="0"/>
              <a:t>Zimmermann telegram </a:t>
            </a:r>
            <a:r>
              <a:rPr lang="en-CA" dirty="0"/>
              <a:t>helped bring the United States into the war.</a:t>
            </a:r>
          </a:p>
          <a:p>
            <a:r>
              <a:rPr lang="en-CA" dirty="0"/>
              <a:t>Trench codes were used by field armies of the Americans, British, French, and German</a:t>
            </a:r>
          </a:p>
          <a:p>
            <a:r>
              <a:rPr lang="en-CA" dirty="0"/>
              <a:t>Codes were either </a:t>
            </a:r>
            <a:r>
              <a:rPr lang="en-CA" b="1" dirty="0"/>
              <a:t>simple substitution codes</a:t>
            </a:r>
            <a:r>
              <a:rPr lang="en-CA" dirty="0"/>
              <a:t> or </a:t>
            </a:r>
            <a:r>
              <a:rPr lang="en-CA" b="1" dirty="0"/>
              <a:t>mathematical encryption</a:t>
            </a:r>
            <a:r>
              <a:rPr lang="en-CA" dirty="0"/>
              <a:t> for extra security. </a:t>
            </a:r>
          </a:p>
        </p:txBody>
      </p:sp>
      <p:pic>
        <p:nvPicPr>
          <p:cNvPr id="1026" name="Picture 2" descr="http://www.numbers-stations.com/media/zimmerman-tele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761" y="202594"/>
            <a:ext cx="4762500" cy="6362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9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Decoding</a:t>
            </a:r>
          </a:p>
        </p:txBody>
      </p:sp>
      <p:sp>
        <p:nvSpPr>
          <p:cNvPr id="3" name="Content Placeholder 2"/>
          <p:cNvSpPr>
            <a:spLocks noGrp="1"/>
          </p:cNvSpPr>
          <p:nvPr>
            <p:ph idx="1"/>
          </p:nvPr>
        </p:nvSpPr>
        <p:spPr>
          <a:xfrm>
            <a:off x="609600" y="1190107"/>
            <a:ext cx="10972800" cy="4525963"/>
          </a:xfrm>
        </p:spPr>
        <p:txBody>
          <a:bodyPr>
            <a:normAutofit/>
          </a:bodyPr>
          <a:lstStyle/>
          <a:p>
            <a:r>
              <a:rPr lang="en-CA" dirty="0"/>
              <a:t>Germans often learned of Allied tactical plans by tapping into their telephone lines and breaking their codes. </a:t>
            </a:r>
          </a:p>
          <a:p>
            <a:r>
              <a:rPr lang="en-CA" dirty="0"/>
              <a:t>Frustrated a U.S. commander came up with the idea of using </a:t>
            </a:r>
            <a:r>
              <a:rPr lang="en-CA" b="1" dirty="0"/>
              <a:t>Choctaw Indians </a:t>
            </a:r>
            <a:r>
              <a:rPr lang="en-CA" dirty="0"/>
              <a:t>to transmit messages in their native language. </a:t>
            </a:r>
          </a:p>
        </p:txBody>
      </p:sp>
      <p:pic>
        <p:nvPicPr>
          <p:cNvPr id="5" name="Picture 2" descr="http://www.history.co.uk/sites/default/files/native-americans-arti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098" y="3536071"/>
            <a:ext cx="5493500" cy="3095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98518" y="3745392"/>
            <a:ext cx="6096000" cy="3046988"/>
          </a:xfrm>
          <a:prstGeom prst="rect">
            <a:avLst/>
          </a:prstGeom>
        </p:spPr>
        <p:txBody>
          <a:bodyPr>
            <a:spAutoFit/>
          </a:bodyPr>
          <a:lstStyle/>
          <a:p>
            <a:pPr marL="342900" lvl="0" indent="-342900" defTabSz="914400">
              <a:spcBef>
                <a:spcPct val="20000"/>
              </a:spcBef>
              <a:buFont typeface="Arial" pitchFamily="34" charset="0"/>
              <a:buChar char="•"/>
            </a:pPr>
            <a:r>
              <a:rPr lang="en-CA" sz="3200" dirty="0">
                <a:solidFill>
                  <a:prstClr val="black"/>
                </a:solidFill>
              </a:rPr>
              <a:t>This not only helped turn the tide of battle against the befuddled Germans, but it paved the way for the more extensive use of Native American code talkers in the next world war.</a:t>
            </a:r>
          </a:p>
        </p:txBody>
      </p:sp>
    </p:spTree>
    <p:extLst>
      <p:ext uri="{BB962C8B-B14F-4D97-AF65-F5344CB8AC3E}">
        <p14:creationId xmlns:p14="http://schemas.microsoft.com/office/powerpoint/2010/main" val="104356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Poetry</a:t>
            </a:r>
          </a:p>
        </p:txBody>
      </p:sp>
      <p:sp>
        <p:nvSpPr>
          <p:cNvPr id="3" name="Content Placeholder 2"/>
          <p:cNvSpPr>
            <a:spLocks noGrp="1"/>
          </p:cNvSpPr>
          <p:nvPr>
            <p:ph idx="1"/>
          </p:nvPr>
        </p:nvSpPr>
        <p:spPr>
          <a:xfrm>
            <a:off x="2975956" y="1600201"/>
            <a:ext cx="8606444" cy="4525963"/>
          </a:xfrm>
        </p:spPr>
        <p:txBody>
          <a:bodyPr>
            <a:normAutofit lnSpcReduction="10000"/>
          </a:bodyPr>
          <a:lstStyle/>
          <a:p>
            <a:r>
              <a:rPr lang="en-CA" dirty="0"/>
              <a:t>Roughly 10 million soldiers lost their lives in World War I, along with seven million civilians. </a:t>
            </a:r>
          </a:p>
          <a:p>
            <a:r>
              <a:rPr lang="en-CA" dirty="0"/>
              <a:t>Poets responded to the brutalities and losses of the war in new ways.</a:t>
            </a:r>
          </a:p>
          <a:p>
            <a:r>
              <a:rPr lang="en-CA" b="1" dirty="0"/>
              <a:t>Wilfred Edward Salter Owen</a:t>
            </a:r>
            <a:r>
              <a:rPr lang="en-CA" dirty="0"/>
              <a:t> was an English poet and soldier, one of the leading poets of the First World War. </a:t>
            </a:r>
          </a:p>
          <a:p>
            <a:pPr lvl="1"/>
            <a:r>
              <a:rPr lang="en-CA" dirty="0"/>
              <a:t>He created shocking and realistic war poetry on the horrors of trenches and gas warfare </a:t>
            </a:r>
          </a:p>
        </p:txBody>
      </p:sp>
      <p:pic>
        <p:nvPicPr>
          <p:cNvPr id="3074" name="Picture 2" descr="http://www.cco.caltech.edu/~tan/Britten/ow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07" y="969213"/>
            <a:ext cx="2869849" cy="5597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419"/>
            <a:ext cx="8229600" cy="1143000"/>
          </a:xfrm>
        </p:spPr>
        <p:txBody>
          <a:bodyPr/>
          <a:lstStyle/>
          <a:p>
            <a:pPr algn="l"/>
            <a:r>
              <a:rPr lang="en-GB" b="1" u="sng" dirty="0"/>
              <a:t>The Road to War</a:t>
            </a:r>
          </a:p>
        </p:txBody>
      </p:sp>
      <p:sp>
        <p:nvSpPr>
          <p:cNvPr id="4" name="Rectangle 10"/>
          <p:cNvSpPr>
            <a:spLocks noChangeArrowheads="1"/>
          </p:cNvSpPr>
          <p:nvPr/>
        </p:nvSpPr>
        <p:spPr bwMode="auto">
          <a:xfrm>
            <a:off x="2136776" y="3747912"/>
            <a:ext cx="184731" cy="369332"/>
          </a:xfrm>
          <a:prstGeom prst="rect">
            <a:avLst/>
          </a:prstGeom>
          <a:solidFill>
            <a:srgbClr val="DEE1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a:endParaRPr lang="en-GB" kern="0">
              <a:solidFill>
                <a:sysClr val="windowText" lastClr="000000"/>
              </a:solidFill>
            </a:endParaRPr>
          </a:p>
        </p:txBody>
      </p:sp>
      <p:sp>
        <p:nvSpPr>
          <p:cNvPr id="5" name="Text Box 5"/>
          <p:cNvSpPr txBox="1">
            <a:spLocks noChangeArrowheads="1"/>
          </p:cNvSpPr>
          <p:nvPr/>
        </p:nvSpPr>
        <p:spPr bwMode="auto">
          <a:xfrm>
            <a:off x="1847850" y="908051"/>
            <a:ext cx="8496300" cy="19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ct val="30000"/>
              </a:spcBef>
            </a:pPr>
            <a:r>
              <a:rPr lang="en-GB" sz="2800" b="1" kern="0" dirty="0">
                <a:solidFill>
                  <a:sysClr val="windowText" lastClr="000000"/>
                </a:solidFill>
              </a:rPr>
              <a:t>In 1914, Europe was primed for war.</a:t>
            </a:r>
          </a:p>
          <a:p>
            <a:pPr defTabSz="914400" eaLnBrk="0" hangingPunct="0">
              <a:spcBef>
                <a:spcPct val="30000"/>
              </a:spcBef>
            </a:pPr>
            <a:r>
              <a:rPr lang="en-GB" sz="2800" b="1" kern="0" dirty="0">
                <a:solidFill>
                  <a:sysClr val="windowText" lastClr="000000"/>
                </a:solidFill>
              </a:rPr>
              <a:t>It was not only the politicians who were anticipating war – frequent war scares had caused European society to become increasingly </a:t>
            </a:r>
            <a:r>
              <a:rPr lang="en-GB" sz="2800" b="1" kern="0" dirty="0">
                <a:solidFill>
                  <a:srgbClr val="FF0000"/>
                </a:solidFill>
              </a:rPr>
              <a:t>militaristic</a:t>
            </a:r>
            <a:r>
              <a:rPr lang="en-GB" sz="2800" b="1" kern="0" dirty="0">
                <a:solidFill>
                  <a:sysClr val="windowText" lastClr="000000"/>
                </a:solidFill>
              </a:rPr>
              <a:t> and </a:t>
            </a:r>
            <a:r>
              <a:rPr lang="en-GB" sz="2800" b="1" kern="0" dirty="0">
                <a:solidFill>
                  <a:srgbClr val="FF0000"/>
                </a:solidFill>
              </a:rPr>
              <a:t>nationalistic</a:t>
            </a:r>
            <a:r>
              <a:rPr lang="en-GB" sz="2800" b="1" kern="0" dirty="0">
                <a:solidFill>
                  <a:sysClr val="windowText" lastClr="000000"/>
                </a:solidFill>
              </a:rPr>
              <a:t>.</a:t>
            </a:r>
          </a:p>
        </p:txBody>
      </p:sp>
      <p:pic>
        <p:nvPicPr>
          <p:cNvPr id="6" name="Picture 7" descr="imag1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95" y="2841625"/>
            <a:ext cx="3887787" cy="2027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1847851" y="4868863"/>
            <a:ext cx="820896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ct val="40000"/>
              </a:spcBef>
            </a:pPr>
            <a:r>
              <a:rPr lang="en-GB" sz="2800" b="1" kern="0" dirty="0">
                <a:solidFill>
                  <a:sysClr val="windowText" lastClr="000000"/>
                </a:solidFill>
              </a:rPr>
              <a:t>Each side had long prepared for war. They had written </a:t>
            </a:r>
            <a:r>
              <a:rPr lang="en-GB" sz="2800" b="1" kern="0" dirty="0">
                <a:solidFill>
                  <a:srgbClr val="FF0000"/>
                </a:solidFill>
              </a:rPr>
              <a:t>plans</a:t>
            </a:r>
            <a:r>
              <a:rPr lang="en-GB" sz="2800" b="1" kern="0" dirty="0">
                <a:solidFill>
                  <a:sysClr val="windowText" lastClr="000000"/>
                </a:solidFill>
              </a:rPr>
              <a:t>, books and policies on what to do. These plans also played a part in the outbreak of large-scale war in 1914.</a:t>
            </a:r>
          </a:p>
        </p:txBody>
      </p:sp>
      <p:sp>
        <p:nvSpPr>
          <p:cNvPr id="8" name="Text Box 9"/>
          <p:cNvSpPr txBox="1">
            <a:spLocks noChangeArrowheads="1"/>
          </p:cNvSpPr>
          <p:nvPr/>
        </p:nvSpPr>
        <p:spPr bwMode="auto">
          <a:xfrm>
            <a:off x="2208214" y="3320598"/>
            <a:ext cx="2879725"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ct val="50000"/>
              </a:spcBef>
            </a:pPr>
            <a:r>
              <a:rPr lang="en-GB" sz="2400" kern="0" dirty="0">
                <a:solidFill>
                  <a:srgbClr val="000066"/>
                </a:solidFill>
              </a:rPr>
              <a:t>Many people not only expected war, but </a:t>
            </a:r>
            <a:r>
              <a:rPr lang="en-GB" sz="2400" b="1" kern="0" dirty="0">
                <a:solidFill>
                  <a:srgbClr val="FF0000"/>
                </a:solidFill>
              </a:rPr>
              <a:t>welcomed</a:t>
            </a:r>
            <a:r>
              <a:rPr lang="en-GB" sz="2400" kern="0" dirty="0">
                <a:solidFill>
                  <a:srgbClr val="000066"/>
                </a:solidFill>
              </a:rPr>
              <a:t> it.</a:t>
            </a:r>
          </a:p>
        </p:txBody>
      </p:sp>
    </p:spTree>
    <p:extLst>
      <p:ext uri="{BB962C8B-B14F-4D97-AF65-F5344CB8AC3E}">
        <p14:creationId xmlns:p14="http://schemas.microsoft.com/office/powerpoint/2010/main" val="9737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Poetry</a:t>
            </a:r>
          </a:p>
        </p:txBody>
      </p:sp>
      <p:sp>
        <p:nvSpPr>
          <p:cNvPr id="3" name="Content Placeholder 2"/>
          <p:cNvSpPr>
            <a:spLocks noGrp="1"/>
          </p:cNvSpPr>
          <p:nvPr>
            <p:ph idx="1"/>
          </p:nvPr>
        </p:nvSpPr>
        <p:spPr/>
        <p:txBody>
          <a:bodyPr/>
          <a:lstStyle/>
          <a:p>
            <a:r>
              <a:rPr lang="en-CA" dirty="0"/>
              <a:t>Read through the two poems and answer the questions on the back</a:t>
            </a:r>
          </a:p>
          <a:p>
            <a:r>
              <a:rPr lang="en-CA" dirty="0"/>
              <a:t>Create a poem of your own – following </a:t>
            </a:r>
            <a:r>
              <a:rPr lang="en-CA"/>
              <a:t>the instructions on your sheet</a:t>
            </a:r>
            <a:endParaRPr lang="en-CA" dirty="0"/>
          </a:p>
        </p:txBody>
      </p:sp>
    </p:spTree>
    <p:extLst>
      <p:ext uri="{BB962C8B-B14F-4D97-AF65-F5344CB8AC3E}">
        <p14:creationId xmlns:p14="http://schemas.microsoft.com/office/powerpoint/2010/main" val="324710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Germany Continues it’s War of Attrition</a:t>
            </a:r>
          </a:p>
        </p:txBody>
      </p:sp>
      <p:sp>
        <p:nvSpPr>
          <p:cNvPr id="3" name="Content Placeholder 2"/>
          <p:cNvSpPr>
            <a:spLocks noGrp="1"/>
          </p:cNvSpPr>
          <p:nvPr>
            <p:ph idx="1"/>
          </p:nvPr>
        </p:nvSpPr>
        <p:spPr/>
        <p:txBody>
          <a:bodyPr/>
          <a:lstStyle/>
          <a:p>
            <a:r>
              <a:rPr lang="en-CA" dirty="0"/>
              <a:t>Attrition warfare is the sustained process of </a:t>
            </a:r>
            <a:r>
              <a:rPr lang="en-CA" b="1" dirty="0"/>
              <a:t>wearing down an opponent</a:t>
            </a:r>
            <a:r>
              <a:rPr lang="en-CA" dirty="0"/>
              <a:t> so as to force their physical collapse through continuous </a:t>
            </a:r>
            <a:r>
              <a:rPr lang="en-CA" b="1" dirty="0"/>
              <a:t>losses in personnel, equipment and supplies </a:t>
            </a:r>
            <a:r>
              <a:rPr lang="en-CA" dirty="0"/>
              <a:t>or to wear them down to such an extent that their will to fight collapses.</a:t>
            </a:r>
          </a:p>
        </p:txBody>
      </p:sp>
    </p:spTree>
    <p:extLst>
      <p:ext uri="{BB962C8B-B14F-4D97-AF65-F5344CB8AC3E}">
        <p14:creationId xmlns:p14="http://schemas.microsoft.com/office/powerpoint/2010/main" val="38098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Leading Up to USA Entering the War</a:t>
            </a:r>
          </a:p>
        </p:txBody>
      </p:sp>
      <p:sp>
        <p:nvSpPr>
          <p:cNvPr id="3" name="Content Placeholder 2"/>
          <p:cNvSpPr>
            <a:spLocks noGrp="1"/>
          </p:cNvSpPr>
          <p:nvPr>
            <p:ph idx="1"/>
          </p:nvPr>
        </p:nvSpPr>
        <p:spPr>
          <a:xfrm>
            <a:off x="6096000" y="1600201"/>
            <a:ext cx="6229004" cy="5327072"/>
          </a:xfrm>
        </p:spPr>
        <p:txBody>
          <a:bodyPr>
            <a:normAutofit/>
          </a:bodyPr>
          <a:lstStyle/>
          <a:p>
            <a:r>
              <a:rPr lang="en-CA" dirty="0"/>
              <a:t>The USA swore to remain neutral even though they were one of Britain's top trading partners</a:t>
            </a:r>
          </a:p>
          <a:p>
            <a:r>
              <a:rPr lang="en-CA" dirty="0"/>
              <a:t>In early 1917</a:t>
            </a:r>
          </a:p>
          <a:p>
            <a:pPr lvl="1"/>
            <a:r>
              <a:rPr lang="en-CA" dirty="0"/>
              <a:t>Germany begins all-out submarine warfare on every commercial ship headed toward Britain</a:t>
            </a:r>
          </a:p>
          <a:p>
            <a:pPr lvl="1"/>
            <a:r>
              <a:rPr lang="en-CA" dirty="0"/>
              <a:t>Germany also offered to help Mexico regain territories lost in the Mexican–American</a:t>
            </a:r>
          </a:p>
        </p:txBody>
      </p:sp>
      <p:pic>
        <p:nvPicPr>
          <p:cNvPr id="1028" name="Picture 4" descr="https://s-media-cache-ak0.pinimg.com/736x/b2/4c/75/b24c758c6d2bc97cf2af6156ec3bf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1" y="1485206"/>
            <a:ext cx="5772449" cy="458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8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USA Enters the War</a:t>
            </a:r>
          </a:p>
        </p:txBody>
      </p:sp>
      <p:sp>
        <p:nvSpPr>
          <p:cNvPr id="3" name="Content Placeholder 2"/>
          <p:cNvSpPr>
            <a:spLocks noGrp="1"/>
          </p:cNvSpPr>
          <p:nvPr>
            <p:ph idx="1"/>
          </p:nvPr>
        </p:nvSpPr>
        <p:spPr>
          <a:xfrm>
            <a:off x="609600" y="1701338"/>
            <a:ext cx="7625542" cy="5020887"/>
          </a:xfrm>
        </p:spPr>
        <p:txBody>
          <a:bodyPr>
            <a:normAutofit/>
          </a:bodyPr>
          <a:lstStyle/>
          <a:p>
            <a:r>
              <a:rPr lang="en-CA" dirty="0"/>
              <a:t>United States </a:t>
            </a:r>
            <a:r>
              <a:rPr lang="en-CA" b="1" dirty="0"/>
              <a:t>President Woodrow Wilson </a:t>
            </a:r>
            <a:r>
              <a:rPr lang="en-CA" dirty="0"/>
              <a:t>asked Congress for "a war to end all wars" that would "make the world safe for democracy“</a:t>
            </a:r>
          </a:p>
          <a:p>
            <a:pPr lvl="1"/>
            <a:r>
              <a:rPr lang="en-CA" dirty="0"/>
              <a:t>Congress voted to declare war on Germany on April 6, 1917</a:t>
            </a:r>
          </a:p>
          <a:p>
            <a:pPr lvl="1"/>
            <a:r>
              <a:rPr lang="en-CA" dirty="0"/>
              <a:t>On April 6, 1917, the U.S. declared war on the Austro-Hungarian Empire</a:t>
            </a:r>
          </a:p>
        </p:txBody>
      </p:sp>
      <p:pic>
        <p:nvPicPr>
          <p:cNvPr id="4" name="Picture 2" descr="http://www.ducksters.com/history/world_war_i/us_i_want_you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066" y="1417638"/>
            <a:ext cx="3430213" cy="462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05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c/ca/Submarine_U-14_(LOC)_(6358166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44" y="3329472"/>
            <a:ext cx="6678583" cy="347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USA’s Effect on the War</a:t>
            </a:r>
          </a:p>
        </p:txBody>
      </p:sp>
      <p:sp>
        <p:nvSpPr>
          <p:cNvPr id="3" name="Content Placeholder 2"/>
          <p:cNvSpPr>
            <a:spLocks noGrp="1"/>
          </p:cNvSpPr>
          <p:nvPr>
            <p:ph idx="1"/>
          </p:nvPr>
        </p:nvSpPr>
        <p:spPr>
          <a:xfrm>
            <a:off x="609600" y="1300943"/>
            <a:ext cx="10972800" cy="4525963"/>
          </a:xfrm>
        </p:spPr>
        <p:txBody>
          <a:bodyPr/>
          <a:lstStyle/>
          <a:p>
            <a:r>
              <a:rPr lang="en-CA" dirty="0"/>
              <a:t>The US did not like the fact that Germany was using submarines to sink ships headed for England.</a:t>
            </a:r>
          </a:p>
          <a:p>
            <a:r>
              <a:rPr lang="en-CA" dirty="0"/>
              <a:t>The entry of the US broke the stalemate that had existed for most of the war and led to the Allied victory.</a:t>
            </a:r>
          </a:p>
          <a:p>
            <a:pPr lvl="1"/>
            <a:r>
              <a:rPr lang="en-CA" dirty="0"/>
              <a:t>The Allies and Germany had been pretty evenly matched so throwing in a huge new army naturally tipped the balance.</a:t>
            </a:r>
          </a:p>
        </p:txBody>
      </p:sp>
      <p:sp>
        <p:nvSpPr>
          <p:cNvPr id="5" name="TextBox 4"/>
          <p:cNvSpPr txBox="1"/>
          <p:nvPr/>
        </p:nvSpPr>
        <p:spPr>
          <a:xfrm>
            <a:off x="3366730" y="6434808"/>
            <a:ext cx="1925014" cy="369332"/>
          </a:xfrm>
          <a:prstGeom prst="rect">
            <a:avLst/>
          </a:prstGeom>
          <a:noFill/>
        </p:spPr>
        <p:txBody>
          <a:bodyPr wrap="none" rtlCol="0">
            <a:spAutoFit/>
          </a:bodyPr>
          <a:lstStyle/>
          <a:p>
            <a:r>
              <a:rPr lang="en-CA" dirty="0"/>
              <a:t>German U-Boat </a:t>
            </a:r>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1533582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Treaty of Brest-Litovsk </a:t>
            </a:r>
          </a:p>
        </p:txBody>
      </p:sp>
      <p:sp>
        <p:nvSpPr>
          <p:cNvPr id="3" name="Content Placeholder 2"/>
          <p:cNvSpPr>
            <a:spLocks noGrp="1"/>
          </p:cNvSpPr>
          <p:nvPr>
            <p:ph idx="1"/>
          </p:nvPr>
        </p:nvSpPr>
        <p:spPr/>
        <p:txBody>
          <a:bodyPr/>
          <a:lstStyle/>
          <a:p>
            <a:r>
              <a:rPr lang="en-CA" dirty="0"/>
              <a:t>Research and complete the questions on the Treaty of Brest-Litovsk</a:t>
            </a:r>
          </a:p>
          <a:p>
            <a:endParaRPr lang="en-CA" dirty="0"/>
          </a:p>
        </p:txBody>
      </p:sp>
    </p:spTree>
    <p:extLst>
      <p:ext uri="{BB962C8B-B14F-4D97-AF65-F5344CB8AC3E}">
        <p14:creationId xmlns:p14="http://schemas.microsoft.com/office/powerpoint/2010/main" val="1891731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a:xfrm>
            <a:off x="609600" y="1600201"/>
            <a:ext cx="8506691" cy="4525963"/>
          </a:xfrm>
        </p:spPr>
        <p:txBody>
          <a:bodyPr/>
          <a:lstStyle/>
          <a:p>
            <a:r>
              <a:rPr lang="en-CA" dirty="0"/>
              <a:t>During the great war, Canada, a dominion of the British Commonwealth, was summoned as an allied force to bear arms</a:t>
            </a:r>
          </a:p>
          <a:p>
            <a:r>
              <a:rPr lang="en-CA" dirty="0"/>
              <a:t>The Canadian Prime Minister, </a:t>
            </a:r>
            <a:r>
              <a:rPr lang="en-CA" b="1" dirty="0"/>
              <a:t>Sir Robert Borden</a:t>
            </a:r>
            <a:r>
              <a:rPr lang="en-CA" dirty="0"/>
              <a:t> immediately offered assistance</a:t>
            </a:r>
            <a:endParaRPr lang="en-CA" b="1" dirty="0"/>
          </a:p>
          <a:p>
            <a:endParaRPr lang="en-CA" b="1" dirty="0"/>
          </a:p>
        </p:txBody>
      </p:sp>
      <p:pic>
        <p:nvPicPr>
          <p:cNvPr id="6" name="Picture 2" descr="https://upload.wikimedia.org/wikipedia/commons/thumb/8/8b/Borden-sm.jpg/220px-Borden-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232" y="2105369"/>
            <a:ext cx="3192433" cy="455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3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a:xfrm>
            <a:off x="6439592" y="1600201"/>
            <a:ext cx="5142807" cy="4525963"/>
          </a:xfrm>
        </p:spPr>
        <p:txBody>
          <a:bodyPr>
            <a:normAutofit/>
          </a:bodyPr>
          <a:lstStyle/>
          <a:p>
            <a:r>
              <a:rPr lang="en-CA" dirty="0"/>
              <a:t>Borden led Canada through one of the most difficult periods in its history. </a:t>
            </a:r>
          </a:p>
        </p:txBody>
      </p:sp>
      <p:pic>
        <p:nvPicPr>
          <p:cNvPr id="2050" name="Picture 2" descr="http://www.warmuseum.ca/firstworldwar/wp-content/mcme-uploads/2014/07/em-059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3" y="1281049"/>
            <a:ext cx="6198726" cy="54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29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p:txBody>
          <a:bodyPr>
            <a:normAutofit fontScale="92500" lnSpcReduction="10000"/>
          </a:bodyPr>
          <a:lstStyle/>
          <a:p>
            <a:r>
              <a:rPr lang="en-CA" dirty="0"/>
              <a:t>Borden believed Canada should make every effort, including </a:t>
            </a:r>
            <a:r>
              <a:rPr lang="en-CA" b="1" dirty="0"/>
              <a:t>conscription </a:t>
            </a:r>
            <a:r>
              <a:rPr lang="en-CA" dirty="0"/>
              <a:t>to help the war effort.</a:t>
            </a:r>
          </a:p>
          <a:p>
            <a:endParaRPr lang="en-CA" b="1" dirty="0"/>
          </a:p>
          <a:p>
            <a:r>
              <a:rPr lang="en-CA" b="1" dirty="0"/>
              <a:t>Conscription</a:t>
            </a:r>
            <a:r>
              <a:rPr lang="en-CA" dirty="0"/>
              <a:t>, or drafting, is the compulsory enlistment of people in a national service (i.e. it was now the law to enlist)</a:t>
            </a:r>
          </a:p>
          <a:p>
            <a:pPr lvl="1"/>
            <a:r>
              <a:rPr lang="en-CA" dirty="0"/>
              <a:t>Voluntary recruitment was failing to maintain troop numbers</a:t>
            </a:r>
          </a:p>
          <a:p>
            <a:endParaRPr lang="en-CA" dirty="0"/>
          </a:p>
          <a:p>
            <a:r>
              <a:rPr lang="en-CA" dirty="0"/>
              <a:t>Borden’s decision in early 1917 to invoke conscription in order to maintain Canada’s armies in the field nearly tore the country apart.</a:t>
            </a:r>
          </a:p>
        </p:txBody>
      </p:sp>
    </p:spTree>
    <p:extLst>
      <p:ext uri="{BB962C8B-B14F-4D97-AF65-F5344CB8AC3E}">
        <p14:creationId xmlns:p14="http://schemas.microsoft.com/office/powerpoint/2010/main" val="25637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http://www.warmuseum.ca/firstworldwar/wp-content/mcme-uploads/2014/08/1990005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38" y="0"/>
            <a:ext cx="5138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7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967" y="0"/>
            <a:ext cx="8229600" cy="1143000"/>
          </a:xfrm>
        </p:spPr>
        <p:txBody>
          <a:bodyPr/>
          <a:lstStyle/>
          <a:p>
            <a:pPr algn="l"/>
            <a:r>
              <a:rPr lang="en-GB" b="1" u="sng" dirty="0"/>
              <a:t>The Schlieffen Plan</a:t>
            </a:r>
          </a:p>
        </p:txBody>
      </p:sp>
      <p:sp>
        <p:nvSpPr>
          <p:cNvPr id="4" name="Text Box 5"/>
          <p:cNvSpPr txBox="1">
            <a:spLocks noChangeArrowheads="1"/>
          </p:cNvSpPr>
          <p:nvPr/>
        </p:nvSpPr>
        <p:spPr bwMode="auto">
          <a:xfrm>
            <a:off x="1780485" y="2224768"/>
            <a:ext cx="4968875" cy="2788456"/>
          </a:xfrm>
          <a:prstGeom prst="rect">
            <a:avLst/>
          </a:prstGeom>
          <a:solidFill>
            <a:srgbClr val="EEECBC"/>
          </a:solidFill>
          <a:ln w="31750" algn="ctr">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ct val="30000"/>
              </a:spcBef>
            </a:pPr>
            <a:r>
              <a:rPr lang="en-GB" sz="2400" b="1" kern="0" dirty="0">
                <a:solidFill>
                  <a:sysClr val="windowText" lastClr="000000"/>
                </a:solidFill>
              </a:rPr>
              <a:t>It was an ambitious plan </a:t>
            </a:r>
            <a:br>
              <a:rPr lang="en-GB" sz="2400" b="1" kern="0" dirty="0">
                <a:solidFill>
                  <a:sysClr val="windowText" lastClr="000000"/>
                </a:solidFill>
              </a:rPr>
            </a:br>
            <a:r>
              <a:rPr lang="en-GB" sz="2400" b="1" kern="0" dirty="0">
                <a:solidFill>
                  <a:sysClr val="windowText" lastClr="000000"/>
                </a:solidFill>
              </a:rPr>
              <a:t>designed to avoid Germany </a:t>
            </a:r>
            <a:br>
              <a:rPr lang="en-GB" sz="2400" b="1" kern="0" dirty="0">
                <a:solidFill>
                  <a:sysClr val="windowText" lastClr="000000"/>
                </a:solidFill>
              </a:rPr>
            </a:br>
            <a:r>
              <a:rPr lang="en-GB" sz="2400" b="1" kern="0" dirty="0">
                <a:solidFill>
                  <a:sysClr val="windowText" lastClr="000000"/>
                </a:solidFill>
              </a:rPr>
              <a:t>having to fight a </a:t>
            </a:r>
            <a:r>
              <a:rPr lang="en-GB" sz="2400" b="1" kern="0" dirty="0">
                <a:solidFill>
                  <a:srgbClr val="FF0000"/>
                </a:solidFill>
              </a:rPr>
              <a:t>two-front war </a:t>
            </a:r>
            <a:r>
              <a:rPr lang="en-GB" sz="2400" b="1" kern="0" dirty="0">
                <a:solidFill>
                  <a:sysClr val="windowText" lastClr="000000"/>
                </a:solidFill>
              </a:rPr>
              <a:t>against France and Russia.</a:t>
            </a:r>
          </a:p>
          <a:p>
            <a:pPr defTabSz="914400" eaLnBrk="0" hangingPunct="0">
              <a:spcBef>
                <a:spcPct val="30000"/>
              </a:spcBef>
            </a:pPr>
            <a:r>
              <a:rPr lang="en-GB" sz="2400" b="1" kern="0" dirty="0">
                <a:solidFill>
                  <a:sysClr val="windowText" lastClr="000000"/>
                </a:solidFill>
              </a:rPr>
              <a:t>The plan was to invade France </a:t>
            </a:r>
            <a:br>
              <a:rPr lang="en-GB" sz="2400" b="1" kern="0" dirty="0">
                <a:solidFill>
                  <a:sysClr val="windowText" lastClr="000000"/>
                </a:solidFill>
              </a:rPr>
            </a:br>
            <a:r>
              <a:rPr lang="en-GB" sz="2400" b="1" kern="0" dirty="0">
                <a:solidFill>
                  <a:sysClr val="windowText" lastClr="000000"/>
                </a:solidFill>
              </a:rPr>
              <a:t>and capture Paris before the Russians could mobilize.</a:t>
            </a:r>
          </a:p>
        </p:txBody>
      </p:sp>
      <p:sp>
        <p:nvSpPr>
          <p:cNvPr id="5" name="Text Box 6"/>
          <p:cNvSpPr txBox="1">
            <a:spLocks noChangeArrowheads="1"/>
          </p:cNvSpPr>
          <p:nvPr/>
        </p:nvSpPr>
        <p:spPr bwMode="auto">
          <a:xfrm>
            <a:off x="1524001" y="5436072"/>
            <a:ext cx="69469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spcBef>
                <a:spcPct val="0"/>
              </a:spcBef>
              <a:defRPr>
                <a:solidFill>
                  <a:schemeClr val="tx1"/>
                </a:solidFill>
                <a:latin typeface="Arial" charset="0"/>
                <a:cs typeface="Arial" charset="0"/>
              </a:defRPr>
            </a:lvl1pPr>
            <a:lvl2pPr marL="630238">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defTabSz="914400">
              <a:spcBef>
                <a:spcPct val="30000"/>
              </a:spcBef>
              <a:buBlip>
                <a:blip r:embed="rId2"/>
              </a:buBlip>
            </a:pPr>
            <a:r>
              <a:rPr lang="en-GB" sz="2400" b="1" kern="0" dirty="0">
                <a:solidFill>
                  <a:srgbClr val="FF0000"/>
                </a:solidFill>
              </a:rPr>
              <a:t>German</a:t>
            </a:r>
            <a:r>
              <a:rPr lang="en-GB" sz="2400" b="1" kern="0" dirty="0">
                <a:solidFill>
                  <a:srgbClr val="010066"/>
                </a:solidFill>
              </a:rPr>
              <a:t> speed</a:t>
            </a:r>
          </a:p>
          <a:p>
            <a:pPr defTabSz="914400">
              <a:spcBef>
                <a:spcPct val="30000"/>
              </a:spcBef>
              <a:buBlip>
                <a:blip r:embed="rId2"/>
              </a:buBlip>
            </a:pPr>
            <a:r>
              <a:rPr lang="en-GB" sz="2400" b="1" kern="0" dirty="0">
                <a:solidFill>
                  <a:srgbClr val="010066"/>
                </a:solidFill>
              </a:rPr>
              <a:t>slow </a:t>
            </a:r>
            <a:r>
              <a:rPr lang="en-GB" sz="2400" b="1" kern="0" dirty="0">
                <a:solidFill>
                  <a:srgbClr val="FF0000"/>
                </a:solidFill>
              </a:rPr>
              <a:t>Russian</a:t>
            </a:r>
            <a:r>
              <a:rPr lang="en-GB" sz="2400" b="1" kern="0" dirty="0">
                <a:solidFill>
                  <a:srgbClr val="010066"/>
                </a:solidFill>
              </a:rPr>
              <a:t> mobilization (6 weeks?)</a:t>
            </a:r>
          </a:p>
          <a:p>
            <a:pPr defTabSz="914400">
              <a:spcBef>
                <a:spcPct val="30000"/>
              </a:spcBef>
              <a:buBlip>
                <a:blip r:embed="rId2"/>
              </a:buBlip>
            </a:pPr>
            <a:r>
              <a:rPr lang="en-GB" sz="2400" b="1" kern="0" dirty="0">
                <a:solidFill>
                  <a:srgbClr val="FF0000"/>
                </a:solidFill>
              </a:rPr>
              <a:t>Britain</a:t>
            </a:r>
            <a:r>
              <a:rPr lang="en-GB" sz="2400" b="1" kern="0" dirty="0">
                <a:solidFill>
                  <a:srgbClr val="010066"/>
                </a:solidFill>
              </a:rPr>
              <a:t> staying out of the war</a:t>
            </a:r>
            <a:r>
              <a:rPr lang="en-GB" sz="2400" kern="0" dirty="0">
                <a:solidFill>
                  <a:srgbClr val="010066"/>
                </a:solidFill>
              </a:rPr>
              <a:t>.</a:t>
            </a:r>
          </a:p>
        </p:txBody>
      </p:sp>
      <p:sp>
        <p:nvSpPr>
          <p:cNvPr id="6" name="Text Box 9"/>
          <p:cNvSpPr txBox="1">
            <a:spLocks noChangeArrowheads="1"/>
          </p:cNvSpPr>
          <p:nvPr/>
        </p:nvSpPr>
        <p:spPr bwMode="auto">
          <a:xfrm>
            <a:off x="1847850" y="908051"/>
            <a:ext cx="6840438"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hangingPunct="0">
              <a:spcBef>
                <a:spcPct val="30000"/>
              </a:spcBef>
            </a:pPr>
            <a:r>
              <a:rPr lang="en-GB" sz="2400" b="1" kern="0" dirty="0">
                <a:solidFill>
                  <a:sysClr val="windowText" lastClr="000000"/>
                </a:solidFill>
              </a:rPr>
              <a:t>The most influential plan was that of Germany – the </a:t>
            </a:r>
            <a:r>
              <a:rPr lang="en-GB" sz="2400" b="1" kern="0" dirty="0">
                <a:solidFill>
                  <a:srgbClr val="FF0000"/>
                </a:solidFill>
              </a:rPr>
              <a:t>Schlieffen Plan</a:t>
            </a:r>
            <a:r>
              <a:rPr lang="en-GB" sz="2400" b="1" kern="0" dirty="0">
                <a:solidFill>
                  <a:sysClr val="windowText" lastClr="000000"/>
                </a:solidFill>
              </a:rPr>
              <a:t> – drawn up in 1905 by General Alfred von Schlieffen.</a:t>
            </a:r>
          </a:p>
        </p:txBody>
      </p:sp>
      <p:pic>
        <p:nvPicPr>
          <p:cNvPr id="7" name="Picture 11" descr="Schlieffen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913" y="2449038"/>
            <a:ext cx="3714750" cy="3524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1813322" y="4986010"/>
            <a:ext cx="38163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ct val="30000"/>
              </a:spcBef>
            </a:pPr>
            <a:r>
              <a:rPr lang="en-GB" sz="2800" b="1" kern="0" dirty="0">
                <a:solidFill>
                  <a:sysClr val="windowText" lastClr="000000"/>
                </a:solidFill>
              </a:rPr>
              <a:t>It relied on three things:</a:t>
            </a:r>
          </a:p>
        </p:txBody>
      </p:sp>
      <p:pic>
        <p:nvPicPr>
          <p:cNvPr id="9218" name="Picture 2" descr="http://media-1.web.britannica.com/eb-media/04/26404-004-A368B9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288" y="-4126"/>
            <a:ext cx="1979712" cy="2474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0028481" y="274638"/>
            <a:ext cx="2599215" cy="559578"/>
          </a:xfrm>
        </p:spPr>
        <p:txBody>
          <a:bodyPr>
            <a:normAutofit/>
          </a:bodyPr>
          <a:lstStyle/>
          <a:p>
            <a:r>
              <a:rPr lang="en-CA" sz="2000" dirty="0"/>
              <a:t>Notice the date</a:t>
            </a:r>
          </a:p>
        </p:txBody>
      </p:sp>
      <p:pic>
        <p:nvPicPr>
          <p:cNvPr id="4098" name="Picture 2" descr="https://upload.wikimedia.org/wikipedia/commons/8/82/Young_men_registering_for_military_conscription,_New_York_City,_June_5,_1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0"/>
            <a:ext cx="8677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67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a:xfrm>
            <a:off x="609600" y="1600201"/>
            <a:ext cx="8506691" cy="4525963"/>
          </a:xfrm>
        </p:spPr>
        <p:txBody>
          <a:bodyPr/>
          <a:lstStyle/>
          <a:p>
            <a:r>
              <a:rPr lang="en-CA" dirty="0"/>
              <a:t>“The First World War of 1914–1918 was the bloodiest conflict in Canadian history”</a:t>
            </a:r>
          </a:p>
          <a:p>
            <a:endParaRPr lang="en-CA" dirty="0"/>
          </a:p>
        </p:txBody>
      </p:sp>
    </p:spTree>
    <p:extLst>
      <p:ext uri="{BB962C8B-B14F-4D97-AF65-F5344CB8AC3E}">
        <p14:creationId xmlns:p14="http://schemas.microsoft.com/office/powerpoint/2010/main" val="316298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a:xfrm>
            <a:off x="609600" y="1600201"/>
            <a:ext cx="10924182" cy="4525963"/>
          </a:xfrm>
        </p:spPr>
        <p:txBody>
          <a:bodyPr/>
          <a:lstStyle/>
          <a:p>
            <a:r>
              <a:rPr lang="en-CA" dirty="0"/>
              <a:t>The two major battles fought by the Canadians were:</a:t>
            </a:r>
          </a:p>
          <a:p>
            <a:pPr marL="971550" lvl="1" indent="-514350">
              <a:buFont typeface="+mj-lt"/>
              <a:buAutoNum type="arabicPeriod"/>
            </a:pPr>
            <a:r>
              <a:rPr lang="en-CA" dirty="0"/>
              <a:t>The Battle of </a:t>
            </a:r>
            <a:r>
              <a:rPr lang="en-CA" dirty="0" err="1"/>
              <a:t>Vimy</a:t>
            </a:r>
            <a:r>
              <a:rPr lang="en-CA" dirty="0"/>
              <a:t> Ridge</a:t>
            </a:r>
          </a:p>
          <a:p>
            <a:pPr lvl="2"/>
            <a:r>
              <a:rPr lang="en-CA" dirty="0"/>
              <a:t>Canada's most celebrated military victory</a:t>
            </a:r>
          </a:p>
          <a:p>
            <a:pPr lvl="2"/>
            <a:r>
              <a:rPr lang="en-CA" dirty="0"/>
              <a:t>It was believed to spark national pride and awareness</a:t>
            </a:r>
          </a:p>
          <a:p>
            <a:pPr lvl="2"/>
            <a:r>
              <a:rPr lang="en-CA" dirty="0"/>
              <a:t>Attacked the ridge from </a:t>
            </a:r>
            <a:r>
              <a:rPr lang="en-CA" b="1" dirty="0"/>
              <a:t>April 9 to 12 , 1917 </a:t>
            </a:r>
            <a:r>
              <a:rPr lang="en-CA" dirty="0"/>
              <a:t>and  succeeded in capturing it from the German army</a:t>
            </a:r>
          </a:p>
          <a:p>
            <a:pPr marL="457200" lvl="1" indent="0">
              <a:buNone/>
            </a:pPr>
            <a:endParaRPr lang="en-CA" dirty="0"/>
          </a:p>
          <a:p>
            <a:pPr lvl="1"/>
            <a:endParaRPr lang="en-CA" dirty="0"/>
          </a:p>
        </p:txBody>
      </p:sp>
      <p:pic>
        <p:nvPicPr>
          <p:cNvPr id="6146" name="Picture 2" descr="https://tce-live2.s3.amazonaws.com/media/media/d1177985-fd10-4407-9251-d2f1b59aa3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691" y="3953518"/>
            <a:ext cx="4025978" cy="289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31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p:txBody>
          <a:bodyPr/>
          <a:lstStyle/>
          <a:p>
            <a:pPr marL="0" indent="0">
              <a:buNone/>
            </a:pPr>
            <a:r>
              <a:rPr lang="en-CA" dirty="0"/>
              <a:t>2. Battle of Passchendaele</a:t>
            </a:r>
          </a:p>
          <a:p>
            <a:pPr lvl="1"/>
            <a:r>
              <a:rPr lang="en-CA" dirty="0"/>
              <a:t>July 31, 1917 – November 10, </a:t>
            </a:r>
            <a:r>
              <a:rPr lang="en-CA" dirty="0" smtClean="0"/>
              <a:t>1917</a:t>
            </a:r>
            <a:endParaRPr lang="en-CA" dirty="0"/>
          </a:p>
          <a:p>
            <a:pPr lvl="1"/>
            <a:r>
              <a:rPr lang="en-CA" dirty="0"/>
              <a:t>A vivid symbol of the mud, madness and the senseless slaughter of the First World War</a:t>
            </a:r>
          </a:p>
          <a:p>
            <a:pPr marL="0" indent="0">
              <a:buNone/>
            </a:pPr>
            <a:endParaRPr lang="en-CA" dirty="0"/>
          </a:p>
          <a:p>
            <a:endParaRPr lang="en-CA" dirty="0"/>
          </a:p>
        </p:txBody>
      </p:sp>
      <p:pic>
        <p:nvPicPr>
          <p:cNvPr id="7170" name="Picture 2" descr="https://tce-live2.s3.amazonaws.com/media/media/a91703c5-8a80-4e21-8ba2-c6fabc0343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023" y="3103687"/>
            <a:ext cx="4641713" cy="354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04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Involvement</a:t>
            </a:r>
          </a:p>
        </p:txBody>
      </p:sp>
      <p:sp>
        <p:nvSpPr>
          <p:cNvPr id="3" name="Content Placeholder 2"/>
          <p:cNvSpPr>
            <a:spLocks noGrp="1"/>
          </p:cNvSpPr>
          <p:nvPr>
            <p:ph idx="1"/>
          </p:nvPr>
        </p:nvSpPr>
        <p:spPr/>
        <p:txBody>
          <a:bodyPr/>
          <a:lstStyle/>
          <a:p>
            <a:r>
              <a:rPr lang="en-CA"/>
              <a:t>Videos</a:t>
            </a:r>
          </a:p>
        </p:txBody>
      </p:sp>
    </p:spTree>
    <p:extLst>
      <p:ext uri="{BB962C8B-B14F-4D97-AF65-F5344CB8AC3E}">
        <p14:creationId xmlns:p14="http://schemas.microsoft.com/office/powerpoint/2010/main" val="4202750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GB" b="1" u="sng" dirty="0"/>
              <a:t>Britain’s Position</a:t>
            </a:r>
          </a:p>
        </p:txBody>
      </p:sp>
      <p:sp>
        <p:nvSpPr>
          <p:cNvPr id="4" name="Text Box 6"/>
          <p:cNvSpPr txBox="1">
            <a:spLocks noChangeArrowheads="1"/>
          </p:cNvSpPr>
          <p:nvPr/>
        </p:nvSpPr>
        <p:spPr bwMode="auto">
          <a:xfrm>
            <a:off x="1524000" y="908050"/>
            <a:ext cx="69405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None/>
            </a:pPr>
            <a:r>
              <a:rPr lang="en-GB" sz="2800" dirty="0"/>
              <a:t>Britain’s position in 1914 was complicated.</a:t>
            </a:r>
          </a:p>
        </p:txBody>
      </p:sp>
      <p:sp>
        <p:nvSpPr>
          <p:cNvPr id="5" name="Text Box 9"/>
          <p:cNvSpPr txBox="1">
            <a:spLocks noChangeArrowheads="1"/>
          </p:cNvSpPr>
          <p:nvPr/>
        </p:nvSpPr>
        <p:spPr bwMode="auto">
          <a:xfrm>
            <a:off x="1524001" y="1400175"/>
            <a:ext cx="5508625" cy="5521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30000"/>
              </a:spcBef>
              <a:buFontTx/>
              <a:buNone/>
            </a:pPr>
            <a:r>
              <a:rPr lang="en-GB" sz="2800" dirty="0"/>
              <a:t>Despite having alliances with France and Russia, Britain had made no firm promises to help them in war.</a:t>
            </a:r>
          </a:p>
          <a:p>
            <a:pPr eaLnBrk="0" hangingPunct="0">
              <a:spcBef>
                <a:spcPct val="30000"/>
              </a:spcBef>
              <a:buFontTx/>
              <a:buNone/>
            </a:pPr>
            <a:r>
              <a:rPr lang="en-GB" sz="2800" dirty="0"/>
              <a:t>However, Britain had promised in 1834 to protect the neutrality of </a:t>
            </a:r>
            <a:r>
              <a:rPr lang="en-GB" sz="2800" b="1" dirty="0">
                <a:solidFill>
                  <a:srgbClr val="FF0000"/>
                </a:solidFill>
              </a:rPr>
              <a:t>Belgium</a:t>
            </a:r>
            <a:r>
              <a:rPr lang="en-GB" sz="2800" dirty="0">
                <a:solidFill>
                  <a:srgbClr val="FF0000"/>
                </a:solidFill>
              </a:rPr>
              <a:t> </a:t>
            </a:r>
            <a:r>
              <a:rPr lang="en-GB" sz="2800" dirty="0"/>
              <a:t>if she was ever attacked.</a:t>
            </a:r>
          </a:p>
          <a:p>
            <a:pPr eaLnBrk="0" hangingPunct="0">
              <a:spcBef>
                <a:spcPct val="30000"/>
              </a:spcBef>
              <a:buFontTx/>
              <a:buNone/>
            </a:pPr>
            <a:r>
              <a:rPr lang="en-GB" sz="2800" dirty="0"/>
              <a:t>The Schlieffen Plan required the </a:t>
            </a:r>
            <a:br>
              <a:rPr lang="en-GB" sz="2800" dirty="0"/>
            </a:br>
            <a:r>
              <a:rPr lang="en-GB" sz="2800" dirty="0"/>
              <a:t>German army to attack France through Belgium. The German generals gambled that Britain would not keep her promise to defend Belgium.</a:t>
            </a:r>
          </a:p>
        </p:txBody>
      </p:sp>
      <p:pic>
        <p:nvPicPr>
          <p:cNvPr id="6" name="Picture 10" descr="imag0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188" y="908051"/>
            <a:ext cx="2366962" cy="352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718"/>
            <a:ext cx="9126252" cy="6967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8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Stalemate on the Western Front</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9503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boys will be home by Christmas”</a:t>
            </a:r>
          </a:p>
        </p:txBody>
      </p:sp>
      <p:sp>
        <p:nvSpPr>
          <p:cNvPr id="3" name="Content Placeholder 2"/>
          <p:cNvSpPr>
            <a:spLocks noGrp="1"/>
          </p:cNvSpPr>
          <p:nvPr>
            <p:ph idx="1"/>
          </p:nvPr>
        </p:nvSpPr>
        <p:spPr/>
        <p:txBody>
          <a:bodyPr/>
          <a:lstStyle/>
          <a:p>
            <a:r>
              <a:rPr lang="en-CA" b="1" dirty="0"/>
              <a:t>Europeans on both sides declared confidently in </a:t>
            </a:r>
            <a:r>
              <a:rPr lang="en-CA" b="1" dirty="0">
                <a:solidFill>
                  <a:srgbClr val="FF0000"/>
                </a:solidFill>
              </a:rPr>
              <a:t>August 1914</a:t>
            </a:r>
          </a:p>
          <a:p>
            <a:endParaRPr lang="en-CA" b="1" dirty="0">
              <a:solidFill>
                <a:srgbClr val="FF0000"/>
              </a:solidFill>
            </a:endParaRPr>
          </a:p>
          <a:p>
            <a:r>
              <a:rPr lang="en-CA" b="1" dirty="0"/>
              <a:t>Think:</a:t>
            </a:r>
          </a:p>
          <a:p>
            <a:pPr lvl="1"/>
            <a:r>
              <a:rPr lang="en-CA" b="1" dirty="0"/>
              <a:t>Take a moment to think what would lead these countries to expect to be done by Christmas? </a:t>
            </a:r>
          </a:p>
          <a:p>
            <a:pPr lvl="1"/>
            <a:r>
              <a:rPr lang="en-CA" b="1" dirty="0"/>
              <a:t>Discuss it with the person beside you</a:t>
            </a:r>
          </a:p>
        </p:txBody>
      </p:sp>
    </p:spTree>
    <p:extLst>
      <p:ext uri="{BB962C8B-B14F-4D97-AF65-F5344CB8AC3E}">
        <p14:creationId xmlns:p14="http://schemas.microsoft.com/office/powerpoint/2010/main" val="396953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caused the Schlieffen Plan to fail?</a:t>
            </a:r>
          </a:p>
        </p:txBody>
      </p:sp>
      <p:sp>
        <p:nvSpPr>
          <p:cNvPr id="3" name="Content Placeholder 2"/>
          <p:cNvSpPr>
            <a:spLocks noGrp="1"/>
          </p:cNvSpPr>
          <p:nvPr>
            <p:ph idx="1"/>
          </p:nvPr>
        </p:nvSpPr>
        <p:spPr/>
        <p:txBody>
          <a:bodyPr>
            <a:normAutofit/>
          </a:bodyPr>
          <a:lstStyle/>
          <a:p>
            <a:r>
              <a:rPr lang="en-CA" sz="3600" b="1" dirty="0"/>
              <a:t>Use your phones to look up:</a:t>
            </a:r>
          </a:p>
          <a:p>
            <a:pPr lvl="1"/>
            <a:r>
              <a:rPr lang="en-CA" sz="3200" b="1" dirty="0"/>
              <a:t>Why did the Schlieffen Plan fail?</a:t>
            </a:r>
          </a:p>
          <a:p>
            <a:pPr lvl="2"/>
            <a:r>
              <a:rPr lang="en-CA" sz="2800" b="1" dirty="0"/>
              <a:t>Find a minimum of 4 reasons and clearly explain why they lead to German failure</a:t>
            </a:r>
          </a:p>
          <a:p>
            <a:pPr lvl="1"/>
            <a:r>
              <a:rPr lang="en-CA" sz="3200" b="1" dirty="0"/>
              <a:t>What was the Battle of the Marne </a:t>
            </a:r>
          </a:p>
          <a:p>
            <a:pPr lvl="2"/>
            <a:r>
              <a:rPr lang="en-CA" sz="2800" b="1" dirty="0"/>
              <a:t>Who fought</a:t>
            </a:r>
          </a:p>
          <a:p>
            <a:pPr lvl="2"/>
            <a:r>
              <a:rPr lang="en-CA" sz="2800" b="1" dirty="0"/>
              <a:t>What happened?</a:t>
            </a:r>
          </a:p>
          <a:p>
            <a:pPr lvl="2"/>
            <a:r>
              <a:rPr lang="en-CA" sz="2800" b="1" dirty="0"/>
              <a:t>What did this mean for the </a:t>
            </a:r>
            <a:r>
              <a:rPr lang="en-CA" sz="2800" b="1"/>
              <a:t>German army?</a:t>
            </a:r>
            <a:endParaRPr lang="en-CA" sz="2800" b="1" dirty="0"/>
          </a:p>
        </p:txBody>
      </p:sp>
    </p:spTree>
    <p:extLst>
      <p:ext uri="{BB962C8B-B14F-4D97-AF65-F5344CB8AC3E}">
        <p14:creationId xmlns:p14="http://schemas.microsoft.com/office/powerpoint/2010/main" val="373316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1554</Words>
  <Application>Microsoft Office PowerPoint</Application>
  <PresentationFormat>Widescreen</PresentationFormat>
  <Paragraphs>162</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Georgia</vt:lpstr>
      <vt:lpstr>Verdana</vt:lpstr>
      <vt:lpstr>Wingdings</vt:lpstr>
      <vt:lpstr>Office Theme</vt:lpstr>
      <vt:lpstr>World War 1</vt:lpstr>
      <vt:lpstr>The Outbreak</vt:lpstr>
      <vt:lpstr>The Road to War</vt:lpstr>
      <vt:lpstr>The Schlieffen Plan</vt:lpstr>
      <vt:lpstr>Britain’s Position</vt:lpstr>
      <vt:lpstr>PowerPoint Presentation</vt:lpstr>
      <vt:lpstr>Stalemate on the Western Front</vt:lpstr>
      <vt:lpstr>“The boys will be home by Christmas”</vt:lpstr>
      <vt:lpstr>What caused the Schlieffen Plan to fail?</vt:lpstr>
      <vt:lpstr>Why did it fail? Reason 1</vt:lpstr>
      <vt:lpstr>Why did it fail? Reason 2</vt:lpstr>
      <vt:lpstr>Why did it fail? Reason 3</vt:lpstr>
      <vt:lpstr>Why did it fail? Reason 4</vt:lpstr>
      <vt:lpstr>Propaganda</vt:lpstr>
      <vt:lpstr>Propaganda</vt:lpstr>
      <vt:lpstr>Propaganda</vt:lpstr>
      <vt:lpstr>PowerPoint Presentation</vt:lpstr>
      <vt:lpstr>Propaganda</vt:lpstr>
      <vt:lpstr>Women Involvement </vt:lpstr>
      <vt:lpstr>Trench Warfare</vt:lpstr>
      <vt:lpstr>PowerPoint Presentation</vt:lpstr>
      <vt:lpstr>Trench Warfare</vt:lpstr>
      <vt:lpstr>PowerPoint Presentation</vt:lpstr>
      <vt:lpstr>British/French German</vt:lpstr>
      <vt:lpstr>Listen &amp; Follow Along:</vt:lpstr>
      <vt:lpstr>“The Trenches” worksheet</vt:lpstr>
      <vt:lpstr>Decoding</vt:lpstr>
      <vt:lpstr>Decoding</vt:lpstr>
      <vt:lpstr>Poetry</vt:lpstr>
      <vt:lpstr>Poetry</vt:lpstr>
      <vt:lpstr>Germany Continues it’s War of Attrition</vt:lpstr>
      <vt:lpstr>Leading Up to USA Entering the War</vt:lpstr>
      <vt:lpstr>USA Enters the War</vt:lpstr>
      <vt:lpstr>USA’s Effect on the War</vt:lpstr>
      <vt:lpstr>Treaty of Brest-Litovsk </vt:lpstr>
      <vt:lpstr>Canada’s Involvement</vt:lpstr>
      <vt:lpstr>Canada’s Involvement</vt:lpstr>
      <vt:lpstr>Canada’s Involvement</vt:lpstr>
      <vt:lpstr>PowerPoint Presentation</vt:lpstr>
      <vt:lpstr>PowerPoint Presentation</vt:lpstr>
      <vt:lpstr>Canada’s Involvement</vt:lpstr>
      <vt:lpstr>Canada’s Involvement</vt:lpstr>
      <vt:lpstr>Canada’s Involvement</vt:lpstr>
      <vt:lpstr>Canada’s Involvement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dc:creator>Jordan ven der Buhs</dc:creator>
  <cp:lastModifiedBy>Jordan ven der Buhs</cp:lastModifiedBy>
  <cp:revision>56</cp:revision>
  <dcterms:created xsi:type="dcterms:W3CDTF">2016-10-19T06:10:49Z</dcterms:created>
  <dcterms:modified xsi:type="dcterms:W3CDTF">2016-10-26T18:11:28Z</dcterms:modified>
</cp:coreProperties>
</file>